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6" r:id="rId9"/>
    <p:sldId id="269" r:id="rId10"/>
    <p:sldId id="270" r:id="rId11"/>
    <p:sldId id="277" r:id="rId12"/>
    <p:sldId id="281" r:id="rId13"/>
    <p:sldId id="282" r:id="rId14"/>
    <p:sldId id="283" r:id="rId15"/>
    <p:sldId id="284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0B09EC-38BB-468C-A8BF-648A5F082A54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49074D-1AD0-44CF-A796-8DB7F98AE6A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357422" y="1500174"/>
            <a:ext cx="6529406" cy="351838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3600" dirty="0" smtClean="0">
                <a:latin typeface="Comic Sans MS" pitchFamily="66" charset="0"/>
              </a:rPr>
              <a:t>PROTOKOLDE GİYİM KURALLARI</a:t>
            </a:r>
            <a:endParaRPr lang="tr-TR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7467600" cy="714356"/>
          </a:xfrm>
        </p:spPr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KADIN GİYİM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7945510" cy="343695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Öncelikle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kendisine uyan kıyafet tarzını bilen,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ayrıca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yenilik ve değişikliklere dikkat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etmelidir.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Özel bir açılış, resepsiyon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ya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da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gala gibi bir davette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genellikle nasıl bir kıyafet giyileceği belirtilir, belirtilmemiş ise mutlaka sorulmalıdır.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Hangi çeşit kıyafetin günün hangi saatinde giyileceğini bilmek, giyimde başarı için ilk şarttır.</a:t>
            </a:r>
          </a:p>
          <a:p>
            <a:pPr algn="just">
              <a:lnSpc>
                <a:spcPct val="150000"/>
              </a:lnSpc>
            </a:pP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tr-TR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6097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375178" cy="720080"/>
          </a:xfrm>
        </p:spPr>
        <p:txBody>
          <a:bodyPr>
            <a:normAutofit/>
          </a:bodyPr>
          <a:lstStyle/>
          <a:p>
            <a:r>
              <a:rPr lang="tr-TR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Zaman ve Mekâna Uygun Giyim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13159" y="1000109"/>
            <a:ext cx="7897745" cy="550072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Giyim, bulunulan ülkenin geleneklerine, iklim ve mevsim şartlarına, kişinin makamına katılacağı faaliyetin resmiyet derecesine, şahsi zevk, moda ve maddi olanaklarına göre değişen, dikkat edilmesi gereken bir konudur.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Elbiseler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insanın kişiliğini yansıttığından,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amaca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, çevreye, saate ve ortama uyum sağlamasına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özen gösterilmesi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gerekir.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Ölçülü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modeller seçmek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uygun olur.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Erkek </a:t>
            </a:r>
            <a:r>
              <a:rPr lang="tr-TR" dirty="0">
                <a:solidFill>
                  <a:srgbClr val="002060"/>
                </a:solidFill>
                <a:latin typeface="Comic Sans MS" pitchFamily="66" charset="0"/>
              </a:rPr>
              <a:t>giyiminde kurallar çok az ve belirlidir, seçim olanağı da sınırlıdır.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Hemen hemen her ülkede erkekler koyu lacivert, gri ve kahverengi kıyafetleri tercih ederler.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Sosyal hayatta ayrı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ayrı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etkinliklerde değişik elbiseler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giymek zorundayız.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Standart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elbise örnekleri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oluşmuş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ve bu doğrultuda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kurallar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ortaya çıkmıştır. 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İnsanlar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dış görünümlerine göre karşılanır, fakat şahsiyetlerine, kültür ve bilgi birikimlerine göre 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uğurlanırlar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</a:pPr>
            <a:endParaRPr lang="tr-TR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253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effectLst>
            <a:softEdge rad="228600"/>
          </a:effectLst>
        </p:spPr>
      </p:pic>
    </p:spTree>
    <p:extLst>
      <p:ext uri="{BB962C8B-B14F-4D97-AF65-F5344CB8AC3E}">
        <p14:creationId xmlns="" xmlns:p14="http://schemas.microsoft.com/office/powerpoint/2010/main" val="191072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llcdn.listelist.com/listeliststatic/2017/09/22145954/fahri-korut%C3%BCrk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17071"/>
          </a:xfrm>
          <a:prstGeom prst="rect">
            <a:avLst/>
          </a:prstGeom>
          <a:noFill/>
          <a:effectLst>
            <a:softEdge rad="1778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78974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703282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KİŞİSEL BAKIM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8215370" cy="464347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 smtClean="0">
                <a:latin typeface="Comic Sans MS" pitchFamily="66" charset="0"/>
              </a:rPr>
              <a:t>Herkes için </a:t>
            </a:r>
            <a:r>
              <a:rPr lang="tr-TR" sz="2000" dirty="0">
                <a:latin typeface="Comic Sans MS" pitchFamily="66" charset="0"/>
              </a:rPr>
              <a:t>saç, el, tırnak, diş ve yüz bakımı çok önemlidir.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Erkekler her gün sakal tıraşı olmalıdır.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İş yerinde ayakkabının arkasına basılmamalı, terlikle </a:t>
            </a:r>
            <a:r>
              <a:rPr lang="tr-TR" sz="2000" dirty="0" smtClean="0">
                <a:latin typeface="Comic Sans MS" pitchFamily="66" charset="0"/>
              </a:rPr>
              <a:t>dolaşılmamalıdır.</a:t>
            </a:r>
            <a:endParaRPr lang="tr-TR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İş yerinde eller cepte ya da bir el cepte, bir elde anahtarlık gibi şeylerle dolaşılmamalı.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İş yerinde </a:t>
            </a:r>
            <a:r>
              <a:rPr lang="tr-TR" sz="2000" dirty="0" smtClean="0">
                <a:latin typeface="Comic Sans MS" pitchFamily="66" charset="0"/>
              </a:rPr>
              <a:t>ağır parfümler kullanılmamalıdır.</a:t>
            </a:r>
            <a:endParaRPr lang="tr-TR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Ayakkabılar </a:t>
            </a:r>
            <a:r>
              <a:rPr lang="tr-TR" sz="2000" dirty="0" smtClean="0">
                <a:latin typeface="Comic Sans MS" pitchFamily="66" charset="0"/>
              </a:rPr>
              <a:t>yeni, </a:t>
            </a:r>
            <a:r>
              <a:rPr lang="tr-TR" sz="2000" dirty="0">
                <a:latin typeface="Comic Sans MS" pitchFamily="66" charset="0"/>
              </a:rPr>
              <a:t>boyalı, pantolon ve gömlek ütülü olmalı; erkekler alyans, kravat iğnesi, kol </a:t>
            </a:r>
            <a:r>
              <a:rPr lang="tr-TR" sz="2000" dirty="0" smtClean="0">
                <a:latin typeface="Comic Sans MS" pitchFamily="66" charset="0"/>
              </a:rPr>
              <a:t>düğmesi, </a:t>
            </a:r>
            <a:r>
              <a:rPr lang="tr-TR" sz="2000" dirty="0">
                <a:latin typeface="Comic Sans MS" pitchFamily="66" charset="0"/>
              </a:rPr>
              <a:t>rozet ve saat dışında aksesuar kullanmamalıdırlar. 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endParaRPr lang="tr-TR" sz="20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5468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28596" y="781189"/>
            <a:ext cx="7773338" cy="5959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KAYNAKÇA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5330" y="1567007"/>
            <a:ext cx="7772870" cy="35765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AYTÜRK, Nihat (2014). Protokol Yönetimi.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AYTÜRK, Nihat (2007). Davranış Bilgisi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DAFT, Richard (t.y.). Liderlik.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URGANCI, Hakan (2008). Ben Kim Konuşmak Kim?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URGANCI, Hakan (2009). Herkes İçin Karizma.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Milli Eğitim Bakanlığı (2011). Protokol ve Görgü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SEZER, Adem. Davet, Karşılama, Ağırlama ve Uğurlama…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TECİMER, Yasemin (2016). Kamusal Alanda Protokol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TECİMER, Yasemin (2016). Adabı Muaşeret.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81095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</a:pP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GİYİM KURALLARI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101042" cy="5357849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Bulunduğu kuruma</a:t>
            </a:r>
            <a:r>
              <a:rPr lang="tr-TR" dirty="0">
                <a:latin typeface="Comic Sans MS" pitchFamily="66" charset="0"/>
              </a:rPr>
              <a:t>, amaca, ortama, zamana ve koşullara uygun </a:t>
            </a:r>
            <a:r>
              <a:rPr lang="tr-TR" dirty="0" smtClean="0">
                <a:latin typeface="Comic Sans MS" pitchFamily="66" charset="0"/>
              </a:rPr>
              <a:t>giyinilmeli.</a:t>
            </a:r>
            <a:endParaRPr lang="tr-TR" dirty="0">
              <a:latin typeface="Comic Sans MS" pitchFamily="66" charset="0"/>
            </a:endParaRP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Yaşımıza ve vücudumuza uygun giyinmek.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Erkek olarak uyumlu üç renkte giyinmek.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Kadın olarak resmi ortamda bir veya iki renk; sosyal ortamda uyumlu üç renkte giyinmek.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Ceplere bir şey koymamak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Evli çift olarak, aynı tarz ve renkte uygun ve uyumlu giyinmek.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Hanım olarak resmi ortamda inci takı kullanmak; kıymetli takıyı tek takmak ve pastel makyaj yapmak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Erkek olarak, kravatı doğru ve uygun takmak.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Hanımlarda tayyör resmi kıyafet, takım pantolon-ceket ve iki parça giyim yarı resmi kıyafettir.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Erkeklerde takım giyim resmi, iki parça giyim yarı resmi, kravatsız giyim spordur.</a:t>
            </a:r>
          </a:p>
          <a:p>
            <a:pPr lvl="0"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  <a:p>
            <a:pPr>
              <a:lnSpc>
                <a:spcPct val="140000"/>
              </a:lnSpc>
              <a:buClr>
                <a:schemeClr val="tx1"/>
              </a:buClr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7009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GİYİM KURALLARI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28596" y="1142984"/>
            <a:ext cx="7959828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Her kadının gardırobunda resmi günler için en az bir tane ve mümkünse lacivert bir tayyörü olmalıdır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Kadınların </a:t>
            </a:r>
            <a:r>
              <a:rPr lang="tr-TR" dirty="0">
                <a:latin typeface="Comic Sans MS" pitchFamily="66" charset="0"/>
              </a:rPr>
              <a:t>kıyafetlerinde tek veya iki renk resmi, üç renk ise sosyal ortamlar için uygundur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Gri</a:t>
            </a:r>
            <a:r>
              <a:rPr lang="tr-TR" dirty="0">
                <a:latin typeface="Comic Sans MS" pitchFamily="66" charset="0"/>
              </a:rPr>
              <a:t>, siyah, füme, lacivert, vişneçürüğü gibi renkte kıyafetler, kadınlar için her ortamda kurtarıcı renklerdir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Kıymetli </a:t>
            </a:r>
            <a:r>
              <a:rPr lang="tr-TR" dirty="0">
                <a:latin typeface="Comic Sans MS" pitchFamily="66" charset="0"/>
              </a:rPr>
              <a:t>takılar tek olarak takılmalı ve bu durumda başka takı kullanılmamalıdır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Lacivert takım elbise inandırıcı ve etkileyicidir. Polisler, bürokratlar, politikacılar bu yüzden lacivert elbise giyerler.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Siyah asaletin, gücün, tutkunun ve olgunluğun rengidir. Siyah takım elbise insanlar arasına mesafe koyar; resmiyet ve ciddiyet sağlar. Bu yüzden, devlet adamları siyah elbise giyerler.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dirty="0" smtClean="0">
                <a:latin typeface="Comic Sans MS" pitchFamily="66" charset="0"/>
              </a:rPr>
              <a:t>Kadın yöneticiler de güçlü ve etkili görünmek için daima siyah giyinirler.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4714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22227" y="4522733"/>
            <a:ext cx="2491732" cy="8303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Erkek Giyim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435"/>
          <a:stretch/>
        </p:blipFill>
        <p:spPr>
          <a:xfrm>
            <a:off x="1" y="857250"/>
            <a:ext cx="3972911" cy="5140387"/>
          </a:xfrm>
          <a:prstGeom prst="rect">
            <a:avLst/>
          </a:prstGeom>
          <a:effectLst>
            <a:softEdge rad="203200"/>
          </a:effectLst>
        </p:spPr>
      </p:pic>
    </p:spTree>
    <p:extLst>
      <p:ext uri="{BB962C8B-B14F-4D97-AF65-F5344CB8AC3E}">
        <p14:creationId xmlns="" xmlns:p14="http://schemas.microsoft.com/office/powerpoint/2010/main" val="1219159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8596" y="64574"/>
            <a:ext cx="7773338" cy="864096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KRAVAT TAKMA </a:t>
            </a:r>
            <a:r>
              <a:rPr lang="tr-TR" alt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KURALLARI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429684" cy="5572164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Gömlek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veya ceket çizgili ise, kravat sade ve düz renk; gömlek ve ceket düz renk ise, kravat desenli veya çizgili veya noktalı olmalıdır.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Çizgili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gömlek ve ceket giyildiğinde çizgili ve desenli kravat takılmamalıdır. 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Gömlek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ya da ceket hafif çizgili ise, kravat koyu ve kalın çizgili olmalıdır.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Gömlek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V yaka ise kravat üçgen; açık </a:t>
            </a: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İ</a:t>
            </a: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talyan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) yaka ise dörtgen bağlanmalıdır</a:t>
            </a: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Gömleğin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yaka düğmesi iliklenmiş; kravatın boyunbağı gömlek yakasına ilişik olmalıdır. 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Kravatın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kalın ucu kemerin tokasını kapatmalıdır. 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Kravat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gömlek ile uyumlu; gömleğin kontrastı olmalıdır.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Kravat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, giyimde üçüncü renk </a:t>
            </a: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olmalıdır.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Şık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bir kravat üç renklidir: </a:t>
            </a:r>
          </a:p>
          <a:p>
            <a:pPr>
              <a:lnSpc>
                <a:spcPct val="140000"/>
              </a:lnSpc>
              <a:buNone/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			gömlek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rengi, </a:t>
            </a:r>
            <a:endParaRPr lang="tr-TR" alt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40000"/>
              </a:lnSpc>
              <a:buNone/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 			ceket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rengi, </a:t>
            </a:r>
            <a:endParaRPr lang="tr-TR" altLang="tr-TR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lnSpc>
                <a:spcPct val="140000"/>
              </a:lnSpc>
              <a:buNone/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			kırmızı. 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Kravat temalı, figürlü, resimli olmamalıdır.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Spor, yakası düğmeli, kareli, koyu renkli gömlek kravat takılmamalıdır.</a:t>
            </a:r>
          </a:p>
          <a:p>
            <a:pPr>
              <a:lnSpc>
                <a:spcPct val="140000"/>
              </a:lnSpc>
            </a:pPr>
            <a:r>
              <a:rPr lang="tr-TR" altLang="tr-TR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altLang="tr-TR" dirty="0">
                <a:solidFill>
                  <a:srgbClr val="002060"/>
                </a:solidFill>
                <a:latin typeface="Comic Sans MS" pitchFamily="66" charset="0"/>
              </a:rPr>
              <a:t>Kravat takınca, bağcıklı ayakkabı giyilmelidir.</a:t>
            </a:r>
          </a:p>
          <a:p>
            <a:pPr>
              <a:lnSpc>
                <a:spcPct val="140000"/>
              </a:lnSpc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996091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1480" y="142852"/>
            <a:ext cx="7467600" cy="582594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frak</a:t>
            </a:r>
            <a:endParaRPr lang="tr-T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7850448" cy="550072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tr-TR" sz="2000" u="sng" dirty="0" smtClean="0">
                <a:latin typeface="Comic Sans MS" pitchFamily="66" charset="0"/>
              </a:rPr>
              <a:t>Frak,</a:t>
            </a:r>
            <a:r>
              <a:rPr lang="tr-TR" sz="2000" dirty="0" smtClean="0">
                <a:latin typeface="Comic Sans MS" pitchFamily="66" charset="0"/>
              </a:rPr>
              <a:t> çok </a:t>
            </a:r>
            <a:r>
              <a:rPr lang="tr-TR" sz="2000" dirty="0">
                <a:latin typeface="Comic Sans MS" pitchFamily="66" charset="0"/>
              </a:rPr>
              <a:t>resmi ziyaretlerde, kabullerde ve evlenme vb. yerlerde giyilen klasik bir elbisedir. </a:t>
            </a:r>
            <a:endParaRPr lang="tr-TR" sz="2000" dirty="0" smtClean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Çok </a:t>
            </a:r>
            <a:r>
              <a:rPr lang="tr-TR" sz="2000" dirty="0">
                <a:latin typeface="Comic Sans MS" pitchFamily="66" charset="0"/>
              </a:rPr>
              <a:t>iyi ve düz siyah kumaştan dikilir. </a:t>
            </a:r>
            <a:endParaRPr lang="tr-TR" sz="2000" dirty="0" smtClean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Çift </a:t>
            </a:r>
            <a:r>
              <a:rPr lang="tr-TR" sz="2000" dirty="0">
                <a:latin typeface="Comic Sans MS" pitchFamily="66" charset="0"/>
              </a:rPr>
              <a:t>sıra düğmeli ve yakası siyah ipektendir. </a:t>
            </a:r>
            <a:endParaRPr lang="tr-TR" sz="2000" dirty="0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Beyaz </a:t>
            </a:r>
            <a:r>
              <a:rPr lang="tr-TR" sz="2000" dirty="0">
                <a:latin typeface="Comic Sans MS" pitchFamily="66" charset="0"/>
              </a:rPr>
              <a:t>pike ya da siyah yelekle giyilir. </a:t>
            </a:r>
            <a:r>
              <a:rPr lang="tr-TR" sz="2000" dirty="0" smtClean="0">
                <a:latin typeface="Comic Sans MS" pitchFamily="66" charset="0"/>
              </a:rPr>
              <a:t>Gömlek beyaz, yaka dik, kolalı ve uçları kırıktır. Frakla beyaz kravat takılır. </a:t>
            </a: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Pantolon da aynı kumaştandır. </a:t>
            </a: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Ayakkabılar ve ipekli çoraplar da siyahtır. </a:t>
            </a: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Frakla daima beyaz deriden eldiven takılır. </a:t>
            </a: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Frakla silindir şapka giyilir. </a:t>
            </a:r>
          </a:p>
          <a:p>
            <a:pPr>
              <a:lnSpc>
                <a:spcPct val="120000"/>
              </a:lnSpc>
            </a:pPr>
            <a:r>
              <a:rPr lang="tr-TR" sz="2000" dirty="0" smtClean="0">
                <a:latin typeface="Comic Sans MS" pitchFamily="66" charset="0"/>
              </a:rPr>
              <a:t>Frakla gidilmesi gereken toplantılar için gönderilen çağrılarda bu özellik belirtilir.</a:t>
            </a:r>
          </a:p>
          <a:p>
            <a:pPr algn="just">
              <a:lnSpc>
                <a:spcPct val="120000"/>
              </a:lnSpc>
            </a:pP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8500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7427" y="5326774"/>
            <a:ext cx="2546132" cy="409903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Frak…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mganaliz.hurriyet.com.tr/LiveImages/YeniFotoAnaliz/309/Erdo%C4%9Fan%20K%C3%B6%C5%9Fk%27e%20%C3%A7%C4%B1karsa%20frak%20giyecek%20mi/000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27" y="1109498"/>
            <a:ext cx="3391146" cy="4154214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2.wp.com/si.wsj.net/public/resources/images/TU-AG238_frak8_H_2014072517545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414" y="1428791"/>
            <a:ext cx="4909400" cy="3515628"/>
          </a:xfrm>
          <a:prstGeom prst="rect">
            <a:avLst/>
          </a:prstGeom>
          <a:noFill/>
          <a:effectLst>
            <a:softEdge rad="2794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83107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2907959" cy="57606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smokin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8031266" cy="5572164"/>
          </a:xfrm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Ülkemizde birçok yerlerde giyilen bu elbise, batıda yalnız gece elbisesi olarak kullanılır. </a:t>
            </a:r>
            <a:endParaRPr lang="tr-TR" sz="1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Kumaşı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da frakta olduğu gibi, iyi kumaş ve düz 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siyahtır.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Çift düğmeli kruvaze ceketi vardır. </a:t>
            </a:r>
            <a:endParaRPr lang="tr-TR" sz="1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Yakaları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mat 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ve siyah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ipektendir. </a:t>
            </a:r>
            <a:endParaRPr lang="tr-TR" sz="1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Günümüzde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siyahtan başka renklerde smokinler 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giyilmektedir.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Pantolonun </a:t>
            </a:r>
            <a:r>
              <a:rPr lang="tr-TR" sz="1400" dirty="0">
                <a:solidFill>
                  <a:srgbClr val="002060"/>
                </a:solidFill>
                <a:latin typeface="Comic Sans MS" pitchFamily="66" charset="0"/>
              </a:rPr>
              <a:t>paça kıvrımı yoktur ve iki dış yanında boydan boya siyah ipek şerit dikilmiştir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Smokinle, göğsü, kolları ve yakası kolalanmış beyaz gömlek giyilir ve siyah papyon kravat bağlanır.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Küçük şık beyaz bir cep mendili de şarttır.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Çoraplar siyah ve ipektendir.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Çok hafif olan ayakkabılar da siyah deri ya da rugandan tercih edilir.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Giysiler insanın kişiliğini yansıttığından, sadece güzel ve şık olmakla kalmamalı, amaca, çevreye ve zaman dilimine de uymalıdır.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Açılış, resepsiyon, gece ya da bir galaya davette genellikle nasıl bir kıyafet giyileceği belirtilir, belirtilmemiş ise mutlaka sorulmalıdır. </a:t>
            </a: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İnsanın her yaşta kendisine özen göstermesi, dış görünüşünün 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temiz olması </a:t>
            </a: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gerekir. </a:t>
            </a:r>
            <a:endParaRPr lang="tr-TR" sz="14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400"/>
              </a:spcBef>
            </a:pPr>
            <a:r>
              <a:rPr lang="tr-TR" sz="1400" dirty="0" smtClean="0">
                <a:solidFill>
                  <a:srgbClr val="002060"/>
                </a:solidFill>
                <a:latin typeface="Comic Sans MS" pitchFamily="66" charset="0"/>
              </a:rPr>
              <a:t>Bu insanın kendisine ve başkalarına karşı saygısının en önemli göstergesidir. </a:t>
            </a:r>
            <a:endParaRPr lang="tr-TR" sz="1400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998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3159" y="4688272"/>
            <a:ext cx="2852779" cy="664778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smokin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24" y="857250"/>
            <a:ext cx="4857749" cy="5056790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="" xmlns:p14="http://schemas.microsoft.com/office/powerpoint/2010/main" val="608329548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167</TotalTime>
  <Words>987</Words>
  <Application>Microsoft Office PowerPoint</Application>
  <PresentationFormat>Ekran Gösterisi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Cumba</vt:lpstr>
      <vt:lpstr>PROTOKOLDE GİYİM KURALLARI</vt:lpstr>
      <vt:lpstr>GİYİM KURALLARI</vt:lpstr>
      <vt:lpstr>GİYİM KURALLARI</vt:lpstr>
      <vt:lpstr>Erkek Giyim</vt:lpstr>
      <vt:lpstr>KRAVAT TAKMA KURALLARI</vt:lpstr>
      <vt:lpstr>frak</vt:lpstr>
      <vt:lpstr>Frak…</vt:lpstr>
      <vt:lpstr>smokin</vt:lpstr>
      <vt:lpstr>smokin</vt:lpstr>
      <vt:lpstr>KADIN GİYİM</vt:lpstr>
      <vt:lpstr>Zaman ve Mekâna Uygun Giyim</vt:lpstr>
      <vt:lpstr>Slayt 12</vt:lpstr>
      <vt:lpstr>Slayt 13</vt:lpstr>
      <vt:lpstr>KİŞİSEL BAKIM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6</cp:revision>
  <dcterms:created xsi:type="dcterms:W3CDTF">2020-04-26T01:34:42Z</dcterms:created>
  <dcterms:modified xsi:type="dcterms:W3CDTF">2020-04-28T23:40:28Z</dcterms:modified>
</cp:coreProperties>
</file>