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02" y="2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11.12.2017</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11.12.2017</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645024"/>
            <a:ext cx="8100392" cy="2088232"/>
          </a:xfrm>
        </p:spPr>
        <p:txBody>
          <a:bodyPr>
            <a:noAutofit/>
          </a:bodyPr>
          <a:lstStyle/>
          <a:p>
            <a:pPr algn="just"/>
            <a:r>
              <a:rPr lang="tr-TR" sz="3000" dirty="0" smtClean="0">
                <a:solidFill>
                  <a:schemeClr val="tx1"/>
                </a:solidFill>
                <a:latin typeface="Calibri" pitchFamily="34" charset="0"/>
                <a:cs typeface="Calibri" pitchFamily="34" charset="0"/>
              </a:rPr>
              <a:t>Dersin Adı: Sosyal Hizmet Kuramı II</a:t>
            </a:r>
          </a:p>
          <a:p>
            <a:pPr algn="just"/>
            <a:r>
              <a:rPr lang="tr-TR" sz="3000" dirty="0" smtClean="0">
                <a:solidFill>
                  <a:schemeClr val="tx1"/>
                </a:solidFill>
                <a:latin typeface="Calibri" pitchFamily="34" charset="0"/>
                <a:cs typeface="Calibri" pitchFamily="34" charset="0"/>
              </a:rPr>
              <a:t> 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 </a:t>
            </a:r>
            <a:r>
              <a:rPr lang="tr-TR" sz="2800" dirty="0" smtClean="0">
                <a:solidFill>
                  <a:schemeClr val="tx1"/>
                </a:solidFill>
                <a:latin typeface="Calibri" pitchFamily="34" charset="0"/>
                <a:cs typeface="Calibri" pitchFamily="34" charset="0"/>
              </a:rPr>
              <a:t>Vaka Yönetimi Paradigması</a:t>
            </a:r>
            <a:endParaRPr lang="tr-TR" sz="32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sz="3200" b="1" u="sng" dirty="0"/>
              <a:t>Sınırlı </a:t>
            </a:r>
            <a:r>
              <a:rPr lang="tr-TR" sz="3200" b="1" u="sng" dirty="0" smtClean="0"/>
              <a:t>Yönleri</a:t>
            </a:r>
          </a:p>
          <a:p>
            <a:pPr algn="ctr">
              <a:defRPr/>
            </a:pPr>
            <a:r>
              <a:rPr lang="tr-TR" sz="2400" dirty="0"/>
              <a:t>Hizmetlerin kalitesine ve ulaşılabilirliğine odaklanmak müdahaleleri mekanik ve kişisel olmayan bir hale getirebilir (Ör: Yemek ve konut ihtiyacının kişisel gelişimin önüne geçmesi)</a:t>
            </a:r>
          </a:p>
          <a:p>
            <a:pPr algn="ctr">
              <a:defRPr/>
            </a:pPr>
            <a:r>
              <a:rPr lang="tr-TR" sz="2400" dirty="0"/>
              <a:t>Temel ihtiyaçların karşılanması önemlidir ama yeterli değildir.</a:t>
            </a:r>
          </a:p>
          <a:p>
            <a:pPr algn="ctr">
              <a:defRPr/>
            </a:pPr>
            <a:r>
              <a:rPr lang="tr-TR" sz="2400" dirty="0"/>
              <a:t>İhtiyaçlarından bağımsız olarak bütün müracaatçılara onur, saygı ve ilgiyle yaklaşılmalıdır</a:t>
            </a:r>
            <a:endParaRPr lang="tr-TR" dirty="0"/>
          </a:p>
        </p:txBody>
      </p:sp>
    </p:spTree>
    <p:extLst>
      <p:ext uri="{BB962C8B-B14F-4D97-AF65-F5344CB8AC3E}">
        <p14:creationId xmlns:p14="http://schemas.microsoft.com/office/powerpoint/2010/main" val="2250698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sz="quarter" idx="1"/>
          </p:nvPr>
        </p:nvSpPr>
        <p:spPr/>
        <p:txBody>
          <a:bodyPr>
            <a:normAutofit/>
          </a:bodyPr>
          <a:lstStyle/>
          <a:p>
            <a:pPr algn="ctr">
              <a:defRPr/>
            </a:pPr>
            <a:r>
              <a:rPr lang="tr-TR" sz="4000" u="sng" dirty="0"/>
              <a:t>Müdahale </a:t>
            </a:r>
            <a:r>
              <a:rPr lang="tr-TR" sz="4000" u="sng" dirty="0" smtClean="0"/>
              <a:t>Paradigmaları</a:t>
            </a:r>
          </a:p>
          <a:p>
            <a:pPr algn="ctr">
              <a:buFontTx/>
              <a:buNone/>
              <a:defRPr/>
            </a:pPr>
            <a:r>
              <a:rPr lang="tr-TR" sz="2800" dirty="0" err="1"/>
              <a:t>Psikodinamik</a:t>
            </a:r>
            <a:endParaRPr lang="tr-TR" sz="2800" dirty="0"/>
          </a:p>
          <a:p>
            <a:pPr algn="ctr">
              <a:buFontTx/>
              <a:buNone/>
              <a:defRPr/>
            </a:pPr>
            <a:r>
              <a:rPr lang="tr-TR" sz="2800" dirty="0"/>
              <a:t>Bilişsel/Davranışsal/İletişimsel</a:t>
            </a:r>
          </a:p>
          <a:p>
            <a:pPr algn="ctr">
              <a:buFontTx/>
              <a:buNone/>
              <a:defRPr/>
            </a:pPr>
            <a:r>
              <a:rPr lang="tr-TR" sz="2800" dirty="0" err="1"/>
              <a:t>Yaşantısal</a:t>
            </a:r>
            <a:r>
              <a:rPr lang="tr-TR" sz="2800" dirty="0"/>
              <a:t>/İnsancıl/Varoluşçu</a:t>
            </a:r>
          </a:p>
          <a:p>
            <a:pPr algn="ctr">
              <a:buFontTx/>
              <a:buNone/>
              <a:defRPr/>
            </a:pPr>
            <a:r>
              <a:rPr lang="tr-TR" sz="2800" dirty="0" err="1"/>
              <a:t>Transpersonal</a:t>
            </a:r>
            <a:r>
              <a:rPr lang="tr-TR" sz="2800" dirty="0"/>
              <a:t> (Ben-Ötesi)</a:t>
            </a:r>
          </a:p>
          <a:p>
            <a:pPr algn="ctr">
              <a:buFontTx/>
              <a:buNone/>
              <a:defRPr/>
            </a:pPr>
            <a:r>
              <a:rPr lang="tr-TR" sz="2800" b="1" dirty="0"/>
              <a:t>Vaka Yönetimi </a:t>
            </a:r>
          </a:p>
          <a:p>
            <a:pPr algn="ctr">
              <a:buFontTx/>
              <a:buNone/>
              <a:defRPr/>
            </a:pPr>
            <a:r>
              <a:rPr lang="tr-TR" sz="2800" dirty="0" err="1"/>
              <a:t>Biyopsikososyal</a:t>
            </a:r>
            <a:r>
              <a:rPr lang="tr-TR" sz="2800" dirty="0"/>
              <a:t> </a:t>
            </a:r>
          </a:p>
          <a:p>
            <a:pPr algn="ctr">
              <a:buFontTx/>
              <a:buNone/>
              <a:defRPr/>
            </a:pPr>
            <a:r>
              <a:rPr lang="tr-TR" sz="2800" dirty="0"/>
              <a:t>Yerel ve Küresel Toplum</a:t>
            </a:r>
            <a:endParaRPr lang="tr-TR" sz="2800" dirty="0"/>
          </a:p>
        </p:txBody>
      </p:sp>
    </p:spTree>
    <p:extLst>
      <p:ext uri="{BB962C8B-B14F-4D97-AF65-F5344CB8AC3E}">
        <p14:creationId xmlns:p14="http://schemas.microsoft.com/office/powerpoint/2010/main" val="3202980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67544" y="1340768"/>
            <a:ext cx="8229600" cy="4384144"/>
          </a:xfrm>
        </p:spPr>
        <p:txBody>
          <a:bodyPr>
            <a:normAutofit/>
          </a:bodyPr>
          <a:lstStyle/>
          <a:p>
            <a:pPr algn="ctr">
              <a:defRPr/>
            </a:pPr>
            <a:r>
              <a:rPr lang="tr-TR" sz="4000" u="sng" dirty="0"/>
              <a:t>Odak</a:t>
            </a:r>
            <a:endParaRPr lang="tr-TR" altLang="tr-TR" sz="3600" b="1" u="sng" dirty="0"/>
          </a:p>
          <a:p>
            <a:pPr algn="ctr">
              <a:buFontTx/>
              <a:buNone/>
              <a:defRPr/>
            </a:pPr>
            <a:r>
              <a:rPr lang="tr-TR" sz="2800" dirty="0"/>
              <a:t>Farklılığı olan tüm nüfus gruplarının kolektif iyilik halinin ve birey olarak müracaatçıların gelişimini destekleyen kaynaklar ve fırsatların kalitesini artırmak ve bunlara erişimi kolaylaştırmak</a:t>
            </a:r>
          </a:p>
        </p:txBody>
      </p:sp>
    </p:spTree>
    <p:extLst>
      <p:ext uri="{BB962C8B-B14F-4D97-AF65-F5344CB8AC3E}">
        <p14:creationId xmlns:p14="http://schemas.microsoft.com/office/powerpoint/2010/main" val="1872332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340768"/>
            <a:ext cx="8229600" cy="4816192"/>
          </a:xfrm>
        </p:spPr>
        <p:txBody>
          <a:bodyPr>
            <a:normAutofit/>
          </a:bodyPr>
          <a:lstStyle/>
          <a:p>
            <a:pPr algn="ctr">
              <a:defRPr/>
            </a:pPr>
            <a:r>
              <a:rPr lang="tr-TR" sz="3600" b="1" u="sng" dirty="0"/>
              <a:t>Gelişimsel </a:t>
            </a:r>
            <a:r>
              <a:rPr lang="tr-TR" sz="3600" b="1" u="sng" dirty="0" smtClean="0"/>
              <a:t>Boyut</a:t>
            </a:r>
          </a:p>
          <a:p>
            <a:pPr algn="ctr">
              <a:buFontTx/>
              <a:buNone/>
              <a:defRPr/>
            </a:pPr>
            <a:r>
              <a:rPr lang="tr-TR" sz="2800" dirty="0"/>
              <a:t>İnsan gelişiminin tüm boyutlarını geliştirmek esas alınmakla birlikte sosyal gelişim (kaynakların hakkaniyetli ve sürdürülebilir biçimde kullanılabilmesi için müracaatçıları güçlendirecek sosyal beceriler kazandırma)</a:t>
            </a:r>
          </a:p>
          <a:p>
            <a:pPr algn="ctr">
              <a:buFontTx/>
              <a:buNone/>
              <a:defRPr/>
            </a:pPr>
            <a:r>
              <a:rPr lang="tr-TR" sz="2800" dirty="0"/>
              <a:t>vurgulanmaktadır</a:t>
            </a:r>
            <a:endParaRPr lang="tr-TR" sz="2800" dirty="0"/>
          </a:p>
        </p:txBody>
      </p:sp>
    </p:spTree>
    <p:extLst>
      <p:ext uri="{BB962C8B-B14F-4D97-AF65-F5344CB8AC3E}">
        <p14:creationId xmlns:p14="http://schemas.microsoft.com/office/powerpoint/2010/main" val="379573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23528" y="1196752"/>
            <a:ext cx="8229600" cy="4937760"/>
          </a:xfrm>
        </p:spPr>
        <p:txBody>
          <a:bodyPr>
            <a:normAutofit/>
          </a:bodyPr>
          <a:lstStyle/>
          <a:p>
            <a:pPr algn="ctr">
              <a:defRPr/>
            </a:pPr>
            <a:r>
              <a:rPr lang="tr-TR" sz="4000" b="1" u="sng" dirty="0"/>
              <a:t>Sağlığa </a:t>
            </a:r>
            <a:r>
              <a:rPr lang="tr-TR" sz="4000" b="1" u="sng" dirty="0" smtClean="0"/>
              <a:t>bakış açısı</a:t>
            </a:r>
            <a:endParaRPr lang="tr-TR" sz="4000" b="1" u="sng" dirty="0"/>
          </a:p>
          <a:p>
            <a:pPr algn="ctr">
              <a:buFontTx/>
              <a:buNone/>
              <a:defRPr/>
            </a:pPr>
            <a:r>
              <a:rPr lang="tr-TR" sz="2800" dirty="0"/>
              <a:t>Bireylerin, ailelerin ve toplumun farklılıklarını dikkate alarak müracaatçı sisteminin bireysel gelişim için kaynaklara, politik güce ve fırsatlara hakkaniyetli erişimini sağlamak.</a:t>
            </a:r>
          </a:p>
          <a:p>
            <a:pPr algn="ctr">
              <a:buFontTx/>
              <a:buNone/>
              <a:defRPr/>
            </a:pPr>
            <a:r>
              <a:rPr lang="tr-TR" sz="2800" dirty="0"/>
              <a:t>Öz-yeterlik en üst düzeye çıkarılmaya çalışılır ve sürdürülebilir kaynakları destekleme stratejisi üzerine odaklanır </a:t>
            </a:r>
            <a:endParaRPr lang="tr-TR" sz="2800" dirty="0"/>
          </a:p>
        </p:txBody>
      </p:sp>
    </p:spTree>
    <p:extLst>
      <p:ext uri="{BB962C8B-B14F-4D97-AF65-F5344CB8AC3E}">
        <p14:creationId xmlns:p14="http://schemas.microsoft.com/office/powerpoint/2010/main" val="3684205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ctr">
              <a:defRPr/>
            </a:pPr>
            <a:r>
              <a:rPr lang="tr-TR" sz="3200" b="1" u="sng" dirty="0" err="1"/>
              <a:t>Patalojiye</a:t>
            </a:r>
            <a:r>
              <a:rPr lang="tr-TR" sz="3200" b="1" u="sng" dirty="0"/>
              <a:t> </a:t>
            </a:r>
            <a:r>
              <a:rPr lang="tr-TR" sz="3200" b="1" u="sng" dirty="0" err="1" smtClean="0"/>
              <a:t>bakışaçısı</a:t>
            </a:r>
            <a:endParaRPr lang="tr-TR" sz="3200" b="1" u="sng" dirty="0" smtClean="0"/>
          </a:p>
          <a:p>
            <a:pPr algn="ctr">
              <a:defRPr/>
            </a:pPr>
            <a:endParaRPr lang="tr-TR" sz="3200" b="1" u="sng" dirty="0"/>
          </a:p>
          <a:p>
            <a:pPr algn="ctr">
              <a:buFontTx/>
              <a:buNone/>
              <a:defRPr/>
            </a:pPr>
            <a:r>
              <a:rPr lang="tr-TR" dirty="0"/>
              <a:t>Sağlıksız müracaatçı/sistem farklılığı olan bireylerin  bireysel gelişimi için kaynaklara, politik güce ve fırsatlara erişimini sağlamaz.</a:t>
            </a:r>
          </a:p>
          <a:p>
            <a:pPr algn="ctr">
              <a:buFontTx/>
              <a:buNone/>
              <a:defRPr/>
            </a:pPr>
            <a:r>
              <a:rPr lang="tr-TR" dirty="0"/>
              <a:t>  </a:t>
            </a:r>
          </a:p>
          <a:p>
            <a:pPr>
              <a:lnSpc>
                <a:spcPct val="90000"/>
              </a:lnSpc>
              <a:defRPr/>
            </a:pPr>
            <a:endParaRPr lang="tr-TR" dirty="0"/>
          </a:p>
        </p:txBody>
      </p:sp>
    </p:spTree>
    <p:extLst>
      <p:ext uri="{BB962C8B-B14F-4D97-AF65-F5344CB8AC3E}">
        <p14:creationId xmlns:p14="http://schemas.microsoft.com/office/powerpoint/2010/main" val="3915477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sz="3600" b="1" u="sng" dirty="0"/>
              <a:t>Sanat ve </a:t>
            </a:r>
            <a:r>
              <a:rPr lang="tr-TR" sz="3600" b="1" u="sng" dirty="0" smtClean="0"/>
              <a:t>Bilim</a:t>
            </a:r>
          </a:p>
          <a:p>
            <a:endParaRPr lang="tr-TR" sz="3600" b="1" u="sng" dirty="0" smtClean="0"/>
          </a:p>
          <a:p>
            <a:r>
              <a:rPr lang="tr-TR" dirty="0"/>
              <a:t>Bazı vaka yönetimi stratejilerinin etkililiği sosyal bilim tarafından test edilmekle birlikte çevrede yer alan kaynakların ve fırsatların ulaşılabilirliği ve kullanımının </a:t>
            </a:r>
            <a:r>
              <a:rPr lang="tr-TR" dirty="0" err="1"/>
              <a:t>biyopsikososyospiritüel</a:t>
            </a:r>
            <a:r>
              <a:rPr lang="tr-TR" dirty="0"/>
              <a:t> iyilik hali ve çok boyutlu insan gereksinimi üzerinde etkisi bilinmemektedir</a:t>
            </a:r>
          </a:p>
        </p:txBody>
      </p:sp>
    </p:spTree>
    <p:extLst>
      <p:ext uri="{BB962C8B-B14F-4D97-AF65-F5344CB8AC3E}">
        <p14:creationId xmlns:p14="http://schemas.microsoft.com/office/powerpoint/2010/main" val="1049742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sz="3600" b="1" u="sng" dirty="0" smtClean="0"/>
              <a:t>İlişki</a:t>
            </a:r>
            <a:r>
              <a:rPr lang="tr-TR" sz="3600" b="1" u="sng" dirty="0"/>
              <a:t> </a:t>
            </a:r>
            <a:endParaRPr lang="tr-TR" sz="3600" b="1" u="sng" dirty="0" smtClean="0"/>
          </a:p>
          <a:p>
            <a:endParaRPr lang="tr-TR" sz="3600" b="1" u="sng" dirty="0" smtClean="0"/>
          </a:p>
          <a:p>
            <a:r>
              <a:rPr lang="tr-TR" dirty="0" smtClean="0"/>
              <a:t>Bazı </a:t>
            </a:r>
            <a:r>
              <a:rPr lang="tr-TR" dirty="0"/>
              <a:t>geleneksel </a:t>
            </a:r>
            <a:r>
              <a:rPr lang="tr-TR" dirty="0" smtClean="0"/>
              <a:t>vaka </a:t>
            </a:r>
            <a:r>
              <a:rPr lang="tr-TR" dirty="0"/>
              <a:t>yönetimi müdahaleleri müracaatçılarla oldukça dikey ilişkinin kurulduğu yaklaşımları benimserken sosyal hizmet uzmanları müracaatçının gelişimsel becerilerine bağlı olarak müracaatçı ve müracaatçı/sistem ile ilişkilerde kimi zaman dikey kimi zaman yatay ilişki kurabilir</a:t>
            </a:r>
          </a:p>
        </p:txBody>
      </p:sp>
    </p:spTree>
    <p:extLst>
      <p:ext uri="{BB962C8B-B14F-4D97-AF65-F5344CB8AC3E}">
        <p14:creationId xmlns:p14="http://schemas.microsoft.com/office/powerpoint/2010/main" val="2449992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b="1" u="sng" dirty="0"/>
              <a:t>Güçlü </a:t>
            </a:r>
            <a:r>
              <a:rPr lang="tr-TR" b="1" u="sng" dirty="0" smtClean="0"/>
              <a:t>Yönleri: </a:t>
            </a:r>
            <a:r>
              <a:rPr lang="tr-TR" dirty="0"/>
              <a:t>Vaka yönetimi müdahalesi her vaka için göz önünde bulundurulmalıdır çünkü etkin çalışan bir sosyal hizmet uzmanı bireyi müracaatçı sistemi içinde değerlendirir, hem müracaatçının, hem de çevresinin iyileştirilmesi için çaba </a:t>
            </a:r>
            <a:r>
              <a:rPr lang="tr-TR" dirty="0" smtClean="0"/>
              <a:t>harcar</a:t>
            </a:r>
          </a:p>
          <a:p>
            <a:r>
              <a:rPr lang="tr-TR" sz="2400" dirty="0" smtClean="0"/>
              <a:t>İnsan </a:t>
            </a:r>
            <a:r>
              <a:rPr lang="tr-TR" sz="2400" dirty="0"/>
              <a:t>sorunlarının çoğu kurumsal ve toplumsal özelliklerden dolayı ortaya çıktığı için vaka yönetimi müdahalesi sosyal hizmet uzmanının müdahale araçları  repertuarını genişletir. Bu araçlardan bazıları dört müdahale paradigmalarında yer alan yaklaşımlarda mevcut değildir</a:t>
            </a:r>
            <a:endParaRPr lang="tr-TR" dirty="0"/>
          </a:p>
        </p:txBody>
      </p:sp>
    </p:spTree>
    <p:extLst>
      <p:ext uri="{BB962C8B-B14F-4D97-AF65-F5344CB8AC3E}">
        <p14:creationId xmlns:p14="http://schemas.microsoft.com/office/powerpoint/2010/main" val="15171834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66</TotalTime>
  <Words>333</Words>
  <Application>Microsoft Office PowerPoint</Application>
  <PresentationFormat>Ekran Gösterisi (4:3)</PresentationFormat>
  <Paragraphs>37</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Ezgi Arslan</cp:lastModifiedBy>
  <cp:revision>20</cp:revision>
  <dcterms:created xsi:type="dcterms:W3CDTF">2017-04-26T08:36:58Z</dcterms:created>
  <dcterms:modified xsi:type="dcterms:W3CDTF">2017-12-11T08:06:13Z</dcterms:modified>
</cp:coreProperties>
</file>