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8"/>
  </p:notesMasterIdLst>
  <p:sldIdLst>
    <p:sldId id="258" r:id="rId2"/>
    <p:sldId id="259" r:id="rId3"/>
    <p:sldId id="302" r:id="rId4"/>
    <p:sldId id="303" r:id="rId5"/>
    <p:sldId id="321" r:id="rId6"/>
    <p:sldId id="31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0B3C82-66D7-4B37-BF88-10D6B38F02AB}" type="datetimeFigureOut">
              <a:rPr lang="tr-TR" smtClean="0"/>
              <a:pPr/>
              <a:t>11.10.2021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67BB73-2A52-4209-9B5A-B25A6EC1437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C0ECAFFB-C629-4466-ABF0-70093CE92D43}" type="slidenum">
              <a:rPr lang="en-US"/>
              <a:pPr/>
              <a:t>1</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p>
            <a:fld id="{F1F987D1-6718-4170-8B75-D71809A31F25}" type="slidenum">
              <a:rPr lang="en-US"/>
              <a:pPr/>
              <a:t>2</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42D4067-2BBA-46F8-9C7A-E0EBB7434C89}"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9EFC530-8FA4-4760-95E3-FBAA02686619}"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9F295CB-CFF0-4EAB-A7A5-3AA4F8A66B97}"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9DA9EB6-8227-42E6-A756-5350A6725F08}"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F808AD7-0F9B-4472-A931-8BD15BF26EF1}"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54B82E6-EEBC-4BB7-82C7-E4B83FD3E6DF}" type="datetime1">
              <a:rPr lang="tr-TR" smtClean="0"/>
              <a:pPr/>
              <a:t>11.10.2021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1BF2118-07FE-4DFA-84A2-0337475E3645}" type="datetime1">
              <a:rPr lang="tr-TR" smtClean="0"/>
              <a:pPr/>
              <a:t>11.10.2021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CCAE9B2-BBEF-4548-BBB8-407D17174CAF}" type="datetime1">
              <a:rPr lang="tr-TR" smtClean="0"/>
              <a:pPr/>
              <a:t>11.10.2021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A801FD1-4AE2-4CB6-8AC0-1ED294EA932D}" type="datetime1">
              <a:rPr lang="tr-TR" smtClean="0"/>
              <a:pPr/>
              <a:t>11.10.2021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DAF4D17-3FA0-457D-8AB2-D5197D87681A}" type="datetime1">
              <a:rPr lang="tr-TR" smtClean="0"/>
              <a:pPr/>
              <a:t>11.10.2021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7BA79CB-48F4-45E4-A8A5-8069A2DB7DC5}" type="datetime1">
              <a:rPr lang="tr-TR" smtClean="0"/>
              <a:pPr/>
              <a:t>11.10.2021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967174-3A0D-404F-A0B0-75E4130CF794}" type="datetime1">
              <a:rPr lang="tr-TR" smtClean="0"/>
              <a:pPr/>
              <a:t>11.10.2021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Grp="1" noChangeArrowheads="1"/>
          </p:cNvSpPr>
          <p:nvPr>
            <p:ph type="ctrTitle"/>
          </p:nvPr>
        </p:nvSpPr>
        <p:spPr>
          <a:xfrm>
            <a:off x="683568" y="980728"/>
            <a:ext cx="7772400" cy="1470025"/>
          </a:xfrm>
        </p:spPr>
        <p:txBody>
          <a:bodyPr>
            <a:normAutofit fontScale="90000"/>
          </a:bodyPr>
          <a:lstStyle/>
          <a:p>
            <a:pPr>
              <a:defRPr/>
            </a:pPr>
            <a:r>
              <a:rPr lang="en-US" sz="3600" b="1" dirty="0" smtClean="0">
                <a:ea typeface="+mj-ea"/>
              </a:rPr>
              <a:t>Introduction </a:t>
            </a:r>
            <a:br>
              <a:rPr lang="en-US" sz="3600" b="1" dirty="0" smtClean="0">
                <a:ea typeface="+mj-ea"/>
              </a:rPr>
            </a:br>
            <a:r>
              <a:rPr lang="en-US" sz="3600" b="1" dirty="0" smtClean="0">
                <a:ea typeface="+mj-ea"/>
              </a:rPr>
              <a:t>to </a:t>
            </a:r>
            <a:br>
              <a:rPr lang="en-US" sz="3600" b="1" dirty="0" smtClean="0">
                <a:ea typeface="+mj-ea"/>
              </a:rPr>
            </a:br>
            <a:r>
              <a:rPr lang="en-US" sz="3600" b="1" dirty="0" smtClean="0">
                <a:solidFill>
                  <a:srgbClr val="800000"/>
                </a:solidFill>
                <a:ea typeface="+mj-ea"/>
              </a:rPr>
              <a:t>Systems Thinking</a:t>
            </a:r>
            <a:r>
              <a:rPr lang="en-US" sz="3600" b="1" dirty="0" smtClean="0">
                <a:ea typeface="+mj-ea"/>
              </a:rPr>
              <a:t> </a:t>
            </a:r>
            <a:r>
              <a:rPr lang="en-US" dirty="0" smtClean="0">
                <a:effectLst>
                  <a:outerShdw blurRad="38100" dist="38100" dir="2700000" algn="tl">
                    <a:srgbClr val="C0C0C0"/>
                  </a:outerShdw>
                </a:effectLst>
                <a:ea typeface="+mj-ea"/>
              </a:rPr>
              <a:t/>
            </a:r>
            <a:br>
              <a:rPr lang="en-US" dirty="0" smtClean="0">
                <a:effectLst>
                  <a:outerShdw blurRad="38100" dist="38100" dir="2700000" algn="tl">
                    <a:srgbClr val="C0C0C0"/>
                  </a:outerShdw>
                </a:effectLst>
                <a:ea typeface="+mj-ea"/>
              </a:rPr>
            </a:br>
            <a:endParaRPr lang="en-US" dirty="0" smtClean="0">
              <a:solidFill>
                <a:srgbClr val="CC3300"/>
              </a:solidFill>
              <a:effectLst>
                <a:outerShdw blurRad="38100" dist="38100" dir="2700000" algn="tl">
                  <a:srgbClr val="C0C0C0"/>
                </a:outerShdw>
              </a:effectLst>
              <a:ea typeface="+mj-ea"/>
            </a:endParaRPr>
          </a:p>
        </p:txBody>
      </p:sp>
      <p:pic>
        <p:nvPicPr>
          <p:cNvPr id="16386" name="Picture 6" descr="think_tank"/>
          <p:cNvPicPr>
            <a:picLocks noChangeAspect="1" noChangeArrowheads="1"/>
          </p:cNvPicPr>
          <p:nvPr/>
        </p:nvPicPr>
        <p:blipFill>
          <a:blip r:embed="rId3" cstate="print"/>
          <a:srcRect/>
          <a:stretch>
            <a:fillRect/>
          </a:stretch>
        </p:blipFill>
        <p:spPr bwMode="auto">
          <a:xfrm>
            <a:off x="2267744" y="2780928"/>
            <a:ext cx="4629150" cy="2857500"/>
          </a:xfrm>
          <a:prstGeom prst="rect">
            <a:avLst/>
          </a:prstGeom>
          <a:noFill/>
          <a:ln w="9525">
            <a:noFill/>
            <a:miter lim="800000"/>
            <a:headEnd/>
            <a:tailEnd/>
          </a:ln>
        </p:spPr>
      </p:pic>
      <p:sp>
        <p:nvSpPr>
          <p:cNvPr id="4" name="3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Picture 1" descr="C:\Users\ARZU\Desktop\einstein.jpg"/>
          <p:cNvPicPr>
            <a:picLocks noChangeAspect="1" noChangeArrowheads="1"/>
          </p:cNvPicPr>
          <p:nvPr/>
        </p:nvPicPr>
        <p:blipFill>
          <a:blip r:embed="rId3" cstate="print"/>
          <a:srcRect/>
          <a:stretch>
            <a:fillRect/>
          </a:stretch>
        </p:blipFill>
        <p:spPr bwMode="auto">
          <a:xfrm>
            <a:off x="2123728" y="404664"/>
            <a:ext cx="5174373" cy="5400000"/>
          </a:xfrm>
          <a:prstGeom prst="rect">
            <a:avLst/>
          </a:prstGeom>
          <a:noFill/>
        </p:spPr>
      </p:pic>
      <p:sp>
        <p:nvSpPr>
          <p:cNvPr id="3" name="2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err="1" smtClean="0">
                <a:solidFill>
                  <a:srgbClr val="C00000"/>
                </a:solidFill>
              </a:rPr>
              <a:t>The</a:t>
            </a:r>
            <a:r>
              <a:rPr lang="tr-TR" sz="3200" b="1" dirty="0" smtClean="0">
                <a:solidFill>
                  <a:srgbClr val="C00000"/>
                </a:solidFill>
              </a:rPr>
              <a:t> </a:t>
            </a:r>
            <a:r>
              <a:rPr lang="tr-TR" sz="3200" b="1" dirty="0" err="1" smtClean="0">
                <a:solidFill>
                  <a:srgbClr val="C00000"/>
                </a:solidFill>
              </a:rPr>
              <a:t>World’s</a:t>
            </a:r>
            <a:r>
              <a:rPr lang="tr-TR" sz="3200" b="1" dirty="0" smtClean="0">
                <a:solidFill>
                  <a:srgbClr val="C00000"/>
                </a:solidFill>
              </a:rPr>
              <a:t> </a:t>
            </a:r>
            <a:r>
              <a:rPr lang="tr-TR" sz="3200" b="1" dirty="0" err="1" smtClean="0">
                <a:solidFill>
                  <a:srgbClr val="C00000"/>
                </a:solidFill>
              </a:rPr>
              <a:t>Biggest</a:t>
            </a:r>
            <a:r>
              <a:rPr lang="tr-TR" sz="3200" b="1" dirty="0" smtClean="0">
                <a:solidFill>
                  <a:srgbClr val="C00000"/>
                </a:solidFill>
              </a:rPr>
              <a:t> </a:t>
            </a:r>
            <a:r>
              <a:rPr lang="tr-TR" sz="3200" b="1" dirty="0" err="1" smtClean="0">
                <a:solidFill>
                  <a:srgbClr val="C00000"/>
                </a:solidFill>
              </a:rPr>
              <a:t>Problems</a:t>
            </a:r>
            <a:endParaRPr lang="tr-TR" sz="3200" b="1" dirty="0">
              <a:solidFill>
                <a:srgbClr val="C00000"/>
              </a:solidFill>
            </a:endParaRPr>
          </a:p>
        </p:txBody>
      </p:sp>
      <p:pic>
        <p:nvPicPr>
          <p:cNvPr id="72706" name="Picture 2" descr="C:\Users\ARZU\Desktop\Adsız1.jpg"/>
          <p:cNvPicPr>
            <a:picLocks noGrp="1" noChangeAspect="1" noChangeArrowheads="1"/>
          </p:cNvPicPr>
          <p:nvPr>
            <p:ph sz="half" idx="1"/>
          </p:nvPr>
        </p:nvPicPr>
        <p:blipFill>
          <a:blip r:embed="rId2" cstate="print"/>
          <a:stretch>
            <a:fillRect/>
          </a:stretch>
        </p:blipFill>
        <p:spPr bwMode="auto">
          <a:xfrm>
            <a:off x="395536" y="1700808"/>
            <a:ext cx="2819400" cy="3714750"/>
          </a:xfrm>
          <a:prstGeom prst="rect">
            <a:avLst/>
          </a:prstGeom>
          <a:noFill/>
        </p:spPr>
      </p:pic>
      <p:sp>
        <p:nvSpPr>
          <p:cNvPr id="4" name="3 İçerik Yer Tutucusu"/>
          <p:cNvSpPr>
            <a:spLocks noGrp="1"/>
          </p:cNvSpPr>
          <p:nvPr>
            <p:ph sz="half" idx="2"/>
          </p:nvPr>
        </p:nvSpPr>
        <p:spPr>
          <a:xfrm>
            <a:off x="3563888" y="1412776"/>
            <a:ext cx="2880320" cy="4525963"/>
          </a:xfrm>
        </p:spPr>
        <p:txBody>
          <a:bodyPr>
            <a:noAutofit/>
          </a:bodyPr>
          <a:lstStyle/>
          <a:p>
            <a:pPr marL="216000"/>
            <a:r>
              <a:rPr lang="tr-TR" sz="1800" dirty="0" err="1" smtClean="0"/>
              <a:t>Food</a:t>
            </a:r>
            <a:r>
              <a:rPr lang="tr-TR" sz="1800" dirty="0" smtClean="0"/>
              <a:t> </a:t>
            </a:r>
            <a:r>
              <a:rPr lang="tr-TR" sz="1800" dirty="0" err="1" smtClean="0"/>
              <a:t>Safety</a:t>
            </a:r>
            <a:r>
              <a:rPr lang="tr-TR" sz="1800" dirty="0" smtClean="0"/>
              <a:t> &amp; </a:t>
            </a:r>
            <a:r>
              <a:rPr lang="tr-TR" sz="1800" dirty="0" err="1" smtClean="0"/>
              <a:t>Security</a:t>
            </a:r>
            <a:endParaRPr lang="tr-TR" sz="1800" dirty="0" smtClean="0"/>
          </a:p>
          <a:p>
            <a:pPr marL="216000"/>
            <a:r>
              <a:rPr lang="tr-TR" sz="1800" dirty="0" err="1" smtClean="0"/>
              <a:t>The</a:t>
            </a:r>
            <a:r>
              <a:rPr lang="tr-TR" sz="1800" dirty="0" smtClean="0"/>
              <a:t> </a:t>
            </a:r>
            <a:r>
              <a:rPr lang="tr-TR" sz="1800" dirty="0" err="1" smtClean="0"/>
              <a:t>Energy</a:t>
            </a:r>
            <a:r>
              <a:rPr lang="tr-TR" sz="1800" dirty="0" smtClean="0"/>
              <a:t> </a:t>
            </a:r>
            <a:r>
              <a:rPr lang="tr-TR" sz="1800" dirty="0" err="1" smtClean="0"/>
              <a:t>Crisis</a:t>
            </a:r>
            <a:endParaRPr lang="tr-TR" sz="1800" dirty="0" smtClean="0"/>
          </a:p>
          <a:p>
            <a:pPr marL="216000"/>
            <a:r>
              <a:rPr lang="tr-TR" sz="1800" dirty="0" err="1" smtClean="0"/>
              <a:t>Environmental</a:t>
            </a:r>
            <a:endParaRPr lang="tr-TR" sz="1800" dirty="0" smtClean="0"/>
          </a:p>
          <a:p>
            <a:pPr marL="216000"/>
            <a:r>
              <a:rPr lang="tr-TR" sz="1800" dirty="0" err="1" smtClean="0"/>
              <a:t>Disasters</a:t>
            </a:r>
            <a:endParaRPr lang="tr-TR" sz="1800" dirty="0" smtClean="0"/>
          </a:p>
          <a:p>
            <a:pPr marL="216000"/>
            <a:r>
              <a:rPr lang="tr-TR" sz="1800" dirty="0" err="1" smtClean="0"/>
              <a:t>Climate</a:t>
            </a:r>
            <a:r>
              <a:rPr lang="tr-TR" sz="1800" dirty="0" smtClean="0"/>
              <a:t> </a:t>
            </a:r>
            <a:r>
              <a:rPr lang="tr-TR" sz="1800" dirty="0" err="1" smtClean="0"/>
              <a:t>Change</a:t>
            </a:r>
            <a:endParaRPr lang="tr-TR" sz="1800" dirty="0" smtClean="0"/>
          </a:p>
          <a:p>
            <a:pPr marL="216000"/>
            <a:r>
              <a:rPr lang="tr-TR" sz="1800" dirty="0" err="1" smtClean="0"/>
              <a:t>Carbon</a:t>
            </a:r>
            <a:r>
              <a:rPr lang="tr-TR" sz="1800" dirty="0" smtClean="0"/>
              <a:t> </a:t>
            </a:r>
            <a:r>
              <a:rPr lang="tr-TR" sz="1800" dirty="0" err="1" smtClean="0"/>
              <a:t>Trade</a:t>
            </a:r>
            <a:endParaRPr lang="tr-TR" sz="1800" dirty="0" smtClean="0"/>
          </a:p>
          <a:p>
            <a:pPr marL="216000"/>
            <a:r>
              <a:rPr lang="tr-TR" sz="1800" dirty="0" err="1" smtClean="0"/>
              <a:t>Pandemic</a:t>
            </a:r>
            <a:endParaRPr lang="tr-TR" sz="1800" dirty="0" smtClean="0"/>
          </a:p>
          <a:p>
            <a:pPr marL="216000"/>
            <a:r>
              <a:rPr lang="tr-TR" sz="1800" dirty="0" smtClean="0"/>
              <a:t>Land </a:t>
            </a:r>
            <a:r>
              <a:rPr lang="tr-TR" sz="1800" dirty="0" err="1" smtClean="0"/>
              <a:t>Use</a:t>
            </a:r>
            <a:endParaRPr lang="tr-TR" sz="1800" dirty="0" smtClean="0"/>
          </a:p>
          <a:p>
            <a:pPr marL="216000"/>
            <a:r>
              <a:rPr lang="tr-TR" sz="1800" dirty="0" err="1" smtClean="0"/>
              <a:t>Biodiversity</a:t>
            </a:r>
            <a:endParaRPr lang="tr-TR" sz="1800" dirty="0" smtClean="0"/>
          </a:p>
          <a:p>
            <a:pPr marL="216000"/>
            <a:r>
              <a:rPr lang="tr-TR" sz="1800" dirty="0" err="1" smtClean="0"/>
              <a:t>Water</a:t>
            </a:r>
            <a:r>
              <a:rPr lang="tr-TR" sz="1800" dirty="0" smtClean="0"/>
              <a:t> </a:t>
            </a:r>
            <a:r>
              <a:rPr lang="tr-TR" sz="1800" dirty="0" err="1" smtClean="0"/>
              <a:t>Shortage</a:t>
            </a:r>
            <a:endParaRPr lang="tr-TR" sz="1800" dirty="0" smtClean="0"/>
          </a:p>
          <a:p>
            <a:endParaRPr lang="en-US" sz="1800" b="1" dirty="0" smtClean="0"/>
          </a:p>
        </p:txBody>
      </p:sp>
      <p:sp>
        <p:nvSpPr>
          <p:cNvPr id="5" name="4 Dikdörtgen"/>
          <p:cNvSpPr/>
          <p:nvPr/>
        </p:nvSpPr>
        <p:spPr>
          <a:xfrm>
            <a:off x="6300192" y="1484784"/>
            <a:ext cx="1944216" cy="3200876"/>
          </a:xfrm>
          <a:prstGeom prst="rect">
            <a:avLst/>
          </a:prstGeom>
        </p:spPr>
        <p:txBody>
          <a:bodyPr wrap="square">
            <a:spAutoFit/>
          </a:bodyPr>
          <a:lstStyle/>
          <a:p>
            <a:pPr marL="216000">
              <a:spcBef>
                <a:spcPts val="600"/>
              </a:spcBef>
              <a:buFont typeface="Arial" pitchFamily="34" charset="0"/>
              <a:buChar char="•"/>
            </a:pPr>
            <a:r>
              <a:rPr lang="tr-TR" dirty="0" err="1" smtClean="0"/>
              <a:t>Business</a:t>
            </a:r>
            <a:r>
              <a:rPr lang="tr-TR" dirty="0" smtClean="0"/>
              <a:t> </a:t>
            </a:r>
          </a:p>
          <a:p>
            <a:pPr marL="216000">
              <a:spcBef>
                <a:spcPts val="600"/>
              </a:spcBef>
              <a:buFont typeface="Arial" pitchFamily="34" charset="0"/>
              <a:buChar char="•"/>
            </a:pPr>
            <a:r>
              <a:rPr lang="tr-TR" dirty="0" err="1" smtClean="0"/>
              <a:t>Profitability</a:t>
            </a:r>
            <a:endParaRPr lang="tr-TR" dirty="0" smtClean="0"/>
          </a:p>
          <a:p>
            <a:pPr marL="216000">
              <a:spcBef>
                <a:spcPts val="600"/>
              </a:spcBef>
              <a:buFont typeface="Arial" pitchFamily="34" charset="0"/>
              <a:buChar char="•"/>
            </a:pPr>
            <a:r>
              <a:rPr lang="tr-TR" dirty="0" err="1" smtClean="0"/>
              <a:t>Poverty</a:t>
            </a:r>
            <a:endParaRPr lang="tr-TR" dirty="0" smtClean="0"/>
          </a:p>
          <a:p>
            <a:pPr marL="216000">
              <a:spcBef>
                <a:spcPts val="600"/>
              </a:spcBef>
              <a:buFont typeface="Arial" pitchFamily="34" charset="0"/>
              <a:buChar char="•"/>
            </a:pPr>
            <a:r>
              <a:rPr lang="tr-TR" dirty="0" err="1" smtClean="0"/>
              <a:t>Human</a:t>
            </a:r>
            <a:r>
              <a:rPr lang="tr-TR" dirty="0" smtClean="0"/>
              <a:t> </a:t>
            </a:r>
            <a:r>
              <a:rPr lang="tr-TR" dirty="0" err="1" smtClean="0"/>
              <a:t>Health</a:t>
            </a:r>
            <a:endParaRPr lang="tr-TR" dirty="0" smtClean="0"/>
          </a:p>
          <a:p>
            <a:pPr marL="216000">
              <a:spcBef>
                <a:spcPts val="600"/>
              </a:spcBef>
              <a:buFont typeface="Arial" pitchFamily="34" charset="0"/>
              <a:buChar char="•"/>
            </a:pPr>
            <a:r>
              <a:rPr lang="tr-TR" dirty="0" err="1" smtClean="0"/>
              <a:t>Animal</a:t>
            </a:r>
            <a:r>
              <a:rPr lang="tr-TR" dirty="0" smtClean="0"/>
              <a:t> </a:t>
            </a:r>
            <a:r>
              <a:rPr lang="tr-TR" dirty="0" err="1" smtClean="0"/>
              <a:t>Health</a:t>
            </a:r>
            <a:endParaRPr lang="tr-TR" dirty="0" smtClean="0"/>
          </a:p>
          <a:p>
            <a:pPr marL="216000">
              <a:spcBef>
                <a:spcPts val="600"/>
              </a:spcBef>
              <a:buFont typeface="Arial" pitchFamily="34" charset="0"/>
              <a:buChar char="•"/>
            </a:pPr>
            <a:r>
              <a:rPr lang="tr-TR" dirty="0" err="1" smtClean="0"/>
              <a:t>Globalisation</a:t>
            </a:r>
            <a:endParaRPr lang="tr-TR" dirty="0" smtClean="0"/>
          </a:p>
          <a:p>
            <a:pPr marL="216000">
              <a:spcBef>
                <a:spcPts val="600"/>
              </a:spcBef>
              <a:buFont typeface="Arial" pitchFamily="34" charset="0"/>
              <a:buChar char="•"/>
            </a:pPr>
            <a:r>
              <a:rPr lang="tr-TR" dirty="0" err="1" smtClean="0"/>
              <a:t>Sustainability</a:t>
            </a:r>
            <a:endParaRPr lang="tr-TR" dirty="0" smtClean="0"/>
          </a:p>
          <a:p>
            <a:pPr marL="216000">
              <a:spcBef>
                <a:spcPts val="600"/>
              </a:spcBef>
              <a:buFont typeface="Arial" pitchFamily="34" charset="0"/>
              <a:buChar char="•"/>
            </a:pPr>
            <a:r>
              <a:rPr lang="tr-TR" dirty="0" err="1" smtClean="0"/>
              <a:t>Job</a:t>
            </a:r>
            <a:r>
              <a:rPr lang="tr-TR" dirty="0" smtClean="0"/>
              <a:t> </a:t>
            </a:r>
            <a:r>
              <a:rPr lang="tr-TR" dirty="0" err="1" smtClean="0"/>
              <a:t>Losses</a:t>
            </a:r>
            <a:endParaRPr lang="tr-TR" dirty="0" smtClean="0"/>
          </a:p>
          <a:p>
            <a:pPr marL="216000">
              <a:spcBef>
                <a:spcPts val="600"/>
              </a:spcBef>
              <a:buFont typeface="Arial" pitchFamily="34" charset="0"/>
              <a:buChar char="•"/>
            </a:pPr>
            <a:r>
              <a:rPr lang="tr-TR" dirty="0" err="1" smtClean="0"/>
              <a:t>Resource</a:t>
            </a:r>
            <a:r>
              <a:rPr lang="tr-TR" dirty="0" smtClean="0"/>
              <a:t> </a:t>
            </a:r>
          </a:p>
        </p:txBody>
      </p:sp>
      <p:sp>
        <p:nvSpPr>
          <p:cNvPr id="6" name="5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heckerboard(across)">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heckerboard(across)">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checkerboard(across)">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checkerboard(across)">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checkerboard(across)">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checkerboard(across)">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checkerboard(across)">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checkerboard(across)">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checkerboard(across)">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403648" y="1268760"/>
            <a:ext cx="6429773" cy="646331"/>
          </a:xfrm>
          <a:prstGeom prst="rect">
            <a:avLst/>
          </a:prstGeom>
        </p:spPr>
        <p:txBody>
          <a:bodyPr wrap="none">
            <a:spAutoFit/>
          </a:bodyPr>
          <a:lstStyle/>
          <a:p>
            <a:r>
              <a:rPr lang="en-US" sz="3600" b="1" dirty="0" smtClean="0">
                <a:solidFill>
                  <a:srgbClr val="C00000"/>
                </a:solidFill>
              </a:rPr>
              <a:t>Why Do These Problems Persist?</a:t>
            </a:r>
            <a:endParaRPr lang="tr-TR" sz="3600" b="1" dirty="0">
              <a:solidFill>
                <a:srgbClr val="C00000"/>
              </a:solidFill>
            </a:endParaRPr>
          </a:p>
        </p:txBody>
      </p:sp>
      <p:sp>
        <p:nvSpPr>
          <p:cNvPr id="3" name="2 Dikdörtgen"/>
          <p:cNvSpPr/>
          <p:nvPr/>
        </p:nvSpPr>
        <p:spPr>
          <a:xfrm>
            <a:off x="539552" y="2348880"/>
            <a:ext cx="8208912" cy="1200329"/>
          </a:xfrm>
          <a:prstGeom prst="rect">
            <a:avLst/>
          </a:prstGeom>
        </p:spPr>
        <p:txBody>
          <a:bodyPr wrap="square">
            <a:spAutoFit/>
          </a:bodyPr>
          <a:lstStyle/>
          <a:p>
            <a:pPr algn="ctr"/>
            <a:r>
              <a:rPr lang="en-US" sz="3600" b="1" dirty="0" smtClean="0">
                <a:solidFill>
                  <a:srgbClr val="7030A0"/>
                </a:solidFill>
              </a:rPr>
              <a:t>Schools Have Not Prepared Students to Solve Them</a:t>
            </a:r>
            <a:endParaRPr lang="tr-TR" sz="3600" b="1" dirty="0">
              <a:solidFill>
                <a:srgbClr val="7030A0"/>
              </a:solidFill>
            </a:endParaRPr>
          </a:p>
        </p:txBody>
      </p:sp>
      <p:sp>
        <p:nvSpPr>
          <p:cNvPr id="5" name="4 Dikdörtgen"/>
          <p:cNvSpPr/>
          <p:nvPr/>
        </p:nvSpPr>
        <p:spPr>
          <a:xfrm>
            <a:off x="2915816" y="4005064"/>
            <a:ext cx="3615990" cy="646331"/>
          </a:xfrm>
          <a:prstGeom prst="rect">
            <a:avLst/>
          </a:prstGeom>
        </p:spPr>
        <p:txBody>
          <a:bodyPr wrap="none">
            <a:spAutoFit/>
          </a:bodyPr>
          <a:lstStyle/>
          <a:p>
            <a:pPr marL="12700">
              <a:lnSpc>
                <a:spcPct val="100000"/>
              </a:lnSpc>
              <a:spcBef>
                <a:spcPts val="100"/>
              </a:spcBef>
            </a:pPr>
            <a:r>
              <a:rPr lang="tr-TR" sz="3600" b="1" spc="-5" dirty="0" err="1" smtClean="0">
                <a:solidFill>
                  <a:srgbClr val="00B050"/>
                </a:solidFill>
                <a:cs typeface="Calibri"/>
              </a:rPr>
              <a:t>What</a:t>
            </a:r>
            <a:r>
              <a:rPr lang="tr-TR" sz="3600" b="1" spc="-5" dirty="0" smtClean="0">
                <a:solidFill>
                  <a:srgbClr val="00B050"/>
                </a:solidFill>
                <a:cs typeface="Calibri"/>
              </a:rPr>
              <a:t> </a:t>
            </a:r>
            <a:r>
              <a:rPr lang="tr-TR" sz="3600" b="1" dirty="0" smtClean="0">
                <a:solidFill>
                  <a:srgbClr val="00B050"/>
                </a:solidFill>
                <a:cs typeface="Calibri"/>
              </a:rPr>
              <a:t>is a</a:t>
            </a:r>
            <a:r>
              <a:rPr lang="tr-TR" sz="3600" b="1" spc="-75" dirty="0" smtClean="0">
                <a:solidFill>
                  <a:srgbClr val="00B050"/>
                </a:solidFill>
                <a:cs typeface="Calibri"/>
              </a:rPr>
              <a:t> </a:t>
            </a:r>
            <a:r>
              <a:rPr lang="tr-TR" sz="3600" b="1" spc="-20" dirty="0" err="1" smtClean="0">
                <a:solidFill>
                  <a:srgbClr val="00B050"/>
                </a:solidFill>
                <a:cs typeface="Calibri"/>
              </a:rPr>
              <a:t>system</a:t>
            </a:r>
            <a:r>
              <a:rPr lang="tr-TR" sz="3600" b="1" spc="-20" dirty="0" smtClean="0">
                <a:solidFill>
                  <a:srgbClr val="00B050"/>
                </a:solidFill>
                <a:cs typeface="Calibri"/>
              </a:rPr>
              <a:t>?</a:t>
            </a:r>
            <a:endParaRPr lang="tr-TR" sz="3600" b="1" dirty="0">
              <a:solidFill>
                <a:srgbClr val="00B050"/>
              </a:solidFill>
              <a:cs typeface="Calibri"/>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35696" y="404664"/>
            <a:ext cx="5414645" cy="504625"/>
          </a:xfrm>
          <a:prstGeom prst="rect">
            <a:avLst/>
          </a:prstGeom>
        </p:spPr>
        <p:txBody>
          <a:bodyPr vert="horz" wrap="square" lIns="0" tIns="12065" rIns="0" bIns="0" rtlCol="0">
            <a:spAutoFit/>
          </a:bodyPr>
          <a:lstStyle/>
          <a:p>
            <a:pPr marL="12700">
              <a:lnSpc>
                <a:spcPct val="100000"/>
              </a:lnSpc>
              <a:spcBef>
                <a:spcPts val="95"/>
              </a:spcBef>
            </a:pPr>
            <a:r>
              <a:rPr sz="3200" b="1" spc="-10" dirty="0"/>
              <a:t>Definition </a:t>
            </a:r>
            <a:r>
              <a:rPr sz="3200" b="1" spc="-5" dirty="0"/>
              <a:t>of a</a:t>
            </a:r>
            <a:r>
              <a:rPr sz="3200" b="1" spc="45" dirty="0"/>
              <a:t> </a:t>
            </a:r>
            <a:r>
              <a:rPr sz="3200" b="1" spc="-5" dirty="0"/>
              <a:t>System</a:t>
            </a:r>
          </a:p>
        </p:txBody>
      </p:sp>
      <p:sp>
        <p:nvSpPr>
          <p:cNvPr id="3" name="object 3"/>
          <p:cNvSpPr txBox="1"/>
          <p:nvPr/>
        </p:nvSpPr>
        <p:spPr>
          <a:xfrm>
            <a:off x="755576" y="908720"/>
            <a:ext cx="3960495" cy="2530180"/>
          </a:xfrm>
          <a:prstGeom prst="rect">
            <a:avLst/>
          </a:prstGeom>
        </p:spPr>
        <p:txBody>
          <a:bodyPr vert="horz" wrap="square" lIns="0" tIns="54610" rIns="0" bIns="0" rtlCol="0">
            <a:spAutoFit/>
          </a:bodyPr>
          <a:lstStyle/>
          <a:p>
            <a:pPr marL="12700" marR="5080">
              <a:lnSpc>
                <a:spcPct val="90000"/>
              </a:lnSpc>
              <a:spcBef>
                <a:spcPts val="430"/>
              </a:spcBef>
              <a:tabLst>
                <a:tab pos="3110230" algn="l"/>
              </a:tabLst>
            </a:pPr>
            <a:r>
              <a:rPr sz="2000" spc="-120" dirty="0" smtClean="0">
                <a:latin typeface="Calibri"/>
                <a:cs typeface="Calibri"/>
              </a:rPr>
              <a:t>“A </a:t>
            </a:r>
            <a:r>
              <a:rPr sz="2000" spc="-30" dirty="0" smtClean="0">
                <a:latin typeface="Calibri"/>
                <a:cs typeface="Calibri"/>
              </a:rPr>
              <a:t>system </a:t>
            </a:r>
            <a:r>
              <a:rPr sz="2000" spc="-5" dirty="0" smtClean="0">
                <a:latin typeface="Calibri"/>
                <a:cs typeface="Calibri"/>
              </a:rPr>
              <a:t>is </a:t>
            </a:r>
            <a:r>
              <a:rPr sz="2000" dirty="0" smtClean="0">
                <a:latin typeface="Calibri"/>
                <a:cs typeface="Calibri"/>
              </a:rPr>
              <a:t>an  </a:t>
            </a:r>
            <a:r>
              <a:rPr sz="2000" spc="-15" dirty="0" smtClean="0">
                <a:latin typeface="Calibri"/>
                <a:cs typeface="Calibri"/>
              </a:rPr>
              <a:t>interconnected </a:t>
            </a:r>
            <a:r>
              <a:rPr sz="2000" spc="-10" dirty="0" smtClean="0">
                <a:latin typeface="Calibri"/>
                <a:cs typeface="Calibri"/>
              </a:rPr>
              <a:t>set of  elements that </a:t>
            </a:r>
            <a:r>
              <a:rPr sz="2000" spc="-5" dirty="0" smtClean="0">
                <a:latin typeface="Calibri"/>
                <a:cs typeface="Calibri"/>
              </a:rPr>
              <a:t>is </a:t>
            </a:r>
            <a:r>
              <a:rPr sz="2000" spc="-15" dirty="0" smtClean="0">
                <a:latin typeface="Calibri"/>
                <a:cs typeface="Calibri"/>
              </a:rPr>
              <a:t>coherently  </a:t>
            </a:r>
            <a:r>
              <a:rPr sz="2000" spc="-20" dirty="0" smtClean="0">
                <a:latin typeface="Calibri"/>
                <a:cs typeface="Calibri"/>
              </a:rPr>
              <a:t>organized </a:t>
            </a:r>
            <a:r>
              <a:rPr sz="2000" spc="-5" dirty="0" smtClean="0">
                <a:latin typeface="Calibri"/>
                <a:cs typeface="Calibri"/>
              </a:rPr>
              <a:t>in a </a:t>
            </a:r>
            <a:r>
              <a:rPr sz="2000" spc="-30" dirty="0" smtClean="0">
                <a:latin typeface="Calibri"/>
                <a:cs typeface="Calibri"/>
              </a:rPr>
              <a:t>way </a:t>
            </a:r>
            <a:r>
              <a:rPr sz="2000" spc="-10" dirty="0" smtClean="0">
                <a:latin typeface="Calibri"/>
                <a:cs typeface="Calibri"/>
              </a:rPr>
              <a:t>that  achieves</a:t>
            </a:r>
            <a:r>
              <a:rPr sz="2000" spc="20" dirty="0" smtClean="0">
                <a:latin typeface="Calibri"/>
                <a:cs typeface="Calibri"/>
              </a:rPr>
              <a:t> </a:t>
            </a:r>
            <a:r>
              <a:rPr sz="2000" spc="-10" dirty="0" smtClean="0">
                <a:latin typeface="Calibri"/>
                <a:cs typeface="Calibri"/>
              </a:rPr>
              <a:t>something.</a:t>
            </a:r>
            <a:endParaRPr lang="tr-TR" sz="2000" spc="-10" dirty="0" smtClean="0">
              <a:latin typeface="Calibri"/>
              <a:cs typeface="Calibri"/>
            </a:endParaRPr>
          </a:p>
          <a:p>
            <a:pPr marL="12700" marR="5080">
              <a:lnSpc>
                <a:spcPct val="90000"/>
              </a:lnSpc>
              <a:spcBef>
                <a:spcPts val="430"/>
              </a:spcBef>
              <a:tabLst>
                <a:tab pos="3110230" algn="l"/>
              </a:tabLst>
            </a:pPr>
            <a:r>
              <a:rPr sz="2000" spc="-5" dirty="0" smtClean="0">
                <a:latin typeface="Calibri"/>
                <a:cs typeface="Calibri"/>
              </a:rPr>
              <a:t>…a  </a:t>
            </a:r>
            <a:r>
              <a:rPr sz="2000" spc="-30" dirty="0" smtClean="0">
                <a:latin typeface="Calibri"/>
                <a:cs typeface="Calibri"/>
              </a:rPr>
              <a:t>system </a:t>
            </a:r>
            <a:r>
              <a:rPr sz="2000" spc="-15" dirty="0" smtClean="0">
                <a:latin typeface="Calibri"/>
                <a:cs typeface="Calibri"/>
              </a:rPr>
              <a:t>must consist </a:t>
            </a:r>
            <a:r>
              <a:rPr sz="2000" spc="-10" dirty="0" smtClean="0">
                <a:latin typeface="Calibri"/>
                <a:cs typeface="Calibri"/>
              </a:rPr>
              <a:t>of  </a:t>
            </a:r>
            <a:r>
              <a:rPr sz="2000" spc="-15" dirty="0" smtClean="0">
                <a:latin typeface="Calibri"/>
                <a:cs typeface="Calibri"/>
              </a:rPr>
              <a:t>three </a:t>
            </a:r>
            <a:r>
              <a:rPr sz="2000" spc="-5" dirty="0" smtClean="0">
                <a:latin typeface="Calibri"/>
                <a:cs typeface="Calibri"/>
              </a:rPr>
              <a:t>kinds of</a:t>
            </a:r>
            <a:r>
              <a:rPr sz="2000" spc="25" dirty="0" smtClean="0">
                <a:latin typeface="Calibri"/>
                <a:cs typeface="Calibri"/>
              </a:rPr>
              <a:t> </a:t>
            </a:r>
            <a:r>
              <a:rPr sz="2000" spc="-10" dirty="0" smtClean="0">
                <a:latin typeface="Calibri"/>
                <a:cs typeface="Calibri"/>
              </a:rPr>
              <a:t>things:</a:t>
            </a:r>
            <a:endParaRPr sz="2000" dirty="0" smtClean="0">
              <a:latin typeface="Calibri"/>
              <a:cs typeface="Calibri"/>
            </a:endParaRPr>
          </a:p>
          <a:p>
            <a:pPr marL="584200" indent="-457834">
              <a:lnSpc>
                <a:spcPct val="100000"/>
              </a:lnSpc>
              <a:spcBef>
                <a:spcPts val="320"/>
              </a:spcBef>
              <a:buFont typeface="Wingdings"/>
              <a:buChar char=""/>
              <a:tabLst>
                <a:tab pos="584200" algn="l"/>
                <a:tab pos="584835" algn="l"/>
              </a:tabLst>
            </a:pPr>
            <a:r>
              <a:rPr sz="2000" spc="-5" dirty="0" smtClean="0">
                <a:latin typeface="Calibri"/>
                <a:cs typeface="Calibri"/>
              </a:rPr>
              <a:t>elements</a:t>
            </a:r>
            <a:r>
              <a:rPr sz="2000" spc="-5" dirty="0">
                <a:latin typeface="Calibri"/>
                <a:cs typeface="Calibri"/>
              </a:rPr>
              <a:t>,</a:t>
            </a:r>
            <a:endParaRPr sz="2000" dirty="0">
              <a:latin typeface="Calibri"/>
              <a:cs typeface="Calibri"/>
            </a:endParaRPr>
          </a:p>
          <a:p>
            <a:pPr marL="584200" indent="-457834">
              <a:lnSpc>
                <a:spcPct val="100000"/>
              </a:lnSpc>
              <a:spcBef>
                <a:spcPts val="285"/>
              </a:spcBef>
              <a:buFont typeface="Wingdings"/>
              <a:buChar char=""/>
              <a:tabLst>
                <a:tab pos="584200" algn="l"/>
                <a:tab pos="584835" algn="l"/>
              </a:tabLst>
            </a:pPr>
            <a:r>
              <a:rPr sz="2000" spc="-10" dirty="0">
                <a:latin typeface="Calibri"/>
                <a:cs typeface="Calibri"/>
              </a:rPr>
              <a:t>interconnections</a:t>
            </a:r>
            <a:r>
              <a:rPr sz="2000" spc="-105" dirty="0">
                <a:latin typeface="Calibri"/>
                <a:cs typeface="Calibri"/>
              </a:rPr>
              <a:t> </a:t>
            </a:r>
            <a:r>
              <a:rPr sz="2000" dirty="0">
                <a:latin typeface="Calibri"/>
                <a:cs typeface="Calibri"/>
              </a:rPr>
              <a:t>and</a:t>
            </a:r>
          </a:p>
          <a:p>
            <a:pPr marL="584200" indent="-457834">
              <a:lnSpc>
                <a:spcPct val="100000"/>
              </a:lnSpc>
              <a:spcBef>
                <a:spcPts val="290"/>
              </a:spcBef>
              <a:buFont typeface="Wingdings"/>
              <a:buChar char=""/>
              <a:tabLst>
                <a:tab pos="584200" algn="l"/>
                <a:tab pos="584835" algn="l"/>
              </a:tabLst>
            </a:pPr>
            <a:r>
              <a:rPr sz="2000" spc="-5" dirty="0">
                <a:latin typeface="Calibri"/>
                <a:cs typeface="Calibri"/>
              </a:rPr>
              <a:t>function or</a:t>
            </a:r>
            <a:r>
              <a:rPr sz="2000" spc="-80" dirty="0">
                <a:latin typeface="Calibri"/>
                <a:cs typeface="Calibri"/>
              </a:rPr>
              <a:t> </a:t>
            </a:r>
            <a:r>
              <a:rPr sz="2000" spc="-25" dirty="0">
                <a:latin typeface="Calibri"/>
                <a:cs typeface="Calibri"/>
              </a:rPr>
              <a:t>purpose.”</a:t>
            </a:r>
            <a:endParaRPr sz="2000" dirty="0">
              <a:latin typeface="Calibri"/>
              <a:cs typeface="Calibri"/>
            </a:endParaRPr>
          </a:p>
        </p:txBody>
      </p:sp>
      <p:sp>
        <p:nvSpPr>
          <p:cNvPr id="5" name="object 5"/>
          <p:cNvSpPr/>
          <p:nvPr/>
        </p:nvSpPr>
        <p:spPr>
          <a:xfrm>
            <a:off x="5573267" y="1383792"/>
            <a:ext cx="3113532" cy="4831080"/>
          </a:xfrm>
          <a:prstGeom prst="rect">
            <a:avLst/>
          </a:prstGeom>
          <a:blipFill>
            <a:blip r:embed="rId2" cstate="print"/>
            <a:stretch>
              <a:fillRect/>
            </a:stretch>
          </a:blipFill>
        </p:spPr>
        <p:txBody>
          <a:bodyPr wrap="square" lIns="0" tIns="0" rIns="0" bIns="0" rtlCol="0"/>
          <a:lstStyle/>
          <a:p>
            <a:endParaRPr/>
          </a:p>
        </p:txBody>
      </p:sp>
      <p:sp>
        <p:nvSpPr>
          <p:cNvPr id="6" name="5 Dikdörtgen"/>
          <p:cNvSpPr/>
          <p:nvPr/>
        </p:nvSpPr>
        <p:spPr>
          <a:xfrm>
            <a:off x="467544" y="5661248"/>
            <a:ext cx="4896544" cy="923330"/>
          </a:xfrm>
          <a:prstGeom prst="rect">
            <a:avLst/>
          </a:prstGeom>
        </p:spPr>
        <p:txBody>
          <a:bodyPr wrap="square">
            <a:spAutoFit/>
          </a:bodyPr>
          <a:lstStyle/>
          <a:p>
            <a:r>
              <a:rPr lang="en-US" dirty="0" smtClean="0"/>
              <a:t>Examples: a business, football team; digestive system; school; faculty, city; corporation; animal; tree; etc. </a:t>
            </a:r>
            <a:endParaRPr lang="tr-TR" dirty="0"/>
          </a:p>
        </p:txBody>
      </p:sp>
      <p:pic>
        <p:nvPicPr>
          <p:cNvPr id="7" name="Picture 2" descr="C:\Users\ARZU\Desktop\Adsız10.jpg"/>
          <p:cNvPicPr>
            <a:picLocks noGrp="1" noChangeAspect="1" noChangeArrowheads="1"/>
          </p:cNvPicPr>
          <p:nvPr>
            <p:ph idx="1"/>
          </p:nvPr>
        </p:nvPicPr>
        <p:blipFill>
          <a:blip r:embed="rId3" cstate="print"/>
          <a:stretch>
            <a:fillRect/>
          </a:stretch>
        </p:blipFill>
        <p:spPr bwMode="auto">
          <a:xfrm>
            <a:off x="1115616" y="3573016"/>
            <a:ext cx="3024336" cy="1951963"/>
          </a:xfrm>
          <a:prstGeom prst="rect">
            <a:avLst/>
          </a:prstGeom>
          <a:noFill/>
        </p:spPr>
      </p:pic>
      <p:sp>
        <p:nvSpPr>
          <p:cNvPr id="8" name="7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a:bodyPr>
          <a:lstStyle/>
          <a:p>
            <a:r>
              <a:rPr lang="tr-TR" sz="3200" b="1" dirty="0" err="1" smtClean="0"/>
              <a:t>System</a:t>
            </a:r>
            <a:r>
              <a:rPr lang="tr-TR" sz="3200" b="1" dirty="0" smtClean="0"/>
              <a:t> </a:t>
            </a:r>
            <a:r>
              <a:rPr lang="tr-TR" sz="3200" b="1" dirty="0" err="1" smtClean="0"/>
              <a:t>or</a:t>
            </a:r>
            <a:r>
              <a:rPr lang="tr-TR" sz="3200" b="1" dirty="0" smtClean="0"/>
              <a:t> </a:t>
            </a:r>
            <a:r>
              <a:rPr lang="tr-TR" sz="3200" b="1" dirty="0" err="1" smtClean="0"/>
              <a:t>Heap</a:t>
            </a:r>
            <a:r>
              <a:rPr lang="tr-TR" sz="3200" b="1" dirty="0" smtClean="0"/>
              <a:t>?</a:t>
            </a:r>
            <a:endParaRPr lang="tr-TR" sz="3200" dirty="0"/>
          </a:p>
        </p:txBody>
      </p:sp>
      <p:sp>
        <p:nvSpPr>
          <p:cNvPr id="3" name="2 İçerik Yer Tutucusu"/>
          <p:cNvSpPr>
            <a:spLocks noGrp="1"/>
          </p:cNvSpPr>
          <p:nvPr>
            <p:ph idx="1"/>
          </p:nvPr>
        </p:nvSpPr>
        <p:spPr>
          <a:xfrm>
            <a:off x="539552" y="1052736"/>
            <a:ext cx="8301608" cy="1656184"/>
          </a:xfrm>
        </p:spPr>
        <p:txBody>
          <a:bodyPr>
            <a:normAutofit fontScale="55000" lnSpcReduction="20000"/>
          </a:bodyPr>
          <a:lstStyle/>
          <a:p>
            <a:pPr algn="just">
              <a:buNone/>
            </a:pPr>
            <a:r>
              <a:rPr lang="en-US" dirty="0" smtClean="0"/>
              <a:t>Imagine a house. </a:t>
            </a:r>
            <a:endParaRPr lang="tr-TR" dirty="0" smtClean="0"/>
          </a:p>
          <a:p>
            <a:pPr algn="just">
              <a:buNone/>
            </a:pPr>
            <a:r>
              <a:rPr lang="en-US" dirty="0" smtClean="0"/>
              <a:t>A house is a system, made up of many parts that interact together to</a:t>
            </a:r>
            <a:r>
              <a:rPr lang="tr-TR" dirty="0" smtClean="0"/>
              <a:t> </a:t>
            </a:r>
            <a:r>
              <a:rPr lang="en-US" dirty="0" smtClean="0"/>
              <a:t>provide shelter and other services like electricity and plumbing. </a:t>
            </a:r>
            <a:endParaRPr lang="tr-TR" dirty="0" smtClean="0"/>
          </a:p>
          <a:p>
            <a:pPr algn="just">
              <a:buNone/>
            </a:pPr>
            <a:r>
              <a:rPr lang="en-US" dirty="0" smtClean="0"/>
              <a:t>But if a</a:t>
            </a:r>
            <a:r>
              <a:rPr lang="tr-TR" dirty="0" smtClean="0"/>
              <a:t>n </a:t>
            </a:r>
            <a:r>
              <a:rPr lang="tr-TR" dirty="0" err="1" smtClean="0"/>
              <a:t>eartquake</a:t>
            </a:r>
            <a:r>
              <a:rPr lang="tr-TR" dirty="0" smtClean="0"/>
              <a:t> </a:t>
            </a:r>
            <a:r>
              <a:rPr lang="en-US" dirty="0" smtClean="0"/>
              <a:t>hits the house and it’s destroyed, it can no longer serve these functions. All the materials and parts may still be there, but the relationships between those parts have been broken and now lie in a purposeless heap.</a:t>
            </a:r>
            <a:endParaRPr lang="tr-TR" dirty="0"/>
          </a:p>
        </p:txBody>
      </p:sp>
      <p:pic>
        <p:nvPicPr>
          <p:cNvPr id="77826" name="Picture 2" descr="C:\Users\ARZU\Desktop\12.jpg"/>
          <p:cNvPicPr>
            <a:picLocks noChangeAspect="1" noChangeArrowheads="1"/>
          </p:cNvPicPr>
          <p:nvPr/>
        </p:nvPicPr>
        <p:blipFill>
          <a:blip r:embed="rId2" cstate="print"/>
          <a:srcRect/>
          <a:stretch>
            <a:fillRect/>
          </a:stretch>
        </p:blipFill>
        <p:spPr bwMode="auto">
          <a:xfrm>
            <a:off x="827584" y="2996952"/>
            <a:ext cx="3752850" cy="2505075"/>
          </a:xfrm>
          <a:prstGeom prst="rect">
            <a:avLst/>
          </a:prstGeom>
          <a:noFill/>
        </p:spPr>
      </p:pic>
      <p:pic>
        <p:nvPicPr>
          <p:cNvPr id="77827" name="Picture 3" descr="C:\Users\ARZU\Desktop\13.jpg"/>
          <p:cNvPicPr>
            <a:picLocks noChangeAspect="1" noChangeArrowheads="1"/>
          </p:cNvPicPr>
          <p:nvPr/>
        </p:nvPicPr>
        <p:blipFill>
          <a:blip r:embed="rId3" cstate="print"/>
          <a:srcRect/>
          <a:stretch>
            <a:fillRect/>
          </a:stretch>
        </p:blipFill>
        <p:spPr bwMode="auto">
          <a:xfrm>
            <a:off x="4860032" y="2996952"/>
            <a:ext cx="3743325" cy="2476500"/>
          </a:xfrm>
          <a:prstGeom prst="rect">
            <a:avLst/>
          </a:prstGeom>
          <a:noFill/>
        </p:spPr>
      </p:pic>
      <p:sp>
        <p:nvSpPr>
          <p:cNvPr id="6" name="5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1978</TotalTime>
  <Words>217</Words>
  <Application>Microsoft Office PowerPoint</Application>
  <PresentationFormat>Ekran Gösterisi (4:3)</PresentationFormat>
  <Paragraphs>43</Paragraphs>
  <Slides>6</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Wingdings</vt:lpstr>
      <vt:lpstr>Ofis Teması</vt:lpstr>
      <vt:lpstr>Introduction  to  Systems Thinking  </vt:lpstr>
      <vt:lpstr>PowerPoint Sunusu</vt:lpstr>
      <vt:lpstr>The World’s Biggest Problems</vt:lpstr>
      <vt:lpstr>PowerPoint Sunusu</vt:lpstr>
      <vt:lpstr>Definition of a System</vt:lpstr>
      <vt:lpstr>System or Heap?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ARZU</dc:creator>
  <cp:lastModifiedBy>ARZU</cp:lastModifiedBy>
  <cp:revision>155</cp:revision>
  <dcterms:created xsi:type="dcterms:W3CDTF">2020-10-20T20:28:43Z</dcterms:created>
  <dcterms:modified xsi:type="dcterms:W3CDTF">2021-10-11T13:40:37Z</dcterms:modified>
</cp:coreProperties>
</file>