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0D31C54-F585-425F-86DB-3659B27E507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10892956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D31C54-F585-425F-86DB-3659B27E507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1352899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D31C54-F585-425F-86DB-3659B27E507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34813119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0D31C54-F585-425F-86DB-3659B27E507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9873620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0D31C54-F585-425F-86DB-3659B27E5075}" type="datetimeFigureOut">
              <a:rPr lang="tr-TR" smtClean="0"/>
              <a:t>16.05.2019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27821748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0D31C54-F585-425F-86DB-3659B27E5075}"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2476328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0D31C54-F585-425F-86DB-3659B27E5075}" type="datetimeFigureOut">
              <a:rPr lang="tr-TR" smtClean="0"/>
              <a:t>16.05.2019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3470233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0D31C54-F585-425F-86DB-3659B27E5075}" type="datetimeFigureOut">
              <a:rPr lang="tr-TR" smtClean="0"/>
              <a:t>16.05.2019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3083448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0D31C54-F585-425F-86DB-3659B27E5075}" type="datetimeFigureOut">
              <a:rPr lang="tr-TR" smtClean="0"/>
              <a:t>16.05.2019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238840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0D31C54-F585-425F-86DB-3659B27E5075}"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3275291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0D31C54-F585-425F-86DB-3659B27E5075}" type="datetimeFigureOut">
              <a:rPr lang="tr-TR" smtClean="0"/>
              <a:t>16.05.2019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5AD2AD2E-EC18-457A-8658-AE71642869DF}" type="slidenum">
              <a:rPr lang="tr-TR" smtClean="0"/>
              <a:t>‹#›</a:t>
            </a:fld>
            <a:endParaRPr lang="tr-TR"/>
          </a:p>
        </p:txBody>
      </p:sp>
    </p:spTree>
    <p:extLst>
      <p:ext uri="{BB962C8B-B14F-4D97-AF65-F5344CB8AC3E}">
        <p14:creationId xmlns:p14="http://schemas.microsoft.com/office/powerpoint/2010/main" val="2799816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D31C54-F585-425F-86DB-3659B27E5075}" type="datetimeFigureOut">
              <a:rPr lang="tr-TR" smtClean="0"/>
              <a:t>16.05.2019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D2AD2E-EC18-457A-8658-AE71642869DF}" type="slidenum">
              <a:rPr lang="tr-TR" smtClean="0"/>
              <a:t>‹#›</a:t>
            </a:fld>
            <a:endParaRPr lang="tr-TR"/>
          </a:p>
        </p:txBody>
      </p:sp>
    </p:spTree>
    <p:extLst>
      <p:ext uri="{BB962C8B-B14F-4D97-AF65-F5344CB8AC3E}">
        <p14:creationId xmlns:p14="http://schemas.microsoft.com/office/powerpoint/2010/main" val="9692160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939193"/>
          </a:xfrm>
        </p:spPr>
        <p:txBody>
          <a:bodyPr/>
          <a:lstStyle/>
          <a:p>
            <a:pPr algn="l"/>
            <a:r>
              <a:rPr lang="tr-TR" dirty="0" smtClean="0"/>
              <a:t>Değer biçimi</a:t>
            </a:r>
            <a:endParaRPr lang="tr-TR" dirty="0"/>
          </a:p>
        </p:txBody>
      </p:sp>
      <p:sp>
        <p:nvSpPr>
          <p:cNvPr id="3" name="Alt Başlık 2"/>
          <p:cNvSpPr>
            <a:spLocks noGrp="1"/>
          </p:cNvSpPr>
          <p:nvPr>
            <p:ph type="subTitle" idx="1"/>
          </p:nvPr>
        </p:nvSpPr>
        <p:spPr>
          <a:xfrm>
            <a:off x="1524000" y="2460566"/>
            <a:ext cx="9144000" cy="3591099"/>
          </a:xfrm>
        </p:spPr>
        <p:txBody>
          <a:bodyPr/>
          <a:lstStyle/>
          <a:p>
            <a:pPr algn="l"/>
            <a:r>
              <a:rPr lang="tr-TR" dirty="0" smtClean="0"/>
              <a:t>Değer biçimi çözümlemesi, Marx açısından temel niteliktedir. </a:t>
            </a:r>
          </a:p>
          <a:p>
            <a:pPr algn="l"/>
            <a:endParaRPr lang="tr-TR" dirty="0"/>
          </a:p>
          <a:p>
            <a:pPr algn="l"/>
            <a:r>
              <a:rPr lang="tr-TR" dirty="0"/>
              <a:t>Metalar fiziksel varlıklar olarak dünyaya gelirler; değer nitelikleri bu fiziksel varlıklarına içkin </a:t>
            </a:r>
            <a:r>
              <a:rPr lang="tr-TR" dirty="0" smtClean="0"/>
              <a:t>değildir </a:t>
            </a:r>
          </a:p>
          <a:p>
            <a:pPr algn="l"/>
            <a:endParaRPr lang="tr-TR" dirty="0"/>
          </a:p>
          <a:p>
            <a:pPr algn="l"/>
            <a:r>
              <a:rPr lang="tr-TR" dirty="0" smtClean="0"/>
              <a:t>«Metaların </a:t>
            </a:r>
            <a:r>
              <a:rPr lang="tr-TR" dirty="0"/>
              <a:t>değer nesnelliğini (</a:t>
            </a:r>
            <a:r>
              <a:rPr lang="tr-TR" dirty="0" err="1"/>
              <a:t>Wertgegenständlichkeit</a:t>
            </a:r>
            <a:r>
              <a:rPr lang="tr-TR" dirty="0"/>
              <a:t>) </a:t>
            </a:r>
            <a:r>
              <a:rPr lang="tr-TR" dirty="0" err="1"/>
              <a:t>Mistress</a:t>
            </a:r>
            <a:r>
              <a:rPr lang="tr-TR" dirty="0"/>
              <a:t> </a:t>
            </a:r>
            <a:r>
              <a:rPr lang="tr-TR" dirty="0" err="1"/>
              <a:t>Quickly’den</a:t>
            </a:r>
            <a:r>
              <a:rPr lang="tr-TR" dirty="0"/>
              <a:t> ayıran, nerede elde edileceğinin bilinmemesidir. Meta cisminin duyusal kaba nesnelliğinin tam karşıtı olarak, onun değer nesnelliğine tek bir doğal madde zerresi bile girmez</a:t>
            </a:r>
            <a:r>
              <a:rPr lang="tr-TR" dirty="0" smtClean="0"/>
              <a:t>.»</a:t>
            </a:r>
            <a:endParaRPr lang="tr-TR" dirty="0"/>
          </a:p>
        </p:txBody>
      </p:sp>
    </p:spTree>
    <p:extLst>
      <p:ext uri="{BB962C8B-B14F-4D97-AF65-F5344CB8AC3E}">
        <p14:creationId xmlns:p14="http://schemas.microsoft.com/office/powerpoint/2010/main" val="33771133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 biçimi ve fetişizm </a:t>
            </a:r>
            <a:r>
              <a:rPr lang="tr-TR" smtClean="0"/>
              <a:t>olgusuna giriş </a:t>
            </a:r>
            <a:endParaRPr lang="tr-TR" dirty="0"/>
          </a:p>
        </p:txBody>
      </p:sp>
      <p:sp>
        <p:nvSpPr>
          <p:cNvPr id="3" name="İçerik Yer Tutucusu 2"/>
          <p:cNvSpPr>
            <a:spLocks noGrp="1"/>
          </p:cNvSpPr>
          <p:nvPr>
            <p:ph idx="1"/>
          </p:nvPr>
        </p:nvSpPr>
        <p:spPr/>
        <p:txBody>
          <a:bodyPr/>
          <a:lstStyle/>
          <a:p>
            <a:pPr marL="0" indent="0">
              <a:buNone/>
            </a:pPr>
            <a:r>
              <a:rPr lang="tr-TR" dirty="0"/>
              <a:t>Altının diğer metaların karşısına para olarak çıkmasının tek nedeni, daha önce meta </a:t>
            </a:r>
            <a:r>
              <a:rPr lang="tr-TR" dirty="0" smtClean="0"/>
              <a:t>olarak </a:t>
            </a:r>
            <a:r>
              <a:rPr lang="tr-TR" dirty="0"/>
              <a:t>onların karşısında durmuş olmasıdır</a:t>
            </a:r>
            <a:r>
              <a:rPr lang="tr-TR" dirty="0" smtClean="0"/>
              <a:t>. </a:t>
            </a:r>
          </a:p>
          <a:p>
            <a:pPr marL="0" indent="0">
              <a:buNone/>
            </a:pPr>
            <a:endParaRPr lang="tr-TR" dirty="0"/>
          </a:p>
          <a:p>
            <a:pPr marL="0" indent="0">
              <a:buNone/>
            </a:pPr>
            <a:r>
              <a:rPr lang="tr-TR" dirty="0" smtClean="0"/>
              <a:t>Bir şeyi tanımlayan bir özelliğin, başka bir şeyde ve başka bir şey aracılığıyla ifade bulması, temel bir çelişki oluşturur. </a:t>
            </a:r>
          </a:p>
          <a:p>
            <a:pPr marL="0" indent="0">
              <a:buNone/>
            </a:pPr>
            <a:endParaRPr lang="tr-TR" dirty="0"/>
          </a:p>
          <a:p>
            <a:pPr marL="0" indent="0">
              <a:buNone/>
            </a:pPr>
            <a:r>
              <a:rPr lang="tr-TR" dirty="0" smtClean="0"/>
              <a:t>Toplumsal ilişkilerin kavranmasında temel mesele budur: toplumsal olanın, maddi varlıklar aracılığıyla ifade bulması </a:t>
            </a:r>
            <a:endParaRPr lang="tr-TR" dirty="0"/>
          </a:p>
        </p:txBody>
      </p:sp>
    </p:spTree>
    <p:extLst>
      <p:ext uri="{BB962C8B-B14F-4D97-AF65-F5344CB8AC3E}">
        <p14:creationId xmlns:p14="http://schemas.microsoft.com/office/powerpoint/2010/main" val="2393055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maddi bir şey değildir </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Metanın çifte yönlü niteliği, maddi bir varlık ile bu varlığa ‘atfedilmiş’ toplumsal nitelikler arasında ayrım yapmakla ilişkilidir. </a:t>
            </a:r>
          </a:p>
          <a:p>
            <a:pPr marL="0" indent="0">
              <a:buNone/>
            </a:pPr>
            <a:endParaRPr lang="tr-TR" dirty="0"/>
          </a:p>
          <a:p>
            <a:pPr marL="0" indent="0">
              <a:buNone/>
            </a:pPr>
            <a:r>
              <a:rPr lang="tr-TR" dirty="0" smtClean="0"/>
              <a:t>Hiçbir metada, maddi anlamda ‘değer’ mevcut değildir. </a:t>
            </a:r>
          </a:p>
          <a:p>
            <a:pPr marL="0" indent="0">
              <a:buNone/>
            </a:pPr>
            <a:endParaRPr lang="tr-TR" dirty="0"/>
          </a:p>
          <a:p>
            <a:pPr marL="0" indent="0">
              <a:buNone/>
            </a:pPr>
            <a:r>
              <a:rPr lang="tr-TR" dirty="0" smtClean="0"/>
              <a:t>Değerin maddi bir varoluşa sahip olmaması, onun soyut bir ilişki olması, değer çözümlemesinin en hassas unsurlarındandır. </a:t>
            </a:r>
          </a:p>
          <a:p>
            <a:pPr marL="0" indent="0">
              <a:buNone/>
            </a:pPr>
            <a:endParaRPr lang="tr-TR" dirty="0"/>
          </a:p>
          <a:p>
            <a:pPr marL="0" indent="0">
              <a:buNone/>
            </a:pPr>
            <a:r>
              <a:rPr lang="tr-TR" dirty="0" smtClean="0"/>
              <a:t>Bu nedenle, değerin kendisi değil, aldığı biçimle ilişkilendirilmek koşuluyla yapılacak bir çözümleme zorunludur. </a:t>
            </a:r>
            <a:endParaRPr lang="tr-TR" dirty="0"/>
          </a:p>
        </p:txBody>
      </p:sp>
    </p:spTree>
    <p:extLst>
      <p:ext uri="{BB962C8B-B14F-4D97-AF65-F5344CB8AC3E}">
        <p14:creationId xmlns:p14="http://schemas.microsoft.com/office/powerpoint/2010/main" val="131229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Basit, tek başına veya rastlantısal değer biçimi </a:t>
            </a:r>
            <a:endParaRPr lang="tr-TR" dirty="0"/>
          </a:p>
        </p:txBody>
      </p:sp>
      <p:sp>
        <p:nvSpPr>
          <p:cNvPr id="3" name="İçerik Yer Tutucusu 2"/>
          <p:cNvSpPr>
            <a:spLocks noGrp="1"/>
          </p:cNvSpPr>
          <p:nvPr>
            <p:ph idx="1"/>
          </p:nvPr>
        </p:nvSpPr>
        <p:spPr/>
        <p:txBody>
          <a:bodyPr/>
          <a:lstStyle/>
          <a:p>
            <a:pPr marL="0" indent="0">
              <a:buNone/>
            </a:pPr>
            <a:r>
              <a:rPr lang="tr-TR" dirty="0" smtClean="0"/>
              <a:t>X </a:t>
            </a:r>
            <a:r>
              <a:rPr lang="tr-TR" dirty="0"/>
              <a:t>kadar A metası = y kadar B metası, veya: x kadar A metası, y kadar B metası değerindedir. </a:t>
            </a:r>
          </a:p>
          <a:p>
            <a:pPr marL="0" indent="0">
              <a:buNone/>
            </a:pPr>
            <a:r>
              <a:rPr lang="tr-TR" dirty="0"/>
              <a:t>(20 yarda keten bezi = 1 ceket, veya: 20 yarda keten bezi, 1 ceket değerindedir.) </a:t>
            </a:r>
          </a:p>
          <a:p>
            <a:pPr marL="0" indent="0">
              <a:buNone/>
            </a:pPr>
            <a:endParaRPr lang="tr-TR" dirty="0" smtClean="0"/>
          </a:p>
          <a:p>
            <a:pPr marL="0" indent="0">
              <a:buNone/>
            </a:pPr>
            <a:r>
              <a:rPr lang="tr-TR" dirty="0" smtClean="0"/>
              <a:t>Yukarıdaki ifadede anlatılan, eşit değerde iki metanın mübadele edilmesi değildir! </a:t>
            </a:r>
            <a:endParaRPr lang="tr-TR" dirty="0"/>
          </a:p>
        </p:txBody>
      </p:sp>
    </p:spTree>
    <p:extLst>
      <p:ext uri="{BB962C8B-B14F-4D97-AF65-F5344CB8AC3E}">
        <p14:creationId xmlns:p14="http://schemas.microsoft.com/office/powerpoint/2010/main" val="17105106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Değer ifadesinin iki kutbu: Göreli değer biçimi ve eş değer biçimi </a:t>
            </a:r>
            <a:endParaRPr lang="tr-TR" dirty="0"/>
          </a:p>
        </p:txBody>
      </p:sp>
      <p:sp>
        <p:nvSpPr>
          <p:cNvPr id="3" name="İçerik Yer Tutucusu 2"/>
          <p:cNvSpPr>
            <a:spLocks noGrp="1"/>
          </p:cNvSpPr>
          <p:nvPr>
            <p:ph idx="1"/>
          </p:nvPr>
        </p:nvSpPr>
        <p:spPr/>
        <p:txBody>
          <a:bodyPr/>
          <a:lstStyle/>
          <a:p>
            <a:pPr marL="0" indent="0">
              <a:buNone/>
            </a:pPr>
            <a:r>
              <a:rPr lang="tr-TR" dirty="0"/>
              <a:t>Burada, farklı türlerdeki A ve B metalarının, örneğimizde keten bezi ve ceketin, iki farklı rol oynadıkları açıkça görülür. Keten bezi, değerini ceketle ifade eder; ceket, bu değer ifadesinin malzemesi olarak hizmet görür. Birinci meta aktif, ikincisi pasif bir rol oynar. İlk metanın değeri, göreli değer olarak ifade edilir ya da göreli değer biçiminde bulunur. İkinci meta, eş değer olarak işlev görür ya da eş değer biçiminde bulunur. </a:t>
            </a:r>
            <a:endParaRPr lang="tr-TR" dirty="0"/>
          </a:p>
        </p:txBody>
      </p:sp>
    </p:spTree>
    <p:extLst>
      <p:ext uri="{BB962C8B-B14F-4D97-AF65-F5344CB8AC3E}">
        <p14:creationId xmlns:p14="http://schemas.microsoft.com/office/powerpoint/2010/main" val="3408843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ifadesinin iki kutbu </a:t>
            </a:r>
            <a:endParaRPr lang="tr-TR" dirty="0"/>
          </a:p>
        </p:txBody>
      </p:sp>
      <p:sp>
        <p:nvSpPr>
          <p:cNvPr id="3" name="İçerik Yer Tutucusu 2"/>
          <p:cNvSpPr>
            <a:spLocks noGrp="1"/>
          </p:cNvSpPr>
          <p:nvPr>
            <p:ph idx="1"/>
          </p:nvPr>
        </p:nvSpPr>
        <p:spPr/>
        <p:txBody>
          <a:bodyPr/>
          <a:lstStyle/>
          <a:p>
            <a:pPr marL="0" indent="0">
              <a:buNone/>
            </a:pPr>
            <a:r>
              <a:rPr lang="tr-TR" dirty="0" smtClean="0"/>
              <a:t>«Göreli </a:t>
            </a:r>
            <a:r>
              <a:rPr lang="tr-TR" dirty="0"/>
              <a:t>değer biçimi ile eş değer biçimi, aynı değer ifadesinin, birbirlerine sıkı sıkıya bağlı, karşılıklı olarak birbirini gerektiren, ayrılmaz unsurları, ama aynı zamanda da birbirlerini dışlayan ya da birbirlerine karşıt uçları, yani kutuplarıdır; bunlar her zaman, değer ifadesinin aralarında ilişki kurduğu farklı metalara bölünür</a:t>
            </a:r>
            <a:r>
              <a:rPr lang="tr-TR" dirty="0" smtClean="0"/>
              <a:t>.»</a:t>
            </a:r>
          </a:p>
          <a:p>
            <a:pPr marL="0" indent="0">
              <a:buNone/>
            </a:pPr>
            <a:endParaRPr lang="tr-TR" dirty="0"/>
          </a:p>
          <a:p>
            <a:pPr marL="0" indent="0">
              <a:buNone/>
            </a:pPr>
            <a:r>
              <a:rPr lang="tr-TR" dirty="0" smtClean="0"/>
              <a:t>«Bu </a:t>
            </a:r>
            <a:r>
              <a:rPr lang="tr-TR" dirty="0"/>
              <a:t>meta kendi değerini ifade etmez. Bu meta yalnızca diğer metanın değer ifadesinin malzemesini sağlar</a:t>
            </a:r>
            <a:r>
              <a:rPr lang="tr-TR" dirty="0" smtClean="0"/>
              <a:t>.» </a:t>
            </a:r>
            <a:endParaRPr lang="tr-TR" dirty="0"/>
          </a:p>
        </p:txBody>
      </p:sp>
    </p:spTree>
    <p:extLst>
      <p:ext uri="{BB962C8B-B14F-4D97-AF65-F5344CB8AC3E}">
        <p14:creationId xmlns:p14="http://schemas.microsoft.com/office/powerpoint/2010/main" val="3508222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Göreli değer biçimi </a:t>
            </a:r>
            <a:endParaRPr lang="tr-TR" dirty="0"/>
          </a:p>
        </p:txBody>
      </p:sp>
      <p:sp>
        <p:nvSpPr>
          <p:cNvPr id="3" name="İçerik Yer Tutucusu 2"/>
          <p:cNvSpPr>
            <a:spLocks noGrp="1"/>
          </p:cNvSpPr>
          <p:nvPr>
            <p:ph idx="1"/>
          </p:nvPr>
        </p:nvSpPr>
        <p:spPr/>
        <p:txBody>
          <a:bodyPr/>
          <a:lstStyle/>
          <a:p>
            <a:pPr marL="0" indent="0">
              <a:buNone/>
            </a:pPr>
            <a:r>
              <a:rPr lang="tr-TR" dirty="0" smtClean="0"/>
              <a:t>«Metalar</a:t>
            </a:r>
            <a:r>
              <a:rPr lang="tr-TR" dirty="0"/>
              <a:t>, değerler olarak, yalnızca homojenleşmiş [</a:t>
            </a:r>
            <a:r>
              <a:rPr lang="tr-TR" dirty="0" err="1" smtClean="0"/>
              <a:t>congealed</a:t>
            </a:r>
            <a:r>
              <a:rPr lang="tr-TR" dirty="0" smtClean="0"/>
              <a:t>] </a:t>
            </a:r>
            <a:r>
              <a:rPr lang="tr-TR" dirty="0"/>
              <a:t>insan emeğidir, dersek, analizimiz onları değer soyutlamasına indirger, ama onlara kendi fiziksel biçimlerinden farklı bir değer biçimi vermez.  Bir metayla diğer bir meta arasındaki değer ilişkisinde durum başkadır. Burada metanın değer niteliği, onun diğer metayla kendi ilişkisi </a:t>
            </a:r>
            <a:r>
              <a:rPr lang="tr-TR" dirty="0" smtClean="0"/>
              <a:t>aracılığıyla </a:t>
            </a:r>
            <a:r>
              <a:rPr lang="tr-TR" dirty="0"/>
              <a:t>ortaya çıkar</a:t>
            </a:r>
            <a:r>
              <a:rPr lang="tr-TR" dirty="0" smtClean="0"/>
              <a:t>.»</a:t>
            </a:r>
          </a:p>
          <a:p>
            <a:pPr marL="0" indent="0">
              <a:buNone/>
            </a:pPr>
            <a:endParaRPr lang="tr-TR" dirty="0"/>
          </a:p>
          <a:p>
            <a:pPr marL="0" indent="0">
              <a:buNone/>
            </a:pPr>
            <a:r>
              <a:rPr lang="tr-TR" dirty="0" smtClean="0"/>
              <a:t>Değer</a:t>
            </a:r>
            <a:r>
              <a:rPr lang="tr-TR" dirty="0"/>
              <a:t>, bir başka metanın cismiyle, kullanım değeri ile ifade edilir </a:t>
            </a:r>
            <a:endParaRPr lang="tr-TR" dirty="0" smtClean="0"/>
          </a:p>
          <a:p>
            <a:pPr marL="0" indent="0">
              <a:buNone/>
            </a:pPr>
            <a:r>
              <a:rPr lang="tr-TR" dirty="0"/>
              <a:t>Değer, bir başka metanın kullanım değeri (aslında cismi) ile ifade edilir </a:t>
            </a:r>
            <a:endParaRPr lang="tr-TR" dirty="0"/>
          </a:p>
        </p:txBody>
      </p:sp>
    </p:spTree>
    <p:extLst>
      <p:ext uri="{BB962C8B-B14F-4D97-AF65-F5344CB8AC3E}">
        <p14:creationId xmlns:p14="http://schemas.microsoft.com/office/powerpoint/2010/main" val="1922416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Eş değer biçimi </a:t>
            </a:r>
            <a:endParaRPr lang="tr-TR" dirty="0"/>
          </a:p>
        </p:txBody>
      </p:sp>
      <p:sp>
        <p:nvSpPr>
          <p:cNvPr id="3" name="İçerik Yer Tutucusu 2"/>
          <p:cNvSpPr>
            <a:spLocks noGrp="1"/>
          </p:cNvSpPr>
          <p:nvPr>
            <p:ph idx="1"/>
          </p:nvPr>
        </p:nvSpPr>
        <p:spPr/>
        <p:txBody>
          <a:bodyPr/>
          <a:lstStyle/>
          <a:p>
            <a:pPr marL="0" indent="0">
              <a:buNone/>
            </a:pPr>
            <a:r>
              <a:rPr lang="tr-TR" dirty="0" smtClean="0"/>
              <a:t>«Değer </a:t>
            </a:r>
            <a:r>
              <a:rPr lang="tr-TR" dirty="0"/>
              <a:t>denkleminde eş değerin her zaman yalnızca bir şeyin, bir kullanım değerinin basit bir miktarı durumunda bulunması olgusunun üstünkörü kavranması, kendisinden önce ve sonra gelenlerin pek çoğu gibi </a:t>
            </a:r>
            <a:r>
              <a:rPr lang="tr-TR" dirty="0" err="1"/>
              <a:t>Bailey’i</a:t>
            </a:r>
            <a:r>
              <a:rPr lang="tr-TR" dirty="0"/>
              <a:t> de, değer ifadesinde sadece nicel bir ilişki görme hatasına sürüklemişti. Oysa, bir metanın eş değer biçimi, nicel bir değer belirlemesi içermez</a:t>
            </a:r>
            <a:r>
              <a:rPr lang="tr-TR" dirty="0" smtClean="0"/>
              <a:t>.»</a:t>
            </a:r>
            <a:endParaRPr lang="tr-TR" dirty="0"/>
          </a:p>
        </p:txBody>
      </p:sp>
    </p:spTree>
    <p:extLst>
      <p:ext uri="{BB962C8B-B14F-4D97-AF65-F5344CB8AC3E}">
        <p14:creationId xmlns:p14="http://schemas.microsoft.com/office/powerpoint/2010/main" val="3465682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Değer biçimi çözümlemesi </a:t>
            </a:r>
            <a:endParaRPr lang="tr-TR" dirty="0"/>
          </a:p>
        </p:txBody>
      </p:sp>
      <p:sp>
        <p:nvSpPr>
          <p:cNvPr id="3" name="İçerik Yer Tutucusu 2"/>
          <p:cNvSpPr>
            <a:spLocks noGrp="1"/>
          </p:cNvSpPr>
          <p:nvPr>
            <p:ph idx="1"/>
          </p:nvPr>
        </p:nvSpPr>
        <p:spPr/>
        <p:txBody>
          <a:bodyPr/>
          <a:lstStyle/>
          <a:p>
            <a:pPr marL="0" indent="0">
              <a:buNone/>
            </a:pPr>
            <a:r>
              <a:rPr lang="tr-TR" dirty="0" smtClean="0"/>
              <a:t>Metaların ortak niteliklerinin bulunması zorunludur; bu, onların değer niteliğidir. </a:t>
            </a:r>
          </a:p>
          <a:p>
            <a:pPr marL="0" indent="0">
              <a:buNone/>
            </a:pPr>
            <a:endParaRPr lang="tr-TR" dirty="0"/>
          </a:p>
          <a:p>
            <a:pPr marL="0" indent="0">
              <a:buNone/>
            </a:pPr>
            <a:r>
              <a:rPr lang="tr-TR" dirty="0" smtClean="0"/>
              <a:t>Değer, kendisi olarak görünmez; başka bir meta aracılığıyla ifade edilir. </a:t>
            </a:r>
          </a:p>
          <a:p>
            <a:pPr marL="0" indent="0">
              <a:buNone/>
            </a:pPr>
            <a:endParaRPr lang="tr-TR" dirty="0"/>
          </a:p>
          <a:p>
            <a:pPr marL="0" indent="0">
              <a:buNone/>
            </a:pPr>
            <a:r>
              <a:rPr lang="tr-TR" dirty="0" smtClean="0"/>
              <a:t>Değer bir ifade biçimi bulduğunda, bu aynı zamanda onun ‘nicel’ ifadesidir. </a:t>
            </a:r>
            <a:endParaRPr lang="tr-TR" dirty="0" smtClean="0"/>
          </a:p>
        </p:txBody>
      </p:sp>
    </p:spTree>
    <p:extLst>
      <p:ext uri="{BB962C8B-B14F-4D97-AF65-F5344CB8AC3E}">
        <p14:creationId xmlns:p14="http://schemas.microsoft.com/office/powerpoint/2010/main" val="21941281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Paranın tanımına doğru </a:t>
            </a:r>
            <a:endParaRPr lang="tr-TR" dirty="0"/>
          </a:p>
        </p:txBody>
      </p:sp>
      <p:sp>
        <p:nvSpPr>
          <p:cNvPr id="3" name="İçerik Yer Tutucusu 2"/>
          <p:cNvSpPr>
            <a:spLocks noGrp="1"/>
          </p:cNvSpPr>
          <p:nvPr>
            <p:ph idx="1"/>
          </p:nvPr>
        </p:nvSpPr>
        <p:spPr/>
        <p:txBody>
          <a:bodyPr/>
          <a:lstStyle/>
          <a:p>
            <a:pPr marL="0" indent="0">
              <a:buNone/>
            </a:pPr>
            <a:r>
              <a:rPr lang="tr-TR" dirty="0" smtClean="0"/>
              <a:t>Para, her şeyden önce metadır. </a:t>
            </a:r>
          </a:p>
          <a:p>
            <a:pPr marL="0" indent="0">
              <a:buNone/>
            </a:pPr>
            <a:r>
              <a:rPr lang="tr-TR" dirty="0" smtClean="0"/>
              <a:t>Temel mesele, paranın neden meta olduğunu değil, metanın nasıl para olduğunu açıklamaktır. </a:t>
            </a:r>
          </a:p>
          <a:p>
            <a:pPr marL="0" indent="0">
              <a:buNone/>
            </a:pPr>
            <a:endParaRPr lang="tr-TR" dirty="0"/>
          </a:p>
          <a:p>
            <a:pPr marL="0" indent="0">
              <a:buNone/>
            </a:pPr>
            <a:r>
              <a:rPr lang="tr-TR" dirty="0" smtClean="0"/>
              <a:t>Bu olgunun temelinde, metadaki temel çelişki yer alır: kullanım değeri ve değer arasındaki çelişki </a:t>
            </a:r>
          </a:p>
          <a:p>
            <a:pPr marL="0" indent="0">
              <a:buNone/>
            </a:pPr>
            <a:endParaRPr lang="tr-TR" dirty="0"/>
          </a:p>
          <a:p>
            <a:pPr marL="0" indent="0">
              <a:buNone/>
            </a:pPr>
            <a:r>
              <a:rPr lang="tr-TR" dirty="0" smtClean="0"/>
              <a:t>Metanın ‘cismi’ onun değerini ifade edemez. </a:t>
            </a:r>
            <a:endParaRPr lang="tr-TR" dirty="0"/>
          </a:p>
        </p:txBody>
      </p:sp>
    </p:spTree>
    <p:extLst>
      <p:ext uri="{BB962C8B-B14F-4D97-AF65-F5344CB8AC3E}">
        <p14:creationId xmlns:p14="http://schemas.microsoft.com/office/powerpoint/2010/main" val="209341057"/>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668</Words>
  <Application>Microsoft Office PowerPoint</Application>
  <PresentationFormat>Geniş ekran</PresentationFormat>
  <Paragraphs>51</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Değer biçimi</vt:lpstr>
      <vt:lpstr>Değer maddi bir şey değildir </vt:lpstr>
      <vt:lpstr>Basit, tek başına veya rastlantısal değer biçimi </vt:lpstr>
      <vt:lpstr>Değer ifadesinin iki kutbu: Göreli değer biçimi ve eş değer biçimi </vt:lpstr>
      <vt:lpstr>Değer ifadesinin iki kutbu </vt:lpstr>
      <vt:lpstr>Göreli değer biçimi </vt:lpstr>
      <vt:lpstr>Eş değer biçimi </vt:lpstr>
      <vt:lpstr>Değer biçimi çözümlemesi </vt:lpstr>
      <vt:lpstr>Paranın tanımına doğru </vt:lpstr>
      <vt:lpstr>Para biçimi ve fetişizm olgusuna giriş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4</cp:revision>
  <dcterms:created xsi:type="dcterms:W3CDTF">2019-05-16T14:26:42Z</dcterms:created>
  <dcterms:modified xsi:type="dcterms:W3CDTF">2019-05-16T15:33:55Z</dcterms:modified>
</cp:coreProperties>
</file>