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3"/>
  </p:notesMasterIdLst>
  <p:sldIdLst>
    <p:sldId id="256" r:id="rId4"/>
    <p:sldId id="280" r:id="rId5"/>
    <p:sldId id="281" r:id="rId6"/>
    <p:sldId id="282" r:id="rId7"/>
    <p:sldId id="283" r:id="rId8"/>
    <p:sldId id="284" r:id="rId9"/>
    <p:sldId id="265" r:id="rId10"/>
    <p:sldId id="267" r:id="rId11"/>
    <p:sldId id="27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1652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BCBA-D182-4258-98FB-2F92148C12AD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0826-4FC3-4267-AF64-5F9C489B87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9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D1976-81E6-4AF3-BBB9-03E4301223A1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63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AFC5B-D03A-479B-A73F-3951E76DAB4B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421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FF5F7-057F-4E98-92FF-50F99ADD359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97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41CEE-BF90-4F21-8A42-C81FBDB8D336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93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FCB3D-227F-4A66-88A9-9EA4B0016412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31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1A5CB-874C-4796-932E-79764A4A7EE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844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7AA59-548C-457A-B655-830E9CAEEA80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69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275A0-E99F-4DC2-8A95-C5B31104CF5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6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0D43F-AB27-48FA-A40A-6BCF6B96A92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374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FFD82-91E9-485B-AB69-EF2DBFCB35B5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208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0858C-0B65-450B-A9A2-306C136F0B8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979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CD58D-D2DD-4C93-8979-15716F4073FF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7672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624377-1FF8-43D5-93E3-68FBA6B49D16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8257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1701C-4664-45FD-83AF-2877978C38F5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7704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5C9C8-F895-47FF-BFB2-2104DA22DDB8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2100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A5F0D-AE0B-44B1-81F4-87C72767ACC2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1544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98ACF-C6E0-4E73-9951-6260B1FB3AF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9164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E6AFD-F612-4382-ABA4-85F074AD356A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725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90EFE-B825-42CE-AFBE-8563985A6A4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9933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89411-8820-4A60-8776-A8FC0A33B1AD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0505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C7A5D-794B-4EEC-8A7F-ECB8AE7237DA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6121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190B-A2CA-49CE-94DD-2465243CC04F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9556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Küçük Resim Yer Tutucusu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B1DA7FF-AFCC-488C-8352-312D1A58F349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5336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5D7F539-8EB0-4F91-9BD3-A3E8B2AD92D5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1760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Başlık ve İçerik Üzerind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536E821-FF2D-45F9-AE37-3AC2127F0C24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45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8CFB62-C774-402F-A9D6-8CEEC43DA8EB}" type="slidenum">
              <a:rPr 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3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07B0F59-0E9A-4F68-BE2C-E64342BD5155}" type="slidenum">
              <a:rPr 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43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668016"/>
          </a:xfrm>
        </p:spPr>
        <p:txBody>
          <a:bodyPr/>
          <a:lstStyle/>
          <a:p>
            <a:r>
              <a:rPr lang="tr-TR" dirty="0" smtClean="0"/>
              <a:t>   İLETİŞİM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5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Kaynak (Gönderici)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/>
              <a:t>Gönderici, mesajın kaynağı, iletişimin başlatıcısıdır. Gönderici, iletişimi başlatan </a:t>
            </a:r>
            <a:r>
              <a:rPr lang="tr-TR" sz="2800" dirty="0" smtClean="0"/>
              <a:t>veya iletiyi </a:t>
            </a:r>
            <a:r>
              <a:rPr lang="tr-TR" sz="2800" dirty="0"/>
              <a:t>gönderendir</a:t>
            </a:r>
            <a:r>
              <a:rPr lang="tr-TR" sz="2800" dirty="0" smtClean="0"/>
              <a:t>.</a:t>
            </a:r>
          </a:p>
          <a:p>
            <a:pPr algn="ctr"/>
            <a:endParaRPr lang="tr-TR" sz="2800" dirty="0" smtClean="0"/>
          </a:p>
          <a:p>
            <a:pPr algn="ctr"/>
            <a:r>
              <a:rPr lang="tr-TR" sz="2800" dirty="0"/>
              <a:t>İletişim </a:t>
            </a:r>
            <a:r>
              <a:rPr lang="tr-TR" sz="2800" dirty="0" smtClean="0"/>
              <a:t>ilk önce </a:t>
            </a:r>
            <a:r>
              <a:rPr lang="tr-TR" sz="2800" dirty="0"/>
              <a:t>göndericinin zihnindeki düşüncelerle ortaya çıkar. Kaynak, sahip olduğu tecrübe </a:t>
            </a:r>
            <a:r>
              <a:rPr lang="tr-TR" sz="2800" dirty="0" smtClean="0"/>
              <a:t>ve bilgilere </a:t>
            </a:r>
            <a:r>
              <a:rPr lang="tr-TR" sz="2800" dirty="0"/>
              <a:t>göre, bir mesaj oluşturur; yani mesajı iletmeden önce onu "</a:t>
            </a:r>
            <a:r>
              <a:rPr lang="tr-TR" sz="2800" dirty="0" err="1"/>
              <a:t>kod"lar</a:t>
            </a:r>
            <a:r>
              <a:rPr lang="tr-TR" sz="2800" dirty="0"/>
              <a:t>. </a:t>
            </a:r>
            <a:r>
              <a:rPr lang="tr-TR" sz="2800" dirty="0" smtClean="0"/>
              <a:t>Bir düşünceyi</a:t>
            </a:r>
            <a:r>
              <a:rPr lang="tr-TR" sz="2800" dirty="0"/>
              <a:t> </a:t>
            </a:r>
            <a:r>
              <a:rPr lang="tr-TR" sz="2800" dirty="0" smtClean="0"/>
              <a:t>formüle </a:t>
            </a:r>
            <a:r>
              <a:rPr lang="tr-TR" sz="2800" dirty="0"/>
              <a:t>eder ve mesaj halinde kanalı kullanarak alıcıya gönderir.</a:t>
            </a:r>
          </a:p>
        </p:txBody>
      </p:sp>
    </p:spTree>
    <p:extLst>
      <p:ext uri="{BB962C8B-B14F-4D97-AF65-F5344CB8AC3E}">
        <p14:creationId xmlns:p14="http://schemas.microsoft.com/office/powerpoint/2010/main" val="1905701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dirty="0" smtClean="0"/>
              <a:t>İyi bir iletişim için kaynağın taşıması gereken özellikler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63888" y="1600200"/>
            <a:ext cx="4513312" cy="4800600"/>
          </a:xfrm>
        </p:spPr>
        <p:txBody>
          <a:bodyPr>
            <a:normAutofit/>
          </a:bodyPr>
          <a:lstStyle/>
          <a:p>
            <a:r>
              <a:rPr lang="tr-TR" sz="3200" b="1" dirty="0"/>
              <a:t>Kaynak bilgili olmalıdır</a:t>
            </a:r>
            <a:r>
              <a:rPr lang="tr-TR" sz="3200" b="1" dirty="0" smtClean="0"/>
              <a:t>.</a:t>
            </a:r>
          </a:p>
          <a:p>
            <a:r>
              <a:rPr lang="tr-TR" sz="3200" b="1" dirty="0"/>
              <a:t>Kaynak kodlama özelliğine sahip olmalıdır</a:t>
            </a:r>
            <a:r>
              <a:rPr lang="tr-TR" sz="3200" b="1" i="1" dirty="0" smtClean="0"/>
              <a:t>.</a:t>
            </a:r>
          </a:p>
          <a:p>
            <a:r>
              <a:rPr lang="tr-TR" sz="3200" b="1" dirty="0"/>
              <a:t>Kaynak düzlem ve rolüne uygun davranmalıdır</a:t>
            </a:r>
            <a:r>
              <a:rPr lang="tr-TR" sz="3200" b="1" dirty="0" smtClean="0"/>
              <a:t>.</a:t>
            </a:r>
          </a:p>
          <a:p>
            <a:r>
              <a:rPr lang="tr-TR" sz="3200" b="1" dirty="0"/>
              <a:t>Kaynak tanınmalıdır.</a:t>
            </a:r>
            <a:endParaRPr lang="tr-TR" sz="32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2603381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125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 </a:t>
            </a:r>
            <a:r>
              <a:rPr lang="tr-TR" b="1" dirty="0"/>
              <a:t>Mesaj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95936" y="1398771"/>
            <a:ext cx="4081264" cy="4493096"/>
          </a:xfrm>
        </p:spPr>
        <p:txBody>
          <a:bodyPr>
            <a:normAutofit lnSpcReduction="10000"/>
          </a:bodyPr>
          <a:lstStyle/>
          <a:p>
            <a:pPr algn="ctr"/>
            <a:r>
              <a:rPr lang="tr-TR" sz="3200" dirty="0"/>
              <a:t>M</a:t>
            </a:r>
            <a:r>
              <a:rPr lang="tr-TR" sz="3200" dirty="0" smtClean="0"/>
              <a:t>esaj</a:t>
            </a:r>
            <a:r>
              <a:rPr lang="tr-TR" sz="3200" dirty="0"/>
              <a:t>, herhangi bir yerde bir biçimde </a:t>
            </a:r>
            <a:r>
              <a:rPr lang="tr-TR" sz="3200" dirty="0" smtClean="0"/>
              <a:t>açığa vurulan </a:t>
            </a:r>
            <a:r>
              <a:rPr lang="tr-TR" sz="3200" dirty="0"/>
              <a:t>bir dizi sözcük, ya da imgeyi ifade eder. Mesaj, göndericinin fikirlerinin </a:t>
            </a:r>
            <a:r>
              <a:rPr lang="tr-TR" sz="3200" dirty="0" smtClean="0"/>
              <a:t>ve isteklerinin </a:t>
            </a:r>
            <a:r>
              <a:rPr lang="tr-TR" sz="3200" dirty="0"/>
              <a:t>sembollere dönüşmüş halidir.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05" y="1556792"/>
            <a:ext cx="380622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819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620688"/>
            <a:ext cx="7620000" cy="4800600"/>
          </a:xfrm>
        </p:spPr>
        <p:txBody>
          <a:bodyPr>
            <a:noAutofit/>
          </a:bodyPr>
          <a:lstStyle/>
          <a:p>
            <a:r>
              <a:rPr lang="tr-TR" sz="2800" dirty="0"/>
              <a:t>Mesajın etkin iletişimi sağlayabilmesi, başka bir deyimle, hedefin olumlu </a:t>
            </a:r>
            <a:r>
              <a:rPr lang="tr-TR" sz="2800" dirty="0" smtClean="0"/>
              <a:t>geri bildirimde </a:t>
            </a:r>
            <a:r>
              <a:rPr lang="tr-TR" sz="2800" dirty="0"/>
              <a:t>bulunmasını sağlayabilmesi için, taşıması gereken bazı şartlar vardır. Bu </a:t>
            </a:r>
            <a:r>
              <a:rPr lang="tr-TR" sz="2800" dirty="0" smtClean="0"/>
              <a:t>şartlar şunlardır</a:t>
            </a:r>
            <a:r>
              <a:rPr lang="tr-TR" sz="2800" dirty="0"/>
              <a:t>: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Hedefin, bilgi, düşünce ve deneyimlerine uygunluk,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Hedefin tutum, inanç ve değer yargılarına uygunluk,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Hedefin ihtiyaç, istek ve amaçlarına uygunluk,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Hedefin ilgi alanlarına uygunluk,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Hedefin toplum içindeki rollerine ve konumuna uygunluk göstermelidir.</a:t>
            </a:r>
          </a:p>
        </p:txBody>
      </p:sp>
    </p:spTree>
    <p:extLst>
      <p:ext uri="{BB962C8B-B14F-4D97-AF65-F5344CB8AC3E}">
        <p14:creationId xmlns:p14="http://schemas.microsoft.com/office/powerpoint/2010/main" val="191522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620000" cy="1143000"/>
          </a:xfrm>
        </p:spPr>
        <p:txBody>
          <a:bodyPr/>
          <a:lstStyle/>
          <a:p>
            <a:r>
              <a:rPr lang="tr-TR" sz="3200" b="1" dirty="0"/>
              <a:t>Mesajın Taşıması Gereken Özellikler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75856" y="2057400"/>
            <a:ext cx="5233392" cy="4800600"/>
          </a:xfrm>
        </p:spPr>
        <p:txBody>
          <a:bodyPr>
            <a:normAutofit/>
          </a:bodyPr>
          <a:lstStyle/>
          <a:p>
            <a:r>
              <a:rPr lang="tr-TR" sz="2800" b="1" dirty="0"/>
              <a:t>Mesaj anlaşılır </a:t>
            </a:r>
            <a:r>
              <a:rPr lang="tr-TR" sz="2800" b="1" dirty="0" smtClean="0"/>
              <a:t>olmalıdır</a:t>
            </a:r>
          </a:p>
          <a:p>
            <a:r>
              <a:rPr lang="tr-TR" sz="2800" b="1" dirty="0"/>
              <a:t>Mesaj açık olmalıdır</a:t>
            </a:r>
            <a:r>
              <a:rPr lang="tr-TR" sz="2800" b="1" dirty="0" smtClean="0"/>
              <a:t>.</a:t>
            </a:r>
          </a:p>
          <a:p>
            <a:r>
              <a:rPr lang="tr-TR" sz="2800" b="1" dirty="0"/>
              <a:t>Mesaj doğru zamanda iletilmelidir</a:t>
            </a:r>
            <a:r>
              <a:rPr lang="tr-TR" sz="2800" b="1" dirty="0" smtClean="0"/>
              <a:t>.</a:t>
            </a:r>
          </a:p>
          <a:p>
            <a:r>
              <a:rPr lang="tr-TR" sz="2800" b="1" dirty="0"/>
              <a:t>Mesaj uygun kanalı </a:t>
            </a:r>
            <a:r>
              <a:rPr lang="tr-TR" sz="2800" b="1" dirty="0" smtClean="0"/>
              <a:t>izlemelidir</a:t>
            </a:r>
          </a:p>
          <a:p>
            <a:r>
              <a:rPr lang="tr-TR" sz="2800" b="1" dirty="0"/>
              <a:t>Mesaj, kaynak ve alıcı arasında kalmalıdır</a:t>
            </a:r>
            <a:r>
              <a:rPr lang="tr-TR" sz="2800" b="1" i="1" dirty="0"/>
              <a:t>.</a:t>
            </a:r>
            <a:endParaRPr lang="tr-TR" sz="28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276872"/>
            <a:ext cx="2257425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491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BFC7-BDF2-44E1-900B-D52E7ED65147}" type="slidenum">
              <a:rPr lang="tr-TR">
                <a:solidFill>
                  <a:srgbClr val="000000"/>
                </a:solidFill>
              </a:rPr>
              <a:pPr/>
              <a:t>7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253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533400"/>
            <a:ext cx="8153400" cy="5943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7271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İLETİŞİM SÜRECİ</a:t>
            </a:r>
            <a:endParaRPr lang="en-US"/>
          </a:p>
        </p:txBody>
      </p:sp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990600" y="2743200"/>
            <a:ext cx="7620000" cy="2667000"/>
            <a:chOff x="480" y="1872"/>
            <a:chExt cx="4800" cy="1680"/>
          </a:xfrm>
        </p:grpSpPr>
        <p:sp>
          <p:nvSpPr>
            <p:cNvPr id="39940" name="AutoShape 4"/>
            <p:cNvSpPr>
              <a:spLocks noChangeArrowheads="1"/>
            </p:cNvSpPr>
            <p:nvPr/>
          </p:nvSpPr>
          <p:spPr bwMode="auto">
            <a:xfrm>
              <a:off x="1872" y="2112"/>
              <a:ext cx="2208" cy="1056"/>
            </a:xfrm>
            <a:prstGeom prst="rightArrow">
              <a:avLst>
                <a:gd name="adj1" fmla="val 50000"/>
                <a:gd name="adj2" fmla="val 52273"/>
              </a:avLst>
            </a:prstGeom>
            <a:solidFill>
              <a:schemeClr val="accent1"/>
            </a:solidFill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2400" b="1" smtClean="0">
                  <a:solidFill>
                    <a:srgbClr val="000000"/>
                  </a:solidFill>
                  <a:latin typeface="Trebuchet MS" pitchFamily="34" charset="0"/>
                </a:rPr>
                <a:t>  Kanal</a:t>
              </a:r>
              <a:endParaRPr lang="en-US" sz="2400" b="1" smtClean="0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2736" y="2448"/>
              <a:ext cx="672" cy="384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ffectLst>
              <a:prstShdw prst="shdw17" dist="17961" dir="2700000">
                <a:srgbClr val="000066">
                  <a:gamma/>
                  <a:shade val="60000"/>
                  <a:invGamma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2400" b="1" smtClean="0">
                  <a:solidFill>
                    <a:srgbClr val="BBE0E3"/>
                  </a:solidFill>
                  <a:latin typeface="Trebuchet MS" pitchFamily="34" charset="0"/>
                </a:rPr>
                <a:t>Mesaj</a:t>
              </a:r>
              <a:endParaRPr lang="en-US" sz="2400" b="1" smtClean="0">
                <a:solidFill>
                  <a:srgbClr val="BBE0E3"/>
                </a:solidFill>
                <a:latin typeface="Trebuchet MS" pitchFamily="34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auto">
            <a:xfrm>
              <a:off x="2304" y="3024"/>
              <a:ext cx="816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2400" b="1" smtClean="0">
                  <a:solidFill>
                    <a:srgbClr val="000000"/>
                  </a:solidFill>
                  <a:latin typeface="Trebuchet MS" pitchFamily="34" charset="0"/>
                </a:rPr>
                <a:t>Yöntem</a:t>
              </a:r>
              <a:endParaRPr lang="en-US" sz="2400" b="1" smtClean="0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39943" name="Oval 7"/>
            <p:cNvSpPr>
              <a:spLocks noChangeArrowheads="1"/>
            </p:cNvSpPr>
            <p:nvPr/>
          </p:nvSpPr>
          <p:spPr bwMode="auto">
            <a:xfrm>
              <a:off x="1008" y="1872"/>
              <a:ext cx="3744" cy="168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smtClean="0">
                <a:solidFill>
                  <a:srgbClr val="000000"/>
                </a:solidFill>
              </a:endParaRPr>
            </a:p>
          </p:txBody>
        </p:sp>
        <p:sp>
          <p:nvSpPr>
            <p:cNvPr id="39944" name="Oval 8"/>
            <p:cNvSpPr>
              <a:spLocks noChangeArrowheads="1"/>
            </p:cNvSpPr>
            <p:nvPr/>
          </p:nvSpPr>
          <p:spPr bwMode="auto">
            <a:xfrm>
              <a:off x="480" y="2304"/>
              <a:ext cx="1152" cy="76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2400" b="1" smtClean="0">
                  <a:solidFill>
                    <a:srgbClr val="000000"/>
                  </a:solidFill>
                  <a:latin typeface="Trebuchet MS" pitchFamily="34" charset="0"/>
                </a:rPr>
                <a:t>Öğretmen</a:t>
              </a:r>
              <a:endParaRPr lang="en-US" sz="2400" b="1" smtClean="0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39945" name="Oval 9"/>
            <p:cNvSpPr>
              <a:spLocks noChangeArrowheads="1"/>
            </p:cNvSpPr>
            <p:nvPr/>
          </p:nvSpPr>
          <p:spPr bwMode="auto">
            <a:xfrm>
              <a:off x="4128" y="2304"/>
              <a:ext cx="1152" cy="76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2400" b="1" smtClean="0">
                  <a:solidFill>
                    <a:srgbClr val="000000"/>
                  </a:solidFill>
                  <a:latin typeface="Trebuchet MS" pitchFamily="34" charset="0"/>
                </a:rPr>
                <a:t>Öğrenci</a:t>
              </a:r>
              <a:endParaRPr lang="en-US" sz="2400" b="1" smtClean="0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</p:grp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827088" y="1916113"/>
            <a:ext cx="19907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KAYNAK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mesajın ileti birimi</a:t>
            </a:r>
          </a:p>
        </p:txBody>
      </p:sp>
      <p:sp>
        <p:nvSpPr>
          <p:cNvPr id="39947" name="AutoShape 11"/>
          <p:cNvSpPr>
            <a:spLocks noChangeArrowheads="1"/>
          </p:cNvSpPr>
          <p:nvPr/>
        </p:nvSpPr>
        <p:spPr bwMode="auto">
          <a:xfrm>
            <a:off x="1763713" y="2565400"/>
            <a:ext cx="215900" cy="720725"/>
          </a:xfrm>
          <a:prstGeom prst="downArrow">
            <a:avLst>
              <a:gd name="adj1" fmla="val 50000"/>
              <a:gd name="adj2" fmla="val 83456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4356100" y="2060575"/>
            <a:ext cx="1717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MESAJ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İletişimin içeriği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2306638" y="5516563"/>
            <a:ext cx="23463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KANAL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mesajın sunuluş biçimi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6473825" y="2133600"/>
            <a:ext cx="26701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ALICI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mesajın gönderildiği birim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5954713" y="5445125"/>
            <a:ext cx="28971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DÖNÜT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smtClean="0">
                <a:solidFill>
                  <a:srgbClr val="000000"/>
                </a:solidFill>
                <a:latin typeface="Trebuchet MS" pitchFamily="34" charset="0"/>
              </a:rPr>
              <a:t>Alıcının mesaja verdiği tepki</a:t>
            </a:r>
          </a:p>
        </p:txBody>
      </p:sp>
      <p:sp>
        <p:nvSpPr>
          <p:cNvPr id="39952" name="AutoShape 16"/>
          <p:cNvSpPr>
            <a:spLocks noChangeArrowheads="1"/>
          </p:cNvSpPr>
          <p:nvPr/>
        </p:nvSpPr>
        <p:spPr bwMode="auto">
          <a:xfrm>
            <a:off x="5003800" y="2636838"/>
            <a:ext cx="215900" cy="720725"/>
          </a:xfrm>
          <a:prstGeom prst="downArrow">
            <a:avLst>
              <a:gd name="adj1" fmla="val 50000"/>
              <a:gd name="adj2" fmla="val 83456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39953" name="AutoShape 17"/>
          <p:cNvSpPr>
            <a:spLocks noChangeArrowheads="1"/>
          </p:cNvSpPr>
          <p:nvPr/>
        </p:nvSpPr>
        <p:spPr bwMode="auto">
          <a:xfrm>
            <a:off x="7956550" y="2708275"/>
            <a:ext cx="215900" cy="720725"/>
          </a:xfrm>
          <a:prstGeom prst="downArrow">
            <a:avLst>
              <a:gd name="adj1" fmla="val 50000"/>
              <a:gd name="adj2" fmla="val 83456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39954" name="AutoShape 18"/>
          <p:cNvSpPr>
            <a:spLocks noChangeArrowheads="1"/>
          </p:cNvSpPr>
          <p:nvPr/>
        </p:nvSpPr>
        <p:spPr bwMode="auto">
          <a:xfrm>
            <a:off x="3492500" y="4652963"/>
            <a:ext cx="215900" cy="719137"/>
          </a:xfrm>
          <a:prstGeom prst="upArrow">
            <a:avLst>
              <a:gd name="adj1" fmla="val 50000"/>
              <a:gd name="adj2" fmla="val 83272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39955" name="AutoShape 19"/>
          <p:cNvSpPr>
            <a:spLocks noChangeArrowheads="1"/>
          </p:cNvSpPr>
          <p:nvPr/>
        </p:nvSpPr>
        <p:spPr bwMode="auto">
          <a:xfrm>
            <a:off x="6732588" y="5013325"/>
            <a:ext cx="215900" cy="719138"/>
          </a:xfrm>
          <a:prstGeom prst="upArrow">
            <a:avLst>
              <a:gd name="adj1" fmla="val 50000"/>
              <a:gd name="adj2" fmla="val 83272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79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ÖĞRENMEK AKINTILI DENİZDE YÜZMEYE BENZER; İLERLEMEDİĞİNİZ TAKDİRDE </a:t>
            </a:r>
          </a:p>
          <a:p>
            <a:pPr algn="ctr">
              <a:buFontTx/>
              <a:buNone/>
            </a:pP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GERİLERSİNİZ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9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600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1077</TotalTime>
  <Words>262</Words>
  <Application>Microsoft Office PowerPoint</Application>
  <PresentationFormat>Ekran Gösterisi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</vt:lpstr>
      <vt:lpstr>Comic Sans MS</vt:lpstr>
      <vt:lpstr>Trebuchet MS</vt:lpstr>
      <vt:lpstr>Bitişiklik</vt:lpstr>
      <vt:lpstr>Varsayılan Tasarım</vt:lpstr>
      <vt:lpstr>1_Varsayılan Tasarım</vt:lpstr>
      <vt:lpstr>   İLETİŞİM</vt:lpstr>
      <vt:lpstr>Kaynak (Gönderici)</vt:lpstr>
      <vt:lpstr>İyi bir iletişim için kaynağın taşıması gereken özellikler</vt:lpstr>
      <vt:lpstr> Mesaj</vt:lpstr>
      <vt:lpstr>PowerPoint Sunusu</vt:lpstr>
      <vt:lpstr>Mesajın Taşıması Gereken Özellikler</vt:lpstr>
      <vt:lpstr>PowerPoint Sunusu</vt:lpstr>
      <vt:lpstr>İLETİŞİM SÜRECİ</vt:lpstr>
      <vt:lpstr>PowerPoint Sunusu</vt:lpstr>
    </vt:vector>
  </TitlesOfParts>
  <Company>Katilimsiz.Com @ necooy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</dc:creator>
  <cp:lastModifiedBy>user5</cp:lastModifiedBy>
  <cp:revision>65</cp:revision>
  <dcterms:created xsi:type="dcterms:W3CDTF">2012-09-07T10:35:28Z</dcterms:created>
  <dcterms:modified xsi:type="dcterms:W3CDTF">2018-05-25T11:45:08Z</dcterms:modified>
</cp:coreProperties>
</file>