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</p:sldMasterIdLst>
  <p:notesMasterIdLst>
    <p:notesMasterId r:id="rId13"/>
  </p:notesMasterIdLst>
  <p:sldIdLst>
    <p:sldId id="256" r:id="rId4"/>
    <p:sldId id="280" r:id="rId5"/>
    <p:sldId id="281" r:id="rId6"/>
    <p:sldId id="282" r:id="rId7"/>
    <p:sldId id="283" r:id="rId8"/>
    <p:sldId id="284" r:id="rId9"/>
    <p:sldId id="265" r:id="rId10"/>
    <p:sldId id="267" r:id="rId11"/>
    <p:sldId id="270" r:id="rId1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15" autoAdjust="0"/>
    <p:restoredTop sz="91652" autoAdjust="0"/>
  </p:normalViewPr>
  <p:slideViewPr>
    <p:cSldViewPr>
      <p:cViewPr varScale="1">
        <p:scale>
          <a:sx n="106" d="100"/>
          <a:sy n="106" d="100"/>
        </p:scale>
        <p:origin x="1770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F9BCBA-D182-4258-98FB-2F92148C12AD}" type="datetimeFigureOut">
              <a:rPr lang="tr-TR" smtClean="0"/>
              <a:t>25.05.2018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060826-4FC3-4267-AF64-5F9C489B87A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446920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2B994-2CA8-4287-9993-5317DA251190}" type="datetimeFigureOut">
              <a:rPr lang="tr-TR" smtClean="0"/>
              <a:t>25.05.2018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22C41-B5CD-4C61-8765-73541A48446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2B994-2CA8-4287-9993-5317DA251190}" type="datetimeFigureOut">
              <a:rPr lang="tr-TR" smtClean="0"/>
              <a:t>25.05.2018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22C41-B5CD-4C61-8765-73541A48446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2B994-2CA8-4287-9993-5317DA251190}" type="datetimeFigureOut">
              <a:rPr lang="tr-TR" smtClean="0"/>
              <a:t>25.05.2018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22C41-B5CD-4C61-8765-73541A48446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>
              <a:solidFill>
                <a:srgbClr val="000000"/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>
              <a:solidFill>
                <a:srgbClr val="000000"/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FD1976-81E6-4AF3-BBB9-03E4301223A1}" type="slidenum">
              <a:rPr lang="tr-TR">
                <a:solidFill>
                  <a:srgbClr val="000000"/>
                </a:solidFill>
              </a:rPr>
              <a:pPr/>
              <a:t>‹#›</a:t>
            </a:fld>
            <a:endParaRPr 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69637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>
              <a:solidFill>
                <a:srgbClr val="000000"/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>
              <a:solidFill>
                <a:srgbClr val="000000"/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2AFC5B-D03A-479B-A73F-3951E76DAB4B}" type="slidenum">
              <a:rPr lang="tr-TR">
                <a:solidFill>
                  <a:srgbClr val="000000"/>
                </a:solidFill>
              </a:rPr>
              <a:pPr/>
              <a:t>‹#›</a:t>
            </a:fld>
            <a:endParaRPr 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74218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>
              <a:solidFill>
                <a:srgbClr val="000000"/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>
              <a:solidFill>
                <a:srgbClr val="000000"/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9FF5F7-057F-4E98-92FF-50F99ADD359E}" type="slidenum">
              <a:rPr lang="tr-TR">
                <a:solidFill>
                  <a:srgbClr val="000000"/>
                </a:solidFill>
              </a:rPr>
              <a:pPr/>
              <a:t>‹#›</a:t>
            </a:fld>
            <a:endParaRPr 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57978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>
              <a:solidFill>
                <a:srgbClr val="000000"/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>
              <a:solidFill>
                <a:srgbClr val="000000"/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B41CEE-BF90-4F21-8A42-C81FBDB8D336}" type="slidenum">
              <a:rPr lang="tr-TR">
                <a:solidFill>
                  <a:srgbClr val="000000"/>
                </a:solidFill>
              </a:rPr>
              <a:pPr/>
              <a:t>‹#›</a:t>
            </a:fld>
            <a:endParaRPr 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63931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>
              <a:solidFill>
                <a:srgbClr val="000000"/>
              </a:solidFill>
            </a:endParaRPr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>
              <a:solidFill>
                <a:srgbClr val="000000"/>
              </a:solidFill>
            </a:endParaRPr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3FCB3D-227F-4A66-88A9-9EA4B0016412}" type="slidenum">
              <a:rPr lang="tr-TR">
                <a:solidFill>
                  <a:srgbClr val="000000"/>
                </a:solidFill>
              </a:rPr>
              <a:pPr/>
              <a:t>‹#›</a:t>
            </a:fld>
            <a:endParaRPr 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303198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>
              <a:solidFill>
                <a:srgbClr val="000000"/>
              </a:solidFill>
            </a:endParaRP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>
              <a:solidFill>
                <a:srgbClr val="000000"/>
              </a:solidFill>
            </a:endParaRP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31A5CB-874C-4796-932E-79764A4A7EE7}" type="slidenum">
              <a:rPr lang="tr-TR">
                <a:solidFill>
                  <a:srgbClr val="000000"/>
                </a:solidFill>
              </a:rPr>
              <a:pPr/>
              <a:t>‹#›</a:t>
            </a:fld>
            <a:endParaRPr 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284476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>
              <a:solidFill>
                <a:srgbClr val="000000"/>
              </a:solidFill>
            </a:endParaRPr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>
              <a:solidFill>
                <a:srgbClr val="000000"/>
              </a:solidFill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77AA59-548C-457A-B655-830E9CAEEA80}" type="slidenum">
              <a:rPr lang="tr-TR">
                <a:solidFill>
                  <a:srgbClr val="000000"/>
                </a:solidFill>
              </a:rPr>
              <a:pPr/>
              <a:t>‹#›</a:t>
            </a:fld>
            <a:endParaRPr 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676905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>
              <a:solidFill>
                <a:srgbClr val="000000"/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>
              <a:solidFill>
                <a:srgbClr val="000000"/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F275A0-E99F-4DC2-8A95-C5B31104CF5E}" type="slidenum">
              <a:rPr lang="tr-TR">
                <a:solidFill>
                  <a:srgbClr val="000000"/>
                </a:solidFill>
              </a:rPr>
              <a:pPr/>
              <a:t>‹#›</a:t>
            </a:fld>
            <a:endParaRPr 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23681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2B994-2CA8-4287-9993-5317DA251190}" type="datetimeFigureOut">
              <a:rPr lang="tr-TR" smtClean="0"/>
              <a:t>25.05.2018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22C41-B5CD-4C61-8765-73541A48446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>
              <a:solidFill>
                <a:srgbClr val="000000"/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>
              <a:solidFill>
                <a:srgbClr val="000000"/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C0D43F-AB27-48FA-A40A-6BCF6B96A92E}" type="slidenum">
              <a:rPr lang="tr-TR">
                <a:solidFill>
                  <a:srgbClr val="000000"/>
                </a:solidFill>
              </a:rPr>
              <a:pPr/>
              <a:t>‹#›</a:t>
            </a:fld>
            <a:endParaRPr 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837442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>
              <a:solidFill>
                <a:srgbClr val="000000"/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>
              <a:solidFill>
                <a:srgbClr val="000000"/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8FFD82-91E9-485B-AB69-EF2DBFCB35B5}" type="slidenum">
              <a:rPr lang="tr-TR">
                <a:solidFill>
                  <a:srgbClr val="000000"/>
                </a:solidFill>
              </a:rPr>
              <a:pPr/>
              <a:t>‹#›</a:t>
            </a:fld>
            <a:endParaRPr 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220805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>
              <a:solidFill>
                <a:srgbClr val="000000"/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>
              <a:solidFill>
                <a:srgbClr val="000000"/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70858C-0B65-450B-A9A2-306C136F0B87}" type="slidenum">
              <a:rPr lang="tr-TR">
                <a:solidFill>
                  <a:srgbClr val="000000"/>
                </a:solidFill>
              </a:rPr>
              <a:pPr/>
              <a:t>‹#›</a:t>
            </a:fld>
            <a:endParaRPr 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449793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>
              <a:solidFill>
                <a:srgbClr val="000000"/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>
              <a:solidFill>
                <a:srgbClr val="000000"/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8CD58D-D2DD-4C93-8979-15716F4073FF}" type="slidenum">
              <a:rPr lang="tr-TR">
                <a:solidFill>
                  <a:srgbClr val="000000"/>
                </a:solidFill>
              </a:rPr>
              <a:pPr/>
              <a:t>‹#›</a:t>
            </a:fld>
            <a:endParaRPr 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576724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>
              <a:solidFill>
                <a:srgbClr val="000000"/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>
              <a:solidFill>
                <a:srgbClr val="000000"/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624377-1FF8-43D5-93E3-68FBA6B49D16}" type="slidenum">
              <a:rPr lang="tr-TR">
                <a:solidFill>
                  <a:srgbClr val="000000"/>
                </a:solidFill>
              </a:rPr>
              <a:pPr/>
              <a:t>‹#›</a:t>
            </a:fld>
            <a:endParaRPr 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182575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>
              <a:solidFill>
                <a:srgbClr val="000000"/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>
              <a:solidFill>
                <a:srgbClr val="000000"/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01701C-4664-45FD-83AF-2877978C38F5}" type="slidenum">
              <a:rPr lang="tr-TR">
                <a:solidFill>
                  <a:srgbClr val="000000"/>
                </a:solidFill>
              </a:rPr>
              <a:pPr/>
              <a:t>‹#›</a:t>
            </a:fld>
            <a:endParaRPr 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777042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>
              <a:solidFill>
                <a:srgbClr val="000000"/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>
              <a:solidFill>
                <a:srgbClr val="000000"/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F5C9C8-F895-47FF-BFB2-2104DA22DDB8}" type="slidenum">
              <a:rPr lang="tr-TR">
                <a:solidFill>
                  <a:srgbClr val="000000"/>
                </a:solidFill>
              </a:rPr>
              <a:pPr/>
              <a:t>‹#›</a:t>
            </a:fld>
            <a:endParaRPr 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921008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>
              <a:solidFill>
                <a:srgbClr val="000000"/>
              </a:solidFill>
            </a:endParaRPr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>
              <a:solidFill>
                <a:srgbClr val="000000"/>
              </a:solidFill>
            </a:endParaRPr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8A5F0D-AE0B-44B1-81F4-87C72767ACC2}" type="slidenum">
              <a:rPr lang="tr-TR">
                <a:solidFill>
                  <a:srgbClr val="000000"/>
                </a:solidFill>
              </a:rPr>
              <a:pPr/>
              <a:t>‹#›</a:t>
            </a:fld>
            <a:endParaRPr 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415447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>
              <a:solidFill>
                <a:srgbClr val="000000"/>
              </a:solidFill>
            </a:endParaRP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>
              <a:solidFill>
                <a:srgbClr val="000000"/>
              </a:solidFill>
            </a:endParaRP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A98ACF-C6E0-4E73-9951-6260B1FB3AF7}" type="slidenum">
              <a:rPr lang="tr-TR">
                <a:solidFill>
                  <a:srgbClr val="000000"/>
                </a:solidFill>
              </a:rPr>
              <a:pPr/>
              <a:t>‹#›</a:t>
            </a:fld>
            <a:endParaRPr 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891642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>
              <a:solidFill>
                <a:srgbClr val="000000"/>
              </a:solidFill>
            </a:endParaRPr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>
              <a:solidFill>
                <a:srgbClr val="000000"/>
              </a:solidFill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8E6AFD-F612-4382-ABA4-85F074AD356A}" type="slidenum">
              <a:rPr lang="tr-TR">
                <a:solidFill>
                  <a:srgbClr val="000000"/>
                </a:solidFill>
              </a:rPr>
              <a:pPr/>
              <a:t>‹#›</a:t>
            </a:fld>
            <a:endParaRPr 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5725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2B994-2CA8-4287-9993-5317DA251190}" type="datetimeFigureOut">
              <a:rPr lang="tr-TR" smtClean="0"/>
              <a:t>25.05.2018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22C41-B5CD-4C61-8765-73541A48446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>
              <a:solidFill>
                <a:srgbClr val="000000"/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>
              <a:solidFill>
                <a:srgbClr val="000000"/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990EFE-B825-42CE-AFBE-8563985A6A4E}" type="slidenum">
              <a:rPr lang="tr-TR">
                <a:solidFill>
                  <a:srgbClr val="000000"/>
                </a:solidFill>
              </a:rPr>
              <a:pPr/>
              <a:t>‹#›</a:t>
            </a:fld>
            <a:endParaRPr 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499331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>
              <a:solidFill>
                <a:srgbClr val="000000"/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>
              <a:solidFill>
                <a:srgbClr val="000000"/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689411-8820-4A60-8776-A8FC0A33B1AD}" type="slidenum">
              <a:rPr lang="tr-TR">
                <a:solidFill>
                  <a:srgbClr val="000000"/>
                </a:solidFill>
              </a:rPr>
              <a:pPr/>
              <a:t>‹#›</a:t>
            </a:fld>
            <a:endParaRPr 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505055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>
              <a:solidFill>
                <a:srgbClr val="000000"/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>
              <a:solidFill>
                <a:srgbClr val="000000"/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6C7A5D-794B-4EEC-8A7F-ECB8AE7237DA}" type="slidenum">
              <a:rPr lang="tr-TR">
                <a:solidFill>
                  <a:srgbClr val="000000"/>
                </a:solidFill>
              </a:rPr>
              <a:pPr/>
              <a:t>‹#›</a:t>
            </a:fld>
            <a:endParaRPr 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161215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>
              <a:solidFill>
                <a:srgbClr val="000000"/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>
              <a:solidFill>
                <a:srgbClr val="000000"/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D8190B-A2CA-49CE-94DD-2465243CC04F}" type="slidenum">
              <a:rPr lang="tr-TR">
                <a:solidFill>
                  <a:srgbClr val="000000"/>
                </a:solidFill>
              </a:rPr>
              <a:pPr/>
              <a:t>‹#›</a:t>
            </a:fld>
            <a:endParaRPr 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095567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Başlık, Metin ve Küçü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Küçük Resim Yer Tutucusu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tr-TR">
              <a:solidFill>
                <a:srgbClr val="000000"/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tr-TR">
              <a:solidFill>
                <a:srgbClr val="000000"/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2B1DA7FF-AFCC-488C-8352-312D1A58F349}" type="slidenum">
              <a:rPr lang="tr-TR">
                <a:solidFill>
                  <a:srgbClr val="000000"/>
                </a:solidFill>
              </a:rPr>
              <a:pPr/>
              <a:t>‹#›</a:t>
            </a:fld>
            <a:endParaRPr 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553363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tr-TR">
              <a:solidFill>
                <a:srgbClr val="000000"/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tr-TR">
              <a:solidFill>
                <a:srgbClr val="000000"/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55D7F539-8EB0-4F91-9BD3-A3E8B2AD92D5}" type="slidenum">
              <a:rPr lang="tr-TR">
                <a:solidFill>
                  <a:srgbClr val="000000"/>
                </a:solidFill>
              </a:rPr>
              <a:pPr/>
              <a:t>‹#›</a:t>
            </a:fld>
            <a:endParaRPr 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117601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Başlık ve İçerik Üzerind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tr-TR">
              <a:solidFill>
                <a:srgbClr val="000000"/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tr-TR">
              <a:solidFill>
                <a:srgbClr val="000000"/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B536E821-FF2D-45F9-AE37-3AC2127F0C24}" type="slidenum">
              <a:rPr lang="tr-TR">
                <a:solidFill>
                  <a:srgbClr val="000000"/>
                </a:solidFill>
              </a:rPr>
              <a:pPr/>
              <a:t>‹#›</a:t>
            </a:fld>
            <a:endParaRPr 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34514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2B994-2CA8-4287-9993-5317DA251190}" type="datetimeFigureOut">
              <a:rPr lang="tr-TR" smtClean="0"/>
              <a:t>25.05.2018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22C41-B5CD-4C61-8765-73541A48446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2B994-2CA8-4287-9993-5317DA251190}" type="datetimeFigureOut">
              <a:rPr lang="tr-TR" smtClean="0"/>
              <a:t>25.05.2018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22C41-B5CD-4C61-8765-73541A48446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2B994-2CA8-4287-9993-5317DA251190}" type="datetimeFigureOut">
              <a:rPr lang="tr-TR" smtClean="0"/>
              <a:t>25.05.2018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22C41-B5CD-4C61-8765-73541A48446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2B994-2CA8-4287-9993-5317DA251190}" type="datetimeFigureOut">
              <a:rPr lang="tr-TR" smtClean="0"/>
              <a:t>25.05.2018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22C41-B5CD-4C61-8765-73541A48446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2B994-2CA8-4287-9993-5317DA251190}" type="datetimeFigureOut">
              <a:rPr lang="tr-TR" smtClean="0"/>
              <a:t>25.05.2018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22C41-B5CD-4C61-8765-73541A484464}" type="slidenum">
              <a:rPr lang="tr-TR" smtClean="0"/>
              <a:t>‹#›</a:t>
            </a:fld>
            <a:endParaRPr lang="tr-T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2B994-2CA8-4287-9993-5317DA251190}" type="datetimeFigureOut">
              <a:rPr lang="tr-TR" smtClean="0"/>
              <a:t>25.05.2018</a:t>
            </a:fld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BB22C41-B5CD-4C61-8765-73541A484464}" type="slidenum">
              <a:rPr lang="tr-TR" smtClean="0"/>
              <a:t>‹#›</a:t>
            </a:fld>
            <a:endParaRPr lang="tr-T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slideLayout" Target="../slideLayouts/slideLayout35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theme" Target="../theme/theme3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slideLayout" Target="../slideLayouts/slideLayout3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9BB22C41-B5CD-4C61-8765-73541A484464}" type="slidenum">
              <a:rPr lang="tr-TR" smtClean="0"/>
              <a:t>‹#›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64A2B994-2CA8-4287-9993-5317DA251190}" type="datetimeFigureOut">
              <a:rPr lang="tr-TR" smtClean="0"/>
              <a:t>25.05.2018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başlık stili için tıklatın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tr-TR" smtClean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tr-TR" smtClean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98CFB62-C774-402F-A9D6-8CEEC43DA8EB}" type="slidenum">
              <a:rPr lang="tr-TR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tr-TR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52304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başlık stili için tıklatın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tr-TR" smtClean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tr-TR" smtClean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07B0F59-0E9A-4F68-BE2C-E64342BD5155}" type="slidenum">
              <a:rPr lang="tr-TR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tr-TR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84306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1905001"/>
            <a:ext cx="7543800" cy="1668016"/>
          </a:xfrm>
        </p:spPr>
        <p:txBody>
          <a:bodyPr/>
          <a:lstStyle/>
          <a:p>
            <a:r>
              <a:rPr lang="tr-TR" dirty="0" smtClean="0"/>
              <a:t>   İLETİŞİM</a:t>
            </a:r>
            <a:endParaRPr lang="tr-TR" dirty="0"/>
          </a:p>
        </p:txBody>
      </p:sp>
      <p:sp>
        <p:nvSpPr>
          <p:cNvPr id="4" name="Alt Başlık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09533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Kaynak (Gönderici)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2800" dirty="0"/>
              <a:t>Gönderici, mesajın kaynağı, iletişimin başlatıcısıdır. Gönderici, iletişimi başlatan </a:t>
            </a:r>
            <a:r>
              <a:rPr lang="tr-TR" sz="2800" dirty="0" smtClean="0"/>
              <a:t>veya iletiyi </a:t>
            </a:r>
            <a:r>
              <a:rPr lang="tr-TR" sz="2800" dirty="0"/>
              <a:t>gönderendir</a:t>
            </a:r>
            <a:r>
              <a:rPr lang="tr-TR" sz="2800" dirty="0" smtClean="0"/>
              <a:t>.</a:t>
            </a:r>
          </a:p>
          <a:p>
            <a:pPr algn="ctr"/>
            <a:endParaRPr lang="tr-TR" sz="2800" dirty="0" smtClean="0"/>
          </a:p>
          <a:p>
            <a:pPr algn="ctr"/>
            <a:r>
              <a:rPr lang="tr-TR" sz="2800" dirty="0"/>
              <a:t>İletişim </a:t>
            </a:r>
            <a:r>
              <a:rPr lang="tr-TR" sz="2800" dirty="0" smtClean="0"/>
              <a:t>ilk önce </a:t>
            </a:r>
            <a:r>
              <a:rPr lang="tr-TR" sz="2800" dirty="0"/>
              <a:t>göndericinin zihnindeki düşüncelerle ortaya çıkar. Kaynak, sahip olduğu tecrübe </a:t>
            </a:r>
            <a:r>
              <a:rPr lang="tr-TR" sz="2800" dirty="0" smtClean="0"/>
              <a:t>ve bilgilere </a:t>
            </a:r>
            <a:r>
              <a:rPr lang="tr-TR" sz="2800" dirty="0"/>
              <a:t>göre, bir mesaj oluşturur; yani mesajı iletmeden önce onu "</a:t>
            </a:r>
            <a:r>
              <a:rPr lang="tr-TR" sz="2800" dirty="0" err="1"/>
              <a:t>kod"lar</a:t>
            </a:r>
            <a:r>
              <a:rPr lang="tr-TR" sz="2800" dirty="0"/>
              <a:t>. </a:t>
            </a:r>
            <a:r>
              <a:rPr lang="tr-TR" sz="2800" dirty="0" smtClean="0"/>
              <a:t>Bir düşünceyi</a:t>
            </a:r>
            <a:r>
              <a:rPr lang="tr-TR" sz="2800" dirty="0"/>
              <a:t> </a:t>
            </a:r>
            <a:r>
              <a:rPr lang="tr-TR" sz="2800" dirty="0" smtClean="0"/>
              <a:t>formüle </a:t>
            </a:r>
            <a:r>
              <a:rPr lang="tr-TR" sz="2800" dirty="0"/>
              <a:t>eder ve mesaj halinde kanalı kullanarak alıcıya gönderir.</a:t>
            </a:r>
          </a:p>
        </p:txBody>
      </p:sp>
    </p:spTree>
    <p:extLst>
      <p:ext uri="{BB962C8B-B14F-4D97-AF65-F5344CB8AC3E}">
        <p14:creationId xmlns:p14="http://schemas.microsoft.com/office/powerpoint/2010/main" val="19057011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sz="3200" dirty="0" smtClean="0"/>
              <a:t>İyi bir iletişim için kaynağın taşıması gereken özellikler</a:t>
            </a:r>
            <a:endParaRPr lang="tr-TR" sz="32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63888" y="1600200"/>
            <a:ext cx="4513312" cy="4800600"/>
          </a:xfrm>
        </p:spPr>
        <p:txBody>
          <a:bodyPr>
            <a:normAutofit/>
          </a:bodyPr>
          <a:lstStyle/>
          <a:p>
            <a:r>
              <a:rPr lang="tr-TR" sz="3200" b="1" dirty="0"/>
              <a:t>Kaynak bilgili olmalıdır</a:t>
            </a:r>
            <a:r>
              <a:rPr lang="tr-TR" sz="3200" b="1" dirty="0" smtClean="0"/>
              <a:t>.</a:t>
            </a:r>
          </a:p>
          <a:p>
            <a:r>
              <a:rPr lang="tr-TR" sz="3200" b="1" dirty="0"/>
              <a:t>Kaynak kodlama özelliğine sahip olmalıdır</a:t>
            </a:r>
            <a:r>
              <a:rPr lang="tr-TR" sz="3200" b="1" i="1" dirty="0" smtClean="0"/>
              <a:t>.</a:t>
            </a:r>
          </a:p>
          <a:p>
            <a:r>
              <a:rPr lang="tr-TR" sz="3200" b="1" dirty="0"/>
              <a:t>Kaynak düzlem ve rolüne uygun davranmalıdır</a:t>
            </a:r>
            <a:r>
              <a:rPr lang="tr-TR" sz="3200" b="1" dirty="0" smtClean="0"/>
              <a:t>.</a:t>
            </a:r>
          </a:p>
          <a:p>
            <a:r>
              <a:rPr lang="tr-TR" sz="3200" b="1" dirty="0"/>
              <a:t>Kaynak tanınmalıdır.</a:t>
            </a:r>
            <a:endParaRPr lang="tr-TR" sz="3200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1628800"/>
            <a:ext cx="2603381" cy="3816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11258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/>
              <a:t> </a:t>
            </a:r>
            <a:r>
              <a:rPr lang="tr-TR" b="1" dirty="0"/>
              <a:t>Mesaj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995936" y="1398771"/>
            <a:ext cx="4081264" cy="4493096"/>
          </a:xfrm>
        </p:spPr>
        <p:txBody>
          <a:bodyPr>
            <a:normAutofit lnSpcReduction="10000"/>
          </a:bodyPr>
          <a:lstStyle/>
          <a:p>
            <a:pPr algn="ctr"/>
            <a:r>
              <a:rPr lang="tr-TR" sz="3200" dirty="0"/>
              <a:t>M</a:t>
            </a:r>
            <a:r>
              <a:rPr lang="tr-TR" sz="3200" dirty="0" smtClean="0"/>
              <a:t>esaj</a:t>
            </a:r>
            <a:r>
              <a:rPr lang="tr-TR" sz="3200" dirty="0"/>
              <a:t>, herhangi bir yerde bir biçimde </a:t>
            </a:r>
            <a:r>
              <a:rPr lang="tr-TR" sz="3200" dirty="0" smtClean="0"/>
              <a:t>açığa vurulan </a:t>
            </a:r>
            <a:r>
              <a:rPr lang="tr-TR" sz="3200" dirty="0"/>
              <a:t>bir dizi sözcük, ya da imgeyi ifade eder. Mesaj, göndericinin fikirlerinin </a:t>
            </a:r>
            <a:r>
              <a:rPr lang="tr-TR" sz="3200" dirty="0" smtClean="0"/>
              <a:t>ve isteklerinin </a:t>
            </a:r>
            <a:r>
              <a:rPr lang="tr-TR" sz="3200" dirty="0"/>
              <a:t>sembollere dönüşmüş halidir.</a:t>
            </a: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805" y="1556792"/>
            <a:ext cx="3806220" cy="4608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68191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1520" y="620688"/>
            <a:ext cx="7620000" cy="4800600"/>
          </a:xfrm>
        </p:spPr>
        <p:txBody>
          <a:bodyPr>
            <a:noAutofit/>
          </a:bodyPr>
          <a:lstStyle/>
          <a:p>
            <a:r>
              <a:rPr lang="tr-TR" sz="2800" dirty="0"/>
              <a:t>Mesajın etkin iletişimi sağlayabilmesi, başka bir deyimle, hedefin olumlu </a:t>
            </a:r>
            <a:r>
              <a:rPr lang="tr-TR" sz="2800" dirty="0" smtClean="0"/>
              <a:t>geri bildirimde </a:t>
            </a:r>
            <a:r>
              <a:rPr lang="tr-TR" sz="2800" dirty="0"/>
              <a:t>bulunmasını sağlayabilmesi için, taşıması gereken bazı şartlar vardır. Bu </a:t>
            </a:r>
            <a:r>
              <a:rPr lang="tr-TR" sz="2800" dirty="0" smtClean="0"/>
              <a:t>şartlar şunlardır</a:t>
            </a:r>
            <a:r>
              <a:rPr lang="tr-TR" sz="2800" dirty="0"/>
              <a:t>:</a:t>
            </a:r>
          </a:p>
          <a:p>
            <a:r>
              <a:rPr lang="tr-TR" sz="2800" dirty="0" smtClean="0"/>
              <a:t> </a:t>
            </a:r>
            <a:r>
              <a:rPr lang="tr-TR" sz="2800" dirty="0"/>
              <a:t>Hedefin, bilgi, düşünce ve deneyimlerine uygunluk,</a:t>
            </a:r>
          </a:p>
          <a:p>
            <a:r>
              <a:rPr lang="tr-TR" sz="2800" dirty="0" smtClean="0"/>
              <a:t> </a:t>
            </a:r>
            <a:r>
              <a:rPr lang="tr-TR" sz="2800" dirty="0"/>
              <a:t>Hedefin tutum, inanç ve değer yargılarına uygunluk,</a:t>
            </a:r>
          </a:p>
          <a:p>
            <a:r>
              <a:rPr lang="tr-TR" sz="2800" dirty="0" smtClean="0"/>
              <a:t> </a:t>
            </a:r>
            <a:r>
              <a:rPr lang="tr-TR" sz="2800" dirty="0"/>
              <a:t>Hedefin ihtiyaç, istek ve amaçlarına uygunluk,</a:t>
            </a:r>
          </a:p>
          <a:p>
            <a:r>
              <a:rPr lang="tr-TR" sz="2800" dirty="0" smtClean="0"/>
              <a:t> </a:t>
            </a:r>
            <a:r>
              <a:rPr lang="tr-TR" sz="2800" dirty="0"/>
              <a:t>Hedefin ilgi alanlarına uygunluk,</a:t>
            </a:r>
          </a:p>
          <a:p>
            <a:r>
              <a:rPr lang="tr-TR" sz="2800" dirty="0" smtClean="0"/>
              <a:t> </a:t>
            </a:r>
            <a:r>
              <a:rPr lang="tr-TR" sz="2800" dirty="0"/>
              <a:t>Hedefin toplum içindeki rollerine ve konumuna uygunluk göstermelidir.</a:t>
            </a:r>
          </a:p>
        </p:txBody>
      </p:sp>
    </p:spTree>
    <p:extLst>
      <p:ext uri="{BB962C8B-B14F-4D97-AF65-F5344CB8AC3E}">
        <p14:creationId xmlns:p14="http://schemas.microsoft.com/office/powerpoint/2010/main" val="19152292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7620000" cy="1143000"/>
          </a:xfrm>
        </p:spPr>
        <p:txBody>
          <a:bodyPr/>
          <a:lstStyle/>
          <a:p>
            <a:r>
              <a:rPr lang="tr-TR" sz="3200" b="1" dirty="0"/>
              <a:t>Mesajın Taşıması Gereken Özellikler</a:t>
            </a:r>
            <a:endParaRPr lang="tr-TR" sz="32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275856" y="2057400"/>
            <a:ext cx="5233392" cy="4800600"/>
          </a:xfrm>
        </p:spPr>
        <p:txBody>
          <a:bodyPr>
            <a:normAutofit/>
          </a:bodyPr>
          <a:lstStyle/>
          <a:p>
            <a:r>
              <a:rPr lang="tr-TR" sz="2800" b="1" dirty="0"/>
              <a:t>Mesaj anlaşılır </a:t>
            </a:r>
            <a:r>
              <a:rPr lang="tr-TR" sz="2800" b="1" dirty="0" smtClean="0"/>
              <a:t>olmalıdır</a:t>
            </a:r>
          </a:p>
          <a:p>
            <a:r>
              <a:rPr lang="tr-TR" sz="2800" b="1" dirty="0"/>
              <a:t>Mesaj açık olmalıdır</a:t>
            </a:r>
            <a:r>
              <a:rPr lang="tr-TR" sz="2800" b="1" dirty="0" smtClean="0"/>
              <a:t>.</a:t>
            </a:r>
          </a:p>
          <a:p>
            <a:r>
              <a:rPr lang="tr-TR" sz="2800" b="1" dirty="0"/>
              <a:t>Mesaj doğru zamanda iletilmelidir</a:t>
            </a:r>
            <a:r>
              <a:rPr lang="tr-TR" sz="2800" b="1" dirty="0" smtClean="0"/>
              <a:t>.</a:t>
            </a:r>
          </a:p>
          <a:p>
            <a:r>
              <a:rPr lang="tr-TR" sz="2800" b="1" dirty="0"/>
              <a:t>Mesaj uygun kanalı </a:t>
            </a:r>
            <a:r>
              <a:rPr lang="tr-TR" sz="2800" b="1" dirty="0" smtClean="0"/>
              <a:t>izlemelidir</a:t>
            </a:r>
          </a:p>
          <a:p>
            <a:r>
              <a:rPr lang="tr-TR" sz="2800" b="1" dirty="0"/>
              <a:t>Mesaj, kaynak ve alıcı arasında kalmalıdır</a:t>
            </a:r>
            <a:r>
              <a:rPr lang="tr-TR" sz="2800" b="1" i="1" dirty="0"/>
              <a:t>.</a:t>
            </a:r>
            <a:endParaRPr lang="tr-TR" sz="2800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276872"/>
            <a:ext cx="2257425" cy="2019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44913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8BFC7-BDF2-44E1-900B-D52E7ED65147}" type="slidenum">
              <a:rPr lang="tr-TR">
                <a:solidFill>
                  <a:srgbClr val="000000"/>
                </a:solidFill>
              </a:rPr>
              <a:pPr/>
              <a:t>7</a:t>
            </a:fld>
            <a:endParaRPr lang="tr-TR">
              <a:solidFill>
                <a:srgbClr val="000000"/>
              </a:solidFill>
            </a:endParaRPr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22532" name="Picture 4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81000" y="533400"/>
            <a:ext cx="8153400" cy="59436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672711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İLETİŞİM SÜRECİ</a:t>
            </a:r>
            <a:endParaRPr lang="en-US"/>
          </a:p>
        </p:txBody>
      </p:sp>
      <p:grpSp>
        <p:nvGrpSpPr>
          <p:cNvPr id="39939" name="Group 3"/>
          <p:cNvGrpSpPr>
            <a:grpSpLocks/>
          </p:cNvGrpSpPr>
          <p:nvPr/>
        </p:nvGrpSpPr>
        <p:grpSpPr bwMode="auto">
          <a:xfrm>
            <a:off x="990600" y="2743200"/>
            <a:ext cx="7620000" cy="2667000"/>
            <a:chOff x="480" y="1872"/>
            <a:chExt cx="4800" cy="1680"/>
          </a:xfrm>
        </p:grpSpPr>
        <p:sp>
          <p:nvSpPr>
            <p:cNvPr id="39940" name="AutoShape 4"/>
            <p:cNvSpPr>
              <a:spLocks noChangeArrowheads="1"/>
            </p:cNvSpPr>
            <p:nvPr/>
          </p:nvSpPr>
          <p:spPr bwMode="auto">
            <a:xfrm>
              <a:off x="1872" y="2112"/>
              <a:ext cx="2208" cy="1056"/>
            </a:xfrm>
            <a:prstGeom prst="rightArrow">
              <a:avLst>
                <a:gd name="adj1" fmla="val 50000"/>
                <a:gd name="adj2" fmla="val 52273"/>
              </a:avLst>
            </a:prstGeom>
            <a:solidFill>
              <a:schemeClr val="accent1"/>
            </a:solidFill>
            <a:ln>
              <a:noFill/>
            </a:ln>
            <a:effectLst>
              <a:prstShdw prst="shdw17" dist="17961" dir="2700000">
                <a:schemeClr val="accent1">
                  <a:gamma/>
                  <a:shade val="60000"/>
                  <a:invGamma/>
                </a:scheme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tr-TR" sz="2400" b="1" smtClean="0">
                  <a:solidFill>
                    <a:srgbClr val="000000"/>
                  </a:solidFill>
                  <a:latin typeface="Trebuchet MS" pitchFamily="34" charset="0"/>
                </a:rPr>
                <a:t>  Kanal</a:t>
              </a:r>
              <a:endParaRPr lang="en-US" sz="2400" b="1" smtClean="0">
                <a:solidFill>
                  <a:srgbClr val="000000"/>
                </a:solidFill>
                <a:latin typeface="Trebuchet MS" pitchFamily="34" charset="0"/>
              </a:endParaRPr>
            </a:p>
          </p:txBody>
        </p:sp>
        <p:sp>
          <p:nvSpPr>
            <p:cNvPr id="39941" name="Rectangle 5"/>
            <p:cNvSpPr>
              <a:spLocks noChangeArrowheads="1"/>
            </p:cNvSpPr>
            <p:nvPr/>
          </p:nvSpPr>
          <p:spPr bwMode="auto">
            <a:xfrm>
              <a:off x="2736" y="2448"/>
              <a:ext cx="672" cy="384"/>
            </a:xfrm>
            <a:prstGeom prst="rect">
              <a:avLst/>
            </a:prstGeom>
            <a:solidFill>
              <a:srgbClr val="000066"/>
            </a:solidFill>
            <a:ln>
              <a:noFill/>
            </a:ln>
            <a:effectLst>
              <a:prstShdw prst="shdw17" dist="17961" dir="2700000">
                <a:srgbClr val="000066">
                  <a:gamma/>
                  <a:shade val="60000"/>
                  <a:invGamma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tr-TR" sz="2400" b="1" smtClean="0">
                  <a:solidFill>
                    <a:srgbClr val="BBE0E3"/>
                  </a:solidFill>
                  <a:latin typeface="Trebuchet MS" pitchFamily="34" charset="0"/>
                </a:rPr>
                <a:t>Mesaj</a:t>
              </a:r>
              <a:endParaRPr lang="en-US" sz="2400" b="1" smtClean="0">
                <a:solidFill>
                  <a:srgbClr val="BBE0E3"/>
                </a:solidFill>
                <a:latin typeface="Trebuchet MS" pitchFamily="34" charset="0"/>
              </a:endParaRPr>
            </a:p>
          </p:txBody>
        </p:sp>
        <p:sp>
          <p:nvSpPr>
            <p:cNvPr id="39942" name="Rectangle 6"/>
            <p:cNvSpPr>
              <a:spLocks noChangeArrowheads="1"/>
            </p:cNvSpPr>
            <p:nvPr/>
          </p:nvSpPr>
          <p:spPr bwMode="auto">
            <a:xfrm>
              <a:off x="2304" y="3024"/>
              <a:ext cx="816" cy="3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tr-TR" sz="2400" b="1" smtClean="0">
                  <a:solidFill>
                    <a:srgbClr val="000000"/>
                  </a:solidFill>
                  <a:latin typeface="Trebuchet MS" pitchFamily="34" charset="0"/>
                </a:rPr>
                <a:t>Yöntem</a:t>
              </a:r>
              <a:endParaRPr lang="en-US" sz="2400" b="1" smtClean="0">
                <a:solidFill>
                  <a:srgbClr val="000000"/>
                </a:solidFill>
                <a:latin typeface="Trebuchet MS" pitchFamily="34" charset="0"/>
              </a:endParaRPr>
            </a:p>
          </p:txBody>
        </p:sp>
        <p:sp>
          <p:nvSpPr>
            <p:cNvPr id="39943" name="Oval 7"/>
            <p:cNvSpPr>
              <a:spLocks noChangeArrowheads="1"/>
            </p:cNvSpPr>
            <p:nvPr/>
          </p:nvSpPr>
          <p:spPr bwMode="auto">
            <a:xfrm>
              <a:off x="1008" y="1872"/>
              <a:ext cx="3744" cy="168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 smtClean="0">
                <a:solidFill>
                  <a:srgbClr val="000000"/>
                </a:solidFill>
              </a:endParaRPr>
            </a:p>
          </p:txBody>
        </p:sp>
        <p:sp>
          <p:nvSpPr>
            <p:cNvPr id="39944" name="Oval 8"/>
            <p:cNvSpPr>
              <a:spLocks noChangeArrowheads="1"/>
            </p:cNvSpPr>
            <p:nvPr/>
          </p:nvSpPr>
          <p:spPr bwMode="auto">
            <a:xfrm>
              <a:off x="480" y="2304"/>
              <a:ext cx="1152" cy="76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>
              <a:prstShdw prst="shdw17" dist="17961" dir="2700000">
                <a:schemeClr val="accent1">
                  <a:gamma/>
                  <a:shade val="60000"/>
                  <a:invGamma/>
                </a:scheme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tr-TR" sz="2400" b="1" smtClean="0">
                  <a:solidFill>
                    <a:srgbClr val="000000"/>
                  </a:solidFill>
                  <a:latin typeface="Trebuchet MS" pitchFamily="34" charset="0"/>
                </a:rPr>
                <a:t>Öğretmen</a:t>
              </a:r>
              <a:endParaRPr lang="en-US" sz="2400" b="1" smtClean="0">
                <a:solidFill>
                  <a:srgbClr val="000000"/>
                </a:solidFill>
                <a:latin typeface="Trebuchet MS" pitchFamily="34" charset="0"/>
              </a:endParaRPr>
            </a:p>
          </p:txBody>
        </p:sp>
        <p:sp>
          <p:nvSpPr>
            <p:cNvPr id="39945" name="Oval 9"/>
            <p:cNvSpPr>
              <a:spLocks noChangeArrowheads="1"/>
            </p:cNvSpPr>
            <p:nvPr/>
          </p:nvSpPr>
          <p:spPr bwMode="auto">
            <a:xfrm>
              <a:off x="4128" y="2304"/>
              <a:ext cx="1152" cy="76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>
              <a:prstShdw prst="shdw17" dist="17961" dir="2700000">
                <a:schemeClr val="accent1">
                  <a:gamma/>
                  <a:shade val="60000"/>
                  <a:invGamma/>
                </a:scheme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tr-TR" sz="2400" b="1" smtClean="0">
                  <a:solidFill>
                    <a:srgbClr val="000000"/>
                  </a:solidFill>
                  <a:latin typeface="Trebuchet MS" pitchFamily="34" charset="0"/>
                </a:rPr>
                <a:t>Öğrenci</a:t>
              </a:r>
              <a:endParaRPr lang="en-US" sz="2400" b="1" smtClean="0">
                <a:solidFill>
                  <a:srgbClr val="000000"/>
                </a:solidFill>
                <a:latin typeface="Trebuchet MS" pitchFamily="34" charset="0"/>
              </a:endParaRPr>
            </a:p>
          </p:txBody>
        </p:sp>
      </p:grpSp>
      <p:sp>
        <p:nvSpPr>
          <p:cNvPr id="39946" name="Text Box 10"/>
          <p:cNvSpPr txBox="1">
            <a:spLocks noChangeArrowheads="1"/>
          </p:cNvSpPr>
          <p:nvPr/>
        </p:nvSpPr>
        <p:spPr bwMode="auto">
          <a:xfrm>
            <a:off x="827088" y="1916113"/>
            <a:ext cx="19907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tr-TR" sz="1600" b="1" smtClean="0">
                <a:solidFill>
                  <a:srgbClr val="000000"/>
                </a:solidFill>
                <a:latin typeface="Trebuchet MS" pitchFamily="34" charset="0"/>
              </a:rPr>
              <a:t>KAYNAK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tr-TR" sz="1600" b="1" smtClean="0">
                <a:solidFill>
                  <a:srgbClr val="000000"/>
                </a:solidFill>
                <a:latin typeface="Trebuchet MS" pitchFamily="34" charset="0"/>
              </a:rPr>
              <a:t>mesajın ileti birimi</a:t>
            </a:r>
          </a:p>
        </p:txBody>
      </p:sp>
      <p:sp>
        <p:nvSpPr>
          <p:cNvPr id="39947" name="AutoShape 11"/>
          <p:cNvSpPr>
            <a:spLocks noChangeArrowheads="1"/>
          </p:cNvSpPr>
          <p:nvPr/>
        </p:nvSpPr>
        <p:spPr bwMode="auto">
          <a:xfrm>
            <a:off x="1763713" y="2565400"/>
            <a:ext cx="215900" cy="720725"/>
          </a:xfrm>
          <a:prstGeom prst="downArrow">
            <a:avLst>
              <a:gd name="adj1" fmla="val 50000"/>
              <a:gd name="adj2" fmla="val 83456"/>
            </a:avLst>
          </a:prstGeom>
          <a:solidFill>
            <a:srgbClr val="0000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tr-TR" smtClean="0">
              <a:solidFill>
                <a:srgbClr val="000000"/>
              </a:solidFill>
            </a:endParaRPr>
          </a:p>
        </p:txBody>
      </p:sp>
      <p:sp>
        <p:nvSpPr>
          <p:cNvPr id="39948" name="Text Box 12"/>
          <p:cNvSpPr txBox="1">
            <a:spLocks noChangeArrowheads="1"/>
          </p:cNvSpPr>
          <p:nvPr/>
        </p:nvSpPr>
        <p:spPr bwMode="auto">
          <a:xfrm>
            <a:off x="4356100" y="2060575"/>
            <a:ext cx="171767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tr-TR" sz="1600" b="1" smtClean="0">
                <a:solidFill>
                  <a:srgbClr val="000000"/>
                </a:solidFill>
                <a:latin typeface="Trebuchet MS" pitchFamily="34" charset="0"/>
              </a:rPr>
              <a:t>MESAJ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tr-TR" sz="1600" b="1" smtClean="0">
                <a:solidFill>
                  <a:srgbClr val="000000"/>
                </a:solidFill>
                <a:latin typeface="Trebuchet MS" pitchFamily="34" charset="0"/>
              </a:rPr>
              <a:t>İletişimin içeriği</a:t>
            </a:r>
          </a:p>
        </p:txBody>
      </p:sp>
      <p:sp>
        <p:nvSpPr>
          <p:cNvPr id="39949" name="Text Box 13"/>
          <p:cNvSpPr txBox="1">
            <a:spLocks noChangeArrowheads="1"/>
          </p:cNvSpPr>
          <p:nvPr/>
        </p:nvSpPr>
        <p:spPr bwMode="auto">
          <a:xfrm>
            <a:off x="2306638" y="5516563"/>
            <a:ext cx="23463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tr-TR" sz="1600" b="1" smtClean="0">
                <a:solidFill>
                  <a:srgbClr val="000000"/>
                </a:solidFill>
                <a:latin typeface="Trebuchet MS" pitchFamily="34" charset="0"/>
              </a:rPr>
              <a:t>KANAL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tr-TR" sz="1600" b="1" smtClean="0">
                <a:solidFill>
                  <a:srgbClr val="000000"/>
                </a:solidFill>
                <a:latin typeface="Trebuchet MS" pitchFamily="34" charset="0"/>
              </a:rPr>
              <a:t>mesajın sunuluş biçimi</a:t>
            </a:r>
          </a:p>
        </p:txBody>
      </p:sp>
      <p:sp>
        <p:nvSpPr>
          <p:cNvPr id="39950" name="Text Box 14"/>
          <p:cNvSpPr txBox="1">
            <a:spLocks noChangeArrowheads="1"/>
          </p:cNvSpPr>
          <p:nvPr/>
        </p:nvSpPr>
        <p:spPr bwMode="auto">
          <a:xfrm>
            <a:off x="6473825" y="2133600"/>
            <a:ext cx="267017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tr-TR" sz="1600" b="1" smtClean="0">
                <a:solidFill>
                  <a:srgbClr val="000000"/>
                </a:solidFill>
                <a:latin typeface="Trebuchet MS" pitchFamily="34" charset="0"/>
              </a:rPr>
              <a:t>ALICI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tr-TR" sz="1600" b="1" smtClean="0">
                <a:solidFill>
                  <a:srgbClr val="000000"/>
                </a:solidFill>
                <a:latin typeface="Trebuchet MS" pitchFamily="34" charset="0"/>
              </a:rPr>
              <a:t>mesajın gönderildiği birim</a:t>
            </a:r>
          </a:p>
        </p:txBody>
      </p:sp>
      <p:sp>
        <p:nvSpPr>
          <p:cNvPr id="39951" name="Text Box 15"/>
          <p:cNvSpPr txBox="1">
            <a:spLocks noChangeArrowheads="1"/>
          </p:cNvSpPr>
          <p:nvPr/>
        </p:nvSpPr>
        <p:spPr bwMode="auto">
          <a:xfrm>
            <a:off x="5954713" y="5445125"/>
            <a:ext cx="2897187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tr-TR" sz="1600" b="1" smtClean="0">
                <a:solidFill>
                  <a:srgbClr val="000000"/>
                </a:solidFill>
                <a:latin typeface="Trebuchet MS" pitchFamily="34" charset="0"/>
              </a:rPr>
              <a:t>DÖNÜT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tr-TR" sz="1600" b="1" smtClean="0">
                <a:solidFill>
                  <a:srgbClr val="000000"/>
                </a:solidFill>
                <a:latin typeface="Trebuchet MS" pitchFamily="34" charset="0"/>
              </a:rPr>
              <a:t>Alıcının mesaja verdiği tepki</a:t>
            </a:r>
          </a:p>
        </p:txBody>
      </p:sp>
      <p:sp>
        <p:nvSpPr>
          <p:cNvPr id="39952" name="AutoShape 16"/>
          <p:cNvSpPr>
            <a:spLocks noChangeArrowheads="1"/>
          </p:cNvSpPr>
          <p:nvPr/>
        </p:nvSpPr>
        <p:spPr bwMode="auto">
          <a:xfrm>
            <a:off x="5003800" y="2636838"/>
            <a:ext cx="215900" cy="720725"/>
          </a:xfrm>
          <a:prstGeom prst="downArrow">
            <a:avLst>
              <a:gd name="adj1" fmla="val 50000"/>
              <a:gd name="adj2" fmla="val 83456"/>
            </a:avLst>
          </a:prstGeom>
          <a:solidFill>
            <a:srgbClr val="0000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tr-TR" smtClean="0">
              <a:solidFill>
                <a:srgbClr val="000000"/>
              </a:solidFill>
            </a:endParaRPr>
          </a:p>
        </p:txBody>
      </p:sp>
      <p:sp>
        <p:nvSpPr>
          <p:cNvPr id="39953" name="AutoShape 17"/>
          <p:cNvSpPr>
            <a:spLocks noChangeArrowheads="1"/>
          </p:cNvSpPr>
          <p:nvPr/>
        </p:nvSpPr>
        <p:spPr bwMode="auto">
          <a:xfrm>
            <a:off x="7956550" y="2708275"/>
            <a:ext cx="215900" cy="720725"/>
          </a:xfrm>
          <a:prstGeom prst="downArrow">
            <a:avLst>
              <a:gd name="adj1" fmla="val 50000"/>
              <a:gd name="adj2" fmla="val 83456"/>
            </a:avLst>
          </a:prstGeom>
          <a:solidFill>
            <a:srgbClr val="0000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tr-TR" smtClean="0">
              <a:solidFill>
                <a:srgbClr val="000000"/>
              </a:solidFill>
            </a:endParaRPr>
          </a:p>
        </p:txBody>
      </p:sp>
      <p:sp>
        <p:nvSpPr>
          <p:cNvPr id="39954" name="AutoShape 18"/>
          <p:cNvSpPr>
            <a:spLocks noChangeArrowheads="1"/>
          </p:cNvSpPr>
          <p:nvPr/>
        </p:nvSpPr>
        <p:spPr bwMode="auto">
          <a:xfrm>
            <a:off x="3492500" y="4652963"/>
            <a:ext cx="215900" cy="719137"/>
          </a:xfrm>
          <a:prstGeom prst="upArrow">
            <a:avLst>
              <a:gd name="adj1" fmla="val 50000"/>
              <a:gd name="adj2" fmla="val 83272"/>
            </a:avLst>
          </a:prstGeom>
          <a:solidFill>
            <a:srgbClr val="0000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tr-TR" smtClean="0">
              <a:solidFill>
                <a:srgbClr val="000000"/>
              </a:solidFill>
            </a:endParaRPr>
          </a:p>
        </p:txBody>
      </p:sp>
      <p:sp>
        <p:nvSpPr>
          <p:cNvPr id="39955" name="AutoShape 19"/>
          <p:cNvSpPr>
            <a:spLocks noChangeArrowheads="1"/>
          </p:cNvSpPr>
          <p:nvPr/>
        </p:nvSpPr>
        <p:spPr bwMode="auto">
          <a:xfrm>
            <a:off x="6732588" y="5013325"/>
            <a:ext cx="215900" cy="719138"/>
          </a:xfrm>
          <a:prstGeom prst="upArrow">
            <a:avLst>
              <a:gd name="adj1" fmla="val 50000"/>
              <a:gd name="adj2" fmla="val 83272"/>
            </a:avLst>
          </a:prstGeom>
          <a:solidFill>
            <a:srgbClr val="0000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tr-TR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8793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tr-TR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ÖĞRENMEK AKINTILI DENİZDE YÜZMEYE BENZER; İLERLEMEDİĞİNİZ TAKDİRDE </a:t>
            </a:r>
          </a:p>
          <a:p>
            <a:pPr algn="ctr">
              <a:buFontTx/>
              <a:buNone/>
            </a:pPr>
            <a:r>
              <a:rPr lang="tr-TR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GERİLERSİNİZ</a:t>
            </a:r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AFC5B-D03A-479B-A73F-3951E76DAB4B}" type="slidenum">
              <a:rPr lang="tr-TR" smtClean="0">
                <a:solidFill>
                  <a:srgbClr val="000000"/>
                </a:solidFill>
              </a:rPr>
              <a:pPr/>
              <a:t>9</a:t>
            </a:fld>
            <a:endParaRPr 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860042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itişiklik">
  <a:themeElements>
    <a:clrScheme name="Bitişiklik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is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itişiklik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Varsayılan Tasarım">
  <a:themeElements>
    <a:clrScheme name="Varsayılan Tasarı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arsayılan Tasarı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arsayılan Tasarım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Varsayılan Tasarım">
  <a:themeElements>
    <a:clrScheme name="Varsayılan Tasarı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arsayılan Tasarı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arsayılan Tasarım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1077</TotalTime>
  <Words>262</Words>
  <Application>Microsoft Office PowerPoint</Application>
  <PresentationFormat>Ekran Gösterisi (4:3)</PresentationFormat>
  <Paragraphs>44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3</vt:i4>
      </vt:variant>
      <vt:variant>
        <vt:lpstr>Slayt Başlıkları</vt:lpstr>
      </vt:variant>
      <vt:variant>
        <vt:i4>9</vt:i4>
      </vt:variant>
    </vt:vector>
  </HeadingPairs>
  <TitlesOfParts>
    <vt:vector size="17" baseType="lpstr">
      <vt:lpstr>Arial</vt:lpstr>
      <vt:lpstr>Calibri</vt:lpstr>
      <vt:lpstr>Cambria</vt:lpstr>
      <vt:lpstr>Comic Sans MS</vt:lpstr>
      <vt:lpstr>Trebuchet MS</vt:lpstr>
      <vt:lpstr>Bitişiklik</vt:lpstr>
      <vt:lpstr>Varsayılan Tasarım</vt:lpstr>
      <vt:lpstr>1_Varsayılan Tasarım</vt:lpstr>
      <vt:lpstr>   İLETİŞİM</vt:lpstr>
      <vt:lpstr>Kaynak (Gönderici)</vt:lpstr>
      <vt:lpstr>İyi bir iletişim için kaynağın taşıması gereken özellikler</vt:lpstr>
      <vt:lpstr> Mesaj</vt:lpstr>
      <vt:lpstr>PowerPoint Sunusu</vt:lpstr>
      <vt:lpstr>Mesajın Taşıması Gereken Özellikler</vt:lpstr>
      <vt:lpstr>PowerPoint Sunusu</vt:lpstr>
      <vt:lpstr>İLETİŞİM SÜRECİ</vt:lpstr>
      <vt:lpstr>PowerPoint Sunusu</vt:lpstr>
    </vt:vector>
  </TitlesOfParts>
  <Company>Katilimsiz.Com @ necooy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YUSUF</dc:creator>
  <cp:lastModifiedBy>user5</cp:lastModifiedBy>
  <cp:revision>65</cp:revision>
  <dcterms:created xsi:type="dcterms:W3CDTF">2012-09-07T10:35:28Z</dcterms:created>
  <dcterms:modified xsi:type="dcterms:W3CDTF">2018-05-25T11:45:08Z</dcterms:modified>
</cp:coreProperties>
</file>