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69" d="100"/>
          <a:sy n="69" d="100"/>
        </p:scale>
        <p:origin x="4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C7CB-7E2B-4C0D-8F77-077DEBE3588D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EC6-AC87-4E9A-A03A-E8F35F39E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726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C7CB-7E2B-4C0D-8F77-077DEBE3588D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EC6-AC87-4E9A-A03A-E8F35F39E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04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C7CB-7E2B-4C0D-8F77-077DEBE3588D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EC6-AC87-4E9A-A03A-E8F35F39E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079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C7CB-7E2B-4C0D-8F77-077DEBE3588D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EC6-AC87-4E9A-A03A-E8F35F39E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259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C7CB-7E2B-4C0D-8F77-077DEBE3588D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EC6-AC87-4E9A-A03A-E8F35F39E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121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C7CB-7E2B-4C0D-8F77-077DEBE3588D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EC6-AC87-4E9A-A03A-E8F35F39E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203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C7CB-7E2B-4C0D-8F77-077DEBE3588D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EC6-AC87-4E9A-A03A-E8F35F39E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106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C7CB-7E2B-4C0D-8F77-077DEBE3588D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EC6-AC87-4E9A-A03A-E8F35F39E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023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C7CB-7E2B-4C0D-8F77-077DEBE3588D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EC6-AC87-4E9A-A03A-E8F35F39E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420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C7CB-7E2B-4C0D-8F77-077DEBE3588D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EC6-AC87-4E9A-A03A-E8F35F39E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192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C7CB-7E2B-4C0D-8F77-077DEBE3588D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EC6-AC87-4E9A-A03A-E8F35F39E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175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CC7CB-7E2B-4C0D-8F77-077DEBE3588D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B7EC6-AC87-4E9A-A03A-E8F35F39E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89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HAMSTER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847850" y="1773239"/>
            <a:ext cx="8229600" cy="49291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en-US" sz="2000" b="1"/>
              <a:t>Çalışmalarda en çok Suriye hamsteri kullanılmaktadır. Biyomedikal çalışmalarda kullanılan hamster sayısı çok azdır.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000" b="1"/>
              <a:t>Kullanılanların çoğu </a:t>
            </a:r>
            <a:r>
              <a:rPr lang="tr-TR" altLang="en-US" sz="2000"/>
              <a:t>outbred</a:t>
            </a:r>
            <a:r>
              <a:rPr lang="tr-TR" altLang="en-US" sz="2000" b="1"/>
              <a:t> sürülerdir.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000" b="1"/>
              <a:t> </a:t>
            </a:r>
            <a:r>
              <a:rPr lang="tr-TR" altLang="en-US" sz="2000"/>
              <a:t>İnbred </a:t>
            </a:r>
            <a:r>
              <a:rPr lang="tr-TR" altLang="en-US" sz="2000" b="1"/>
              <a:t>sürüler ise epilepsi, kas distrofisi ve kalp yetmezliği çalışmalarında hayvan modeli olarak kullanılmaktadır.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000" b="1"/>
              <a:t>Hamsterler davranış, doku uyuşum ve genetik çalışmalarında, paraziter, viral ve bakteriyel hastalıklarda ve kış uykusuna yatmaları nedeniyle hipoterminin vücuda olan etkilerinin araştırılmasında laboratuvar hayvanı olarak kullanılmaktadır.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000" b="1"/>
              <a:t>Ayrıca Suriye hamsterlerin molar diş yapısı insan diş yapısına çok benzediği için diş çalışmalarında model hayvandır.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000" b="1"/>
              <a:t> Çin hamsteri ise şeker hastalığı ile ilgili çalışmalarda tercih edilmektedir.</a:t>
            </a:r>
            <a:r>
              <a:rPr lang="tr-TR" altLang="en-US" sz="2000"/>
              <a:t> </a:t>
            </a:r>
          </a:p>
        </p:txBody>
      </p:sp>
      <p:pic>
        <p:nvPicPr>
          <p:cNvPr id="142340" name="Picture 31" descr="hamster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1835150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3085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z="4000" b="1"/>
              <a:t>Anatomik Ve Fizyolojik Özellikleri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tr-TR" altLang="en-US" sz="2000"/>
          </a:p>
          <a:p>
            <a:pPr>
              <a:lnSpc>
                <a:spcPct val="80000"/>
              </a:lnSpc>
            </a:pPr>
            <a:r>
              <a:rPr lang="tr-TR" altLang="en-US" sz="2000"/>
              <a:t>Hamsterler geniş kafalı, tıknaz vücutlu, kısa ve kalın kuyruklu hayvanlardır. </a:t>
            </a:r>
          </a:p>
          <a:p>
            <a:pPr>
              <a:lnSpc>
                <a:spcPct val="80000"/>
              </a:lnSpc>
            </a:pPr>
            <a:r>
              <a:rPr lang="tr-TR" altLang="en-US" sz="2000"/>
              <a:t>Yanaklarında omuzlarına kadar uzanan ve genişleyebilen keseler vardır. Bu keselerde herhangi bir salgı bezi yoktur ve keseleri besin maddelerini depolamak veya yavrularını taşımak için kullanırlar. </a:t>
            </a:r>
          </a:p>
          <a:p>
            <a:pPr>
              <a:lnSpc>
                <a:spcPct val="80000"/>
              </a:lnSpc>
            </a:pPr>
            <a:r>
              <a:rPr lang="tr-TR" altLang="en-US" sz="2000"/>
              <a:t>Ağızlarında toplam 16 diş vardır. Her çenede diş formülü 3-0-0-2-0-0-3 (soldan sağa doğru sırasıyla molar-premolar-canin-insisiv-canin-premolar-molar dişler) şeklindedir. </a:t>
            </a:r>
          </a:p>
          <a:p>
            <a:pPr>
              <a:lnSpc>
                <a:spcPct val="80000"/>
              </a:lnSpc>
            </a:pPr>
            <a:r>
              <a:rPr lang="tr-TR" altLang="en-US" sz="2000"/>
              <a:t>Hamsterlerde idrar pH’sı 8 civarındadır ve bulanık bir görünümdedir. </a:t>
            </a:r>
          </a:p>
          <a:p>
            <a:pPr>
              <a:lnSpc>
                <a:spcPct val="80000"/>
              </a:lnSpc>
            </a:pPr>
            <a:r>
              <a:rPr lang="tr-TR" altLang="en-US" sz="2000"/>
              <a:t>Laboratuvar koşullarında yaşam süresi 1- 3 yıldır. </a:t>
            </a:r>
          </a:p>
          <a:p>
            <a:pPr>
              <a:lnSpc>
                <a:spcPct val="80000"/>
              </a:lnSpc>
            </a:pPr>
            <a:r>
              <a:rPr lang="tr-TR" altLang="en-US" sz="2000"/>
              <a:t>Avrupa, Çin ve Suriye hamsterleri bulunmaktadır ve özellikleri farklıdır.</a:t>
            </a:r>
          </a:p>
        </p:txBody>
      </p:sp>
    </p:spTree>
    <p:extLst>
      <p:ext uri="{BB962C8B-B14F-4D97-AF65-F5344CB8AC3E}">
        <p14:creationId xmlns:p14="http://schemas.microsoft.com/office/powerpoint/2010/main" val="2738224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tr-TR" altLang="en-US" sz="2400"/>
              <a:t>Avrupa hamsterinin boyu 34 cm kuyruk uzunluğu ise 6 cm’dir. Ergin canlı ağırlıkları 500 g’dır. Vücut örtüsü beyazdan siyaha kadar çok değişik renklerde olabilir. Kuyrukta kıl yoktur. </a:t>
            </a:r>
          </a:p>
          <a:p>
            <a:pPr algn="just">
              <a:lnSpc>
                <a:spcPct val="90000"/>
              </a:lnSpc>
            </a:pPr>
            <a:r>
              <a:rPr lang="tr-TR" altLang="en-US" sz="2400"/>
              <a:t>Çin hamsterinin vücut örtüsü gri renktedir ve sırt üzerinde beyaz bir çizgi vardır. Çok yaygın olarak kullanılmamaktadır.</a:t>
            </a:r>
          </a:p>
          <a:p>
            <a:pPr algn="just">
              <a:lnSpc>
                <a:spcPct val="90000"/>
              </a:lnSpc>
            </a:pPr>
            <a:r>
              <a:rPr lang="tr-TR" altLang="en-US" sz="2400"/>
              <a:t>Suriye (Golden) hamsterinin boyu 15-20 cm kuyruk uzunluğu ise 1.5 cm’dir. Ergin canlı ağırlık dişilerde 95-150 g, erkeklerde ise 85-130 g’dır. Vücut örtüsü altın sarısı rengindedir. Laboratuvar hayvanı olarak Avrupa ve Çin hamsterine göre daha çok tercih edilir. </a:t>
            </a:r>
          </a:p>
        </p:txBody>
      </p:sp>
    </p:spTree>
    <p:extLst>
      <p:ext uri="{BB962C8B-B14F-4D97-AF65-F5344CB8AC3E}">
        <p14:creationId xmlns:p14="http://schemas.microsoft.com/office/powerpoint/2010/main" val="1645500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z="4000" b="1"/>
              <a:t>Büyüme ve Gelişme</a:t>
            </a:r>
            <a:r>
              <a:rPr lang="tr-TR" altLang="en-US" sz="4000"/>
              <a:t/>
            </a:r>
            <a:br>
              <a:rPr lang="tr-TR" altLang="en-US" sz="4000"/>
            </a:br>
            <a:endParaRPr lang="tr-TR" altLang="en-US" sz="4000"/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altLang="en-US" sz="2000"/>
              <a:t>Yavrular kısa gebelik süresine bağlı olarak gelişmemiş olarak doğar. </a:t>
            </a:r>
          </a:p>
          <a:p>
            <a:pPr>
              <a:lnSpc>
                <a:spcPct val="80000"/>
              </a:lnSpc>
            </a:pPr>
            <a:r>
              <a:rPr lang="tr-TR" altLang="en-US" sz="2000"/>
              <a:t>Göz kapakları kapalı, kulakları gelişmemiş ve kıllar çıkmamış halledir. </a:t>
            </a:r>
          </a:p>
          <a:p>
            <a:pPr>
              <a:lnSpc>
                <a:spcPct val="80000"/>
              </a:lnSpc>
            </a:pPr>
            <a:r>
              <a:rPr lang="tr-TR" altLang="en-US" sz="2000"/>
              <a:t>Doğum ağırlığı yavru sayısına, ananın kondüsyonuna ve ananın yaşına göre değişmekle birlikte ortalama 2 g’dır. </a:t>
            </a:r>
          </a:p>
          <a:p>
            <a:pPr>
              <a:lnSpc>
                <a:spcPct val="80000"/>
              </a:lnSpc>
            </a:pPr>
            <a:r>
              <a:rPr lang="tr-TR" altLang="en-US" sz="2000"/>
              <a:t>Kulaklar 4 günlük yaşta gelişir, </a:t>
            </a:r>
          </a:p>
          <a:p>
            <a:pPr>
              <a:lnSpc>
                <a:spcPct val="80000"/>
              </a:lnSpc>
            </a:pPr>
            <a:r>
              <a:rPr lang="tr-TR" altLang="en-US" sz="2000"/>
              <a:t>7 günlük yaşta kıllar çıkar ve </a:t>
            </a:r>
          </a:p>
          <a:p>
            <a:pPr>
              <a:lnSpc>
                <a:spcPct val="80000"/>
              </a:lnSpc>
            </a:pPr>
            <a:r>
              <a:rPr lang="tr-TR" altLang="en-US" sz="2000"/>
              <a:t>7-10 günlük yaşta katı gıdaları tüketmeye başlarlar. </a:t>
            </a:r>
          </a:p>
          <a:p>
            <a:pPr>
              <a:lnSpc>
                <a:spcPct val="80000"/>
              </a:lnSpc>
            </a:pPr>
            <a:r>
              <a:rPr lang="tr-TR" altLang="en-US" sz="2000"/>
              <a:t>Göz kapakları 14-16 günlük yaşta açılır. </a:t>
            </a:r>
          </a:p>
          <a:p>
            <a:pPr>
              <a:lnSpc>
                <a:spcPct val="80000"/>
              </a:lnSpc>
            </a:pPr>
            <a:r>
              <a:rPr lang="tr-TR" altLang="en-US" sz="2000"/>
              <a:t>Sütten kesim yaşı 21 gün ve sütten kesim ağırlığı 30-40 g’dır. </a:t>
            </a:r>
          </a:p>
          <a:p>
            <a:pPr>
              <a:lnSpc>
                <a:spcPct val="80000"/>
              </a:lnSpc>
            </a:pPr>
            <a:r>
              <a:rPr lang="tr-TR" altLang="en-US" sz="2000"/>
              <a:t>Yavrular 32-42 günlük yaşta pubertaya ulaşır. Su ve yem adlibitum olarak verilir. </a:t>
            </a:r>
          </a:p>
        </p:txBody>
      </p:sp>
    </p:spTree>
    <p:extLst>
      <p:ext uri="{BB962C8B-B14F-4D97-AF65-F5344CB8AC3E}">
        <p14:creationId xmlns:p14="http://schemas.microsoft.com/office/powerpoint/2010/main" val="3330481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z="4000" b="1"/>
              <a:t>ÇEVRE KOŞULLARI</a:t>
            </a:r>
            <a:r>
              <a:rPr lang="tr-TR" altLang="en-US" sz="4000"/>
              <a:t/>
            </a:r>
            <a:br>
              <a:rPr lang="tr-TR" altLang="en-US" sz="4000"/>
            </a:br>
            <a:endParaRPr lang="tr-TR" altLang="en-US" sz="4000"/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en-US" smtClean="0"/>
              <a:t>Hamsterler tek parça ve sert zeminli kafeslerde barındırılmalıdır. </a:t>
            </a:r>
          </a:p>
          <a:p>
            <a:r>
              <a:rPr lang="tr-TR" altLang="en-US" smtClean="0"/>
              <a:t>Suriye hamsterleri kazıcı ve yuva yapma özelliğinde olduğu için kafes içinde mutlaka altlık bulundurulmalıdır </a:t>
            </a:r>
          </a:p>
          <a:p>
            <a:r>
              <a:rPr lang="tr-TR" altLang="en-US" smtClean="0"/>
              <a:t>Kafes yüksekliği 14 cm olmalıdır. </a:t>
            </a:r>
          </a:p>
        </p:txBody>
      </p:sp>
    </p:spTree>
    <p:extLst>
      <p:ext uri="{BB962C8B-B14F-4D97-AF65-F5344CB8AC3E}">
        <p14:creationId xmlns:p14="http://schemas.microsoft.com/office/powerpoint/2010/main" val="3978420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tr-TR" altLang="en-US" sz="4000"/>
              <a:t>Hamster için gerekli kafes koşulları</a:t>
            </a:r>
          </a:p>
        </p:txBody>
      </p:sp>
      <p:pic>
        <p:nvPicPr>
          <p:cNvPr id="147459" name="Picture 2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51089" y="1700213"/>
            <a:ext cx="7489825" cy="4392612"/>
          </a:xfrm>
          <a:noFill/>
        </p:spPr>
      </p:pic>
    </p:spTree>
    <p:extLst>
      <p:ext uri="{BB962C8B-B14F-4D97-AF65-F5344CB8AC3E}">
        <p14:creationId xmlns:p14="http://schemas.microsoft.com/office/powerpoint/2010/main" val="363715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en-US" sz="2400"/>
              <a:t>Ortamdaki ses seviyesi 85 dB’i geçmemelidir. </a:t>
            </a:r>
          </a:p>
          <a:p>
            <a:pPr>
              <a:lnSpc>
                <a:spcPct val="90000"/>
              </a:lnSpc>
            </a:pPr>
            <a:r>
              <a:rPr lang="tr-TR" altLang="en-US" sz="2400"/>
              <a:t>20-24 0C sıcaklık ve % 45-65 nispi nem hamsterler için idealdir (Tablo 2). </a:t>
            </a:r>
          </a:p>
          <a:p>
            <a:pPr>
              <a:lnSpc>
                <a:spcPct val="90000"/>
              </a:lnSpc>
            </a:pPr>
            <a:r>
              <a:rPr lang="tr-TR" altLang="en-US" sz="2400"/>
              <a:t>Hamsterler sıcak bölgelerden köken aldıkları için sıcağa toleransları yüksektir. </a:t>
            </a:r>
          </a:p>
          <a:p>
            <a:pPr>
              <a:lnSpc>
                <a:spcPct val="90000"/>
              </a:lnSpc>
            </a:pPr>
            <a:r>
              <a:rPr lang="tr-TR" altLang="en-US" sz="2400"/>
              <a:t>Sıcaklık 5 </a:t>
            </a:r>
            <a:r>
              <a:rPr lang="tr-TR" altLang="en-US" sz="2400" baseline="30000"/>
              <a:t>0</a:t>
            </a:r>
            <a:r>
              <a:rPr lang="tr-TR" altLang="en-US" sz="2400"/>
              <a:t>C’nin altına düştüğünde kış uykusuna yatarlar.</a:t>
            </a:r>
          </a:p>
          <a:p>
            <a:pPr>
              <a:lnSpc>
                <a:spcPct val="90000"/>
              </a:lnSpc>
            </a:pPr>
            <a:r>
              <a:rPr lang="tr-TR" altLang="en-US" sz="2400"/>
              <a:t>Hava değişim hızı sürü yoğunluğuna ve çevre sıcaklığına bağlı olarak saatte 8-10 veya15-20 devir olmalıdır. </a:t>
            </a:r>
          </a:p>
          <a:p>
            <a:pPr>
              <a:lnSpc>
                <a:spcPct val="90000"/>
              </a:lnSpc>
            </a:pPr>
            <a:r>
              <a:rPr lang="tr-TR" altLang="en-US" sz="2400"/>
              <a:t>Gün boyunca 12 saat aydınlık süre uygulanmalıdır. </a:t>
            </a:r>
          </a:p>
        </p:txBody>
      </p:sp>
    </p:spTree>
    <p:extLst>
      <p:ext uri="{BB962C8B-B14F-4D97-AF65-F5344CB8AC3E}">
        <p14:creationId xmlns:p14="http://schemas.microsoft.com/office/powerpoint/2010/main" val="3119914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481</Words>
  <Application>Microsoft Office PowerPoint</Application>
  <PresentationFormat>Geniş ekran</PresentationFormat>
  <Paragraphs>39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HAMSTER</vt:lpstr>
      <vt:lpstr>Anatomik Ve Fizyolojik Özellikleri</vt:lpstr>
      <vt:lpstr>PowerPoint Sunusu</vt:lpstr>
      <vt:lpstr>Büyüme ve Gelişme </vt:lpstr>
      <vt:lpstr>ÇEVRE KOŞULLARI </vt:lpstr>
      <vt:lpstr>Hamster için gerekli kafes koşulları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HAMSTER</dc:title>
  <dc:creator>user</dc:creator>
  <cp:lastModifiedBy>user</cp:lastModifiedBy>
  <cp:revision>1</cp:revision>
  <dcterms:created xsi:type="dcterms:W3CDTF">2017-11-15T09:32:31Z</dcterms:created>
  <dcterms:modified xsi:type="dcterms:W3CDTF">2017-11-15T09:33:52Z</dcterms:modified>
</cp:coreProperties>
</file>