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6" r:id="rId2"/>
    <p:sldId id="263" r:id="rId3"/>
    <p:sldId id="257" r:id="rId4"/>
    <p:sldId id="259" r:id="rId5"/>
    <p:sldId id="262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32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B9363-8B87-41B7-9F8E-64519CBB8F34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10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746-5284-4951-9F37-7AE924EDBCB7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126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8B29-7265-4A65-A2A4-6703C057B7C1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044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93667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43372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83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39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4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20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236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07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84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34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74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0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85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medium.com/@oscarboyson/the-future-of-cities-ba4e26c807fe#.fs0qgmu7m" TargetMode="External"/><Relationship Id="rId3" Type="http://schemas.openxmlformats.org/officeDocument/2006/relationships/hyperlink" Target="https://welovebrussels.org/category/photo-urban-stories/" TargetMode="External"/><Relationship Id="rId7" Type="http://schemas.openxmlformats.org/officeDocument/2006/relationships/hyperlink" Target="https://welovebrussels.org/2018/01/illustration-24-hours-brussels/" TargetMode="External"/><Relationship Id="rId2" Type="http://schemas.openxmlformats.org/officeDocument/2006/relationships/hyperlink" Target="https://www.theguardian.com/cities/2019/may/23/zero-recycling-to-zero-waste-how-ljubljana-rethought-its-rubbish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elovebrussels.org/category/smart-city-technology/" TargetMode="External"/><Relationship Id="rId5" Type="http://schemas.openxmlformats.org/officeDocument/2006/relationships/hyperlink" Target="https://bianet.org/biamag/kent/212939-onaranlar-kulubu-sokaklari-hack-liyorlar" TargetMode="External"/><Relationship Id="rId4" Type="http://schemas.openxmlformats.org/officeDocument/2006/relationships/hyperlink" Target="https://www.theguardian.com/cities/2019/jun/19/gaziantep-turkish-city-successfully-absorbed-half-a-million-migrants-from-syr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</a:t>
            </a:r>
            <a:r>
              <a:rPr lang="tr-TR" dirty="0" smtClean="0"/>
              <a:t>ve 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Özgün Dinçer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0691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91544" y="764704"/>
            <a:ext cx="8280920" cy="5400600"/>
          </a:xfrm>
        </p:spPr>
        <p:txBody>
          <a:bodyPr>
            <a:normAutofit fontScale="90000"/>
          </a:bodyPr>
          <a:lstStyle/>
          <a:p>
            <a:pPr algn="l">
              <a:lnSpc>
                <a:spcPct val="200000"/>
              </a:lnSpc>
              <a:defRPr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1992314" y="620714"/>
            <a:ext cx="8351837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3600" dirty="0"/>
              <a:t>Kent gazeteciliği nedir? </a:t>
            </a:r>
            <a:r>
              <a:rPr lang="tr-TR" sz="3600" dirty="0" smtClean="0"/>
              <a:t>Çevre gazeteciliği nedir?</a:t>
            </a:r>
            <a:br>
              <a:rPr lang="tr-TR" sz="3600" dirty="0" smtClean="0"/>
            </a:br>
            <a:r>
              <a:rPr lang="tr-TR" sz="3600" dirty="0" smtClean="0"/>
              <a:t>Hangi noktalarda kesişir ve ayrışır?</a:t>
            </a:r>
            <a:br>
              <a:rPr lang="tr-TR" sz="3600" dirty="0" smtClean="0"/>
            </a:br>
            <a:r>
              <a:rPr lang="tr-TR" sz="3600" dirty="0" smtClean="0"/>
              <a:t>Çevre gazeteciliğinin diğer alanlarla ilgisi nedir?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25397361"/>
      </p:ext>
    </p:extLst>
  </p:cSld>
  <p:clrMapOvr>
    <a:masterClrMapping/>
  </p:clrMapOvr>
  <p:transition advClick="0" advTm="30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81645" y="685801"/>
            <a:ext cx="8801037" cy="5715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Kent Gazeteciliği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54629" y="2142309"/>
            <a:ext cx="9425878" cy="3232276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Yerel Gazetecilik (</a:t>
            </a:r>
            <a:r>
              <a:rPr lang="tr-TR" dirty="0" err="1" smtClean="0"/>
              <a:t>Communıty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Kamu Gazeteciliği (</a:t>
            </a:r>
            <a:r>
              <a:rPr lang="tr-TR" dirty="0" err="1" smtClean="0"/>
              <a:t>Publıc</a:t>
            </a:r>
            <a:r>
              <a:rPr lang="tr-TR" dirty="0" smtClean="0"/>
              <a:t> </a:t>
            </a:r>
            <a:r>
              <a:rPr lang="tr-TR" dirty="0" err="1" smtClean="0"/>
              <a:t>Journalısm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Yurttaş Gazeteciliği (</a:t>
            </a:r>
            <a:r>
              <a:rPr lang="tr-TR" dirty="0" err="1" smtClean="0"/>
              <a:t>Cıvıc</a:t>
            </a:r>
            <a:r>
              <a:rPr lang="tr-TR" dirty="0" smtClean="0"/>
              <a:t> – </a:t>
            </a:r>
            <a:r>
              <a:rPr lang="tr-TR" dirty="0" err="1" smtClean="0"/>
              <a:t>cıtızen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Katılımcı Gazetecilik (</a:t>
            </a:r>
            <a:r>
              <a:rPr lang="tr-TR" dirty="0" err="1" smtClean="0"/>
              <a:t>partıcıpatory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19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480457" y="1611086"/>
            <a:ext cx="88827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Consolas" panose="020B0609020204030204" pitchFamily="49" charset="0"/>
              </a:rPr>
              <a:t>BM verilerine göre dünya nüfusunun %50’sinden fazlası kentlerde yaşıyor. </a:t>
            </a:r>
          </a:p>
          <a:p>
            <a:endParaRPr lang="tr-TR" sz="2400" b="1" dirty="0">
              <a:latin typeface="Consolas" panose="020B0609020204030204" pitchFamily="49" charset="0"/>
            </a:endParaRPr>
          </a:p>
          <a:p>
            <a:r>
              <a:rPr lang="tr-TR" sz="2400" b="1" dirty="0" smtClean="0">
                <a:latin typeface="Consolas" panose="020B0609020204030204" pitchFamily="49" charset="0"/>
              </a:rPr>
              <a:t>2050 yılına kadar dünya nüfusunun 10 milyarı bulması kentlerde yaşayacak nüfusun da 6-6,5 milyarı bulması bekleniyor.</a:t>
            </a:r>
          </a:p>
          <a:p>
            <a:endParaRPr lang="tr-TR" sz="2400" b="1" dirty="0">
              <a:latin typeface="Consolas" panose="020B0609020204030204" pitchFamily="49" charset="0"/>
            </a:endParaRPr>
          </a:p>
          <a:p>
            <a:r>
              <a:rPr lang="tr-TR" sz="2400" b="1" dirty="0" smtClean="0">
                <a:latin typeface="Consolas" panose="020B0609020204030204" pitchFamily="49" charset="0"/>
              </a:rPr>
              <a:t>Kentlere ilişkin sorunların giderek artması</a:t>
            </a:r>
            <a:endParaRPr lang="tr-TR" b="1" dirty="0">
              <a:latin typeface="Consolas" panose="020B0609020204030204" pitchFamily="49" charset="0"/>
            </a:endParaRPr>
          </a:p>
          <a:p>
            <a:endParaRPr lang="tr-TR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723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606006" y="764024"/>
            <a:ext cx="114808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400" b="1" dirty="0">
              <a:latin typeface="Consolas" panose="020B0609020204030204" pitchFamily="49" charset="0"/>
            </a:endParaRPr>
          </a:p>
          <a:p>
            <a:r>
              <a:rPr lang="tr-TR" sz="2400" b="1" dirty="0" smtClean="0">
                <a:latin typeface="Consolas" panose="020B0609020204030204" pitchFamily="49" charset="0"/>
              </a:rPr>
              <a:t>Kentlere ilişkin sorunların giderek artması </a:t>
            </a:r>
          </a:p>
          <a:p>
            <a:endParaRPr lang="tr-TR" sz="2400" b="1" dirty="0" smtClean="0">
              <a:latin typeface="Consolas" panose="020B0609020204030204" pitchFamily="49" charset="0"/>
            </a:endParaRPr>
          </a:p>
          <a:p>
            <a:r>
              <a:rPr lang="tr-TR" sz="2400" b="1" dirty="0">
                <a:latin typeface="Consolas" panose="020B0609020204030204" pitchFamily="49" charset="0"/>
              </a:rPr>
              <a:t>	-çevre sorunları</a:t>
            </a:r>
          </a:p>
          <a:p>
            <a:r>
              <a:rPr lang="tr-TR" sz="2400" b="1" dirty="0">
                <a:latin typeface="Consolas" panose="020B0609020204030204" pitchFamily="49" charset="0"/>
              </a:rPr>
              <a:t>	-iklim değişikliği</a:t>
            </a:r>
          </a:p>
          <a:p>
            <a:r>
              <a:rPr lang="tr-TR" sz="2400" b="1" dirty="0">
                <a:latin typeface="Consolas" panose="020B0609020204030204" pitchFamily="49" charset="0"/>
              </a:rPr>
              <a:t>	-göç</a:t>
            </a:r>
          </a:p>
          <a:p>
            <a:r>
              <a:rPr lang="tr-TR" sz="2400" b="1" dirty="0">
                <a:latin typeface="Consolas" panose="020B0609020204030204" pitchFamily="49" charset="0"/>
              </a:rPr>
              <a:t>	-ekonomik ve sosyal problemler</a:t>
            </a:r>
          </a:p>
          <a:p>
            <a:r>
              <a:rPr lang="tr-TR" sz="2400" b="1" dirty="0">
                <a:latin typeface="Consolas" panose="020B0609020204030204" pitchFamily="49" charset="0"/>
              </a:rPr>
              <a:t>	-planlama</a:t>
            </a:r>
          </a:p>
          <a:p>
            <a:r>
              <a:rPr lang="tr-TR" sz="2400" b="1" dirty="0">
                <a:latin typeface="Consolas" panose="020B0609020204030204" pitchFamily="49" charset="0"/>
              </a:rPr>
              <a:t>	-konut ve </a:t>
            </a:r>
            <a:r>
              <a:rPr lang="tr-TR" sz="2400" b="1" dirty="0" smtClean="0">
                <a:latin typeface="Consolas" panose="020B0609020204030204" pitchFamily="49" charset="0"/>
              </a:rPr>
              <a:t>ulaşım</a:t>
            </a:r>
          </a:p>
          <a:p>
            <a:r>
              <a:rPr lang="tr-TR" sz="2400" b="1" dirty="0">
                <a:latin typeface="Consolas" panose="020B0609020204030204" pitchFamily="49" charset="0"/>
              </a:rPr>
              <a:t>	</a:t>
            </a:r>
            <a:r>
              <a:rPr lang="tr-TR" sz="2400" b="1" dirty="0" smtClean="0">
                <a:latin typeface="Consolas" panose="020B0609020204030204" pitchFamily="49" charset="0"/>
              </a:rPr>
              <a:t>-temiz su</a:t>
            </a:r>
          </a:p>
          <a:p>
            <a:r>
              <a:rPr lang="tr-TR" sz="2400" b="1" dirty="0">
                <a:latin typeface="Consolas" panose="020B0609020204030204" pitchFamily="49" charset="0"/>
              </a:rPr>
              <a:t>	</a:t>
            </a:r>
            <a:r>
              <a:rPr lang="tr-TR" sz="2400" b="1" dirty="0" smtClean="0">
                <a:latin typeface="Consolas" panose="020B0609020204030204" pitchFamily="49" charset="0"/>
              </a:rPr>
              <a:t>-atık</a:t>
            </a:r>
            <a:endParaRPr lang="tr-TR" sz="2400" b="1" dirty="0">
              <a:latin typeface="Consolas" panose="020B0609020204030204" pitchFamily="49" charset="0"/>
            </a:endParaRPr>
          </a:p>
          <a:p>
            <a:r>
              <a:rPr lang="tr-TR" sz="2400" b="1" dirty="0">
                <a:latin typeface="Consolas" panose="020B0609020204030204" pitchFamily="49" charset="0"/>
              </a:rPr>
              <a:t>	-sağlık eğitim </a:t>
            </a:r>
            <a:r>
              <a:rPr lang="tr-TR" sz="2400" b="1" dirty="0" smtClean="0">
                <a:latin typeface="Consolas" panose="020B0609020204030204" pitchFamily="49" charset="0"/>
              </a:rPr>
              <a:t>ve </a:t>
            </a:r>
            <a:r>
              <a:rPr lang="tr-TR" sz="2400" b="1" dirty="0">
                <a:latin typeface="Consolas" panose="020B0609020204030204" pitchFamily="49" charset="0"/>
              </a:rPr>
              <a:t>diğer temel hizmetlerin </a:t>
            </a:r>
            <a:r>
              <a:rPr lang="tr-TR" sz="2400" b="1" dirty="0" smtClean="0">
                <a:latin typeface="Consolas" panose="020B0609020204030204" pitchFamily="49" charset="0"/>
              </a:rPr>
              <a:t>karşılanması</a:t>
            </a:r>
          </a:p>
          <a:p>
            <a:endParaRPr lang="tr-TR" sz="2400" b="1" dirty="0">
              <a:latin typeface="Consolas" panose="020B0609020204030204" pitchFamily="49" charset="0"/>
            </a:endParaRPr>
          </a:p>
          <a:p>
            <a:r>
              <a:rPr lang="tr-TR" sz="2400" b="1" dirty="0" smtClean="0">
                <a:latin typeface="Consolas" panose="020B0609020204030204" pitchFamily="49" charset="0"/>
              </a:rPr>
              <a:t>Sürdürülebilir kentleşme</a:t>
            </a:r>
            <a:endParaRPr lang="tr-TR" sz="2400" b="1" dirty="0">
              <a:latin typeface="Consolas" panose="020B0609020204030204" pitchFamily="49" charset="0"/>
            </a:endParaRPr>
          </a:p>
          <a:p>
            <a:endParaRPr lang="tr-TR" dirty="0">
              <a:latin typeface="Consolas" panose="020B0609020204030204" pitchFamily="49" charset="0"/>
            </a:endParaRPr>
          </a:p>
          <a:p>
            <a:endParaRPr lang="tr-TR" dirty="0">
              <a:latin typeface="Consolas" panose="020B0609020204030204" pitchFamily="49" charset="0"/>
            </a:endParaRPr>
          </a:p>
          <a:p>
            <a:endParaRPr lang="tr-TR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08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27908" y="1271451"/>
            <a:ext cx="1043069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Consolas" panose="020B0609020204030204" pitchFamily="49" charset="0"/>
              </a:rPr>
              <a:t>Kentlerdeki en önemli sorun bilgi ve iletişim eksikliği olarak görülüyor.</a:t>
            </a:r>
          </a:p>
          <a:p>
            <a:endParaRPr lang="tr-TR" sz="2400" b="1" dirty="0">
              <a:latin typeface="Consolas" panose="020B0609020204030204" pitchFamily="49" charset="0"/>
            </a:endParaRPr>
          </a:p>
          <a:p>
            <a:r>
              <a:rPr lang="tr-TR" sz="2400" b="1" dirty="0" smtClean="0">
                <a:latin typeface="Consolas" panose="020B0609020204030204" pitchFamily="49" charset="0"/>
              </a:rPr>
              <a:t>Kentsel politikaların geliştirilmesinde medya nasıl bir rol oynayabilir?</a:t>
            </a:r>
          </a:p>
          <a:p>
            <a:endParaRPr lang="tr-TR" sz="2400" b="1" dirty="0">
              <a:latin typeface="Consolas" panose="020B0609020204030204" pitchFamily="49" charset="0"/>
            </a:endParaRPr>
          </a:p>
          <a:p>
            <a:r>
              <a:rPr lang="tr-TR" sz="2400" b="1" dirty="0">
                <a:latin typeface="Consolas" panose="020B0609020204030204" pitchFamily="49" charset="0"/>
              </a:rPr>
              <a:t>Medya hangi hikayeleri anlatmayı seçiyor ve bu hikayeleri nasıl anlatıyor? </a:t>
            </a:r>
          </a:p>
          <a:p>
            <a:endParaRPr lang="tr-TR" sz="2400" b="1" dirty="0">
              <a:latin typeface="Consolas" panose="020B0609020204030204" pitchFamily="49" charset="0"/>
            </a:endParaRPr>
          </a:p>
          <a:p>
            <a:r>
              <a:rPr lang="tr-TR" sz="2400" b="1" dirty="0" smtClean="0">
                <a:latin typeface="Consolas" panose="020B0609020204030204" pitchFamily="49" charset="0"/>
              </a:rPr>
              <a:t>Hangi bilgilerin hangi araçlarla nasıl aktarılması kente ve kent yaşamına ilişkin sorunların katılımcı bir şekilde çözülmesine fayda sağlayabilir. </a:t>
            </a:r>
          </a:p>
          <a:p>
            <a:endParaRPr lang="tr-TR" sz="2400" dirty="0">
              <a:latin typeface="Consolas" panose="020B0609020204030204" pitchFamily="49" charset="0"/>
            </a:endParaRPr>
          </a:p>
          <a:p>
            <a:endParaRPr lang="tr-TR" dirty="0">
              <a:latin typeface="Consolas" panose="020B0609020204030204" pitchFamily="49" charset="0"/>
            </a:endParaRPr>
          </a:p>
          <a:p>
            <a:endParaRPr lang="tr-TR" dirty="0">
              <a:latin typeface="Consolas" panose="020B0609020204030204" pitchFamily="49" charset="0"/>
            </a:endParaRPr>
          </a:p>
          <a:p>
            <a:endParaRPr lang="tr-TR" dirty="0">
              <a:latin typeface="Consolas" panose="020B0609020204030204" pitchFamily="49" charset="0"/>
            </a:endParaRPr>
          </a:p>
          <a:p>
            <a:endParaRPr lang="tr-TR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09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17500" y="304800"/>
            <a:ext cx="11303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Berlin Sans FB Demi" panose="020E0802020502020306" pitchFamily="34" charset="0"/>
                <a:hlinkClick r:id="rId2"/>
              </a:rPr>
              <a:t>Örnek Haberler</a:t>
            </a:r>
          </a:p>
          <a:p>
            <a:endParaRPr lang="tr-TR" dirty="0">
              <a:hlinkClick r:id="rId2"/>
            </a:endParaRPr>
          </a:p>
          <a:p>
            <a:endParaRPr lang="tr-TR" dirty="0" smtClean="0">
              <a:hlinkClick r:id="rId2"/>
            </a:endParaRPr>
          </a:p>
          <a:p>
            <a:endParaRPr lang="tr-TR" dirty="0">
              <a:hlinkClick r:id="rId2"/>
            </a:endParaRPr>
          </a:p>
          <a:p>
            <a:endParaRPr lang="tr-TR" dirty="0">
              <a:hlinkClick r:id="rId2"/>
            </a:endParaRPr>
          </a:p>
          <a:p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://www.theguardian.com/cities/2019/may/23/zero-recycling-to-zero-waste-how-ljubljana-rethought-its-rubbish</a:t>
            </a:r>
            <a:endParaRPr lang="tr-TR" dirty="0" smtClean="0">
              <a:hlinkClick r:id="rId3"/>
            </a:endParaRPr>
          </a:p>
          <a:p>
            <a:endParaRPr lang="tr-TR" dirty="0" smtClean="0">
              <a:hlinkClick r:id="rId3"/>
            </a:endParaRPr>
          </a:p>
          <a:p>
            <a:r>
              <a:rPr lang="tr-TR" dirty="0">
                <a:hlinkClick r:id="rId4"/>
              </a:rPr>
              <a:t>https://www.theguardian.com/cities/2019/jun/19/gaziantep-turkish-city-successfully-absorbed-half-a-million-migrants-from-syria</a:t>
            </a:r>
            <a:endParaRPr lang="tr-TR" dirty="0"/>
          </a:p>
          <a:p>
            <a:endParaRPr lang="tr-TR" dirty="0">
              <a:hlinkClick r:id="rId3"/>
            </a:endParaRPr>
          </a:p>
          <a:p>
            <a:r>
              <a:rPr lang="tr-TR" dirty="0" smtClean="0">
                <a:hlinkClick r:id="rId3"/>
              </a:rPr>
              <a:t>https</a:t>
            </a:r>
            <a:r>
              <a:rPr lang="tr-TR" dirty="0">
                <a:hlinkClick r:id="rId3"/>
              </a:rPr>
              <a:t>://welovebrussels.org/category/photo-urban-stories</a:t>
            </a:r>
            <a:r>
              <a:rPr lang="tr-TR" dirty="0" smtClean="0">
                <a:hlinkClick r:id="rId3"/>
              </a:rPr>
              <a:t>/</a:t>
            </a:r>
            <a:r>
              <a:rPr lang="tr-TR" dirty="0" smtClean="0"/>
              <a:t> </a:t>
            </a:r>
          </a:p>
          <a:p>
            <a:endParaRPr lang="tr-TR" dirty="0"/>
          </a:p>
          <a:p>
            <a:r>
              <a:rPr lang="tr-TR" dirty="0">
                <a:hlinkClick r:id="rId5"/>
              </a:rPr>
              <a:t>https://</a:t>
            </a:r>
            <a:r>
              <a:rPr lang="tr-TR" dirty="0" smtClean="0">
                <a:hlinkClick r:id="rId5"/>
              </a:rPr>
              <a:t>bianet.org/biamag/kent/212939-onaranlar-kulubu-sokaklari-hack-liyorlar</a:t>
            </a:r>
            <a:endParaRPr lang="tr-TR" dirty="0" smtClean="0"/>
          </a:p>
          <a:p>
            <a:endParaRPr lang="tr-TR" dirty="0"/>
          </a:p>
          <a:p>
            <a:r>
              <a:rPr lang="tr-TR" dirty="0">
                <a:hlinkClick r:id="rId6"/>
              </a:rPr>
              <a:t>https://welovebrussels.org/category/smart-city-technology</a:t>
            </a:r>
            <a:r>
              <a:rPr lang="tr-TR" dirty="0" smtClean="0">
                <a:hlinkClick r:id="rId6"/>
              </a:rPr>
              <a:t>/</a:t>
            </a:r>
            <a:endParaRPr lang="tr-TR" dirty="0" smtClean="0"/>
          </a:p>
          <a:p>
            <a:endParaRPr lang="tr-TR" dirty="0"/>
          </a:p>
          <a:p>
            <a:r>
              <a:rPr lang="tr-TR" dirty="0">
                <a:hlinkClick r:id="rId7"/>
              </a:rPr>
              <a:t>https://welovebrussels.org/2018/01/illustration-24-hours-brussels</a:t>
            </a:r>
            <a:r>
              <a:rPr lang="tr-TR" dirty="0" smtClean="0">
                <a:hlinkClick r:id="rId7"/>
              </a:rPr>
              <a:t>/</a:t>
            </a:r>
            <a:endParaRPr lang="tr-TR" dirty="0" smtClean="0"/>
          </a:p>
          <a:p>
            <a:endParaRPr lang="tr-TR" dirty="0"/>
          </a:p>
          <a:p>
            <a:r>
              <a:rPr lang="tr-TR" dirty="0">
                <a:hlinkClick r:id="rId8"/>
              </a:rPr>
              <a:t>https://medium.com/@oscarboyson/the-future-of-cities-ba4e26c807fe#.fs0qgmu7m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707845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2331</TotalTime>
  <Words>162</Words>
  <Application>Microsoft Office PowerPoint</Application>
  <PresentationFormat>Geniş ekran</PresentationFormat>
  <Paragraphs>58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Berlin Sans FB Demi</vt:lpstr>
      <vt:lpstr>Century Gothic</vt:lpstr>
      <vt:lpstr>Consolas</vt:lpstr>
      <vt:lpstr>Wingdings 3</vt:lpstr>
      <vt:lpstr>Duman</vt:lpstr>
      <vt:lpstr>Kent ve Çevre Gazeteciliği</vt:lpstr>
      <vt:lpstr>    </vt:lpstr>
      <vt:lpstr>Kent Gazeteciliği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Çevre Gazeteciliği</dc:title>
  <dc:creator>İLEF TEKNİK</dc:creator>
  <cp:lastModifiedBy>user</cp:lastModifiedBy>
  <cp:revision>17</cp:revision>
  <dcterms:created xsi:type="dcterms:W3CDTF">2019-10-13T17:31:42Z</dcterms:created>
  <dcterms:modified xsi:type="dcterms:W3CDTF">2020-01-29T19:39:52Z</dcterms:modified>
</cp:coreProperties>
</file>