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2" r:id="rId4"/>
    <p:sldId id="259" r:id="rId5"/>
    <p:sldId id="260" r:id="rId6"/>
    <p:sldId id="261" r:id="rId7"/>
  </p:sldIdLst>
  <p:sldSz cx="12192000" cy="6858000"/>
  <p:notesSz cx="6797675" cy="98742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9C1EE-40C6-4C49-97DF-7756E74578E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8FB27-0412-46D5-9F94-DCB6B83734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73732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C628-2F4D-45E7-8311-3D6E68478157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6610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7F8B2-A7FE-46CC-AFDA-8943B0C0BC79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8178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EA13-657A-421D-97D6-D5BD2E837027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1086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FE2-BF0A-4049-9674-660EA11C70C8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2748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3565-7FB5-4C0B-94CD-C7EC7693FC9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5729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80B2-050F-4279-865A-35147BAFB9FE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1061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262CD-23DC-4E9A-88C6-2BF101CB05D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1348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C6-88BE-4655-A071-667E4D0EAF02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9818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32C9-7D50-4DE2-A503-4B093DA1C1F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25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F5F8-A8AE-498D-8F5E-3552726E887A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9896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EBF1-328F-47AD-B983-8C316A925669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73278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00A28-5F90-4F26-AC71-3D19285FA15D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4085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238539" y="132521"/>
            <a:ext cx="11622156" cy="33395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0000" lnSpcReduction="20000"/>
          </a:bodyPr>
          <a:lstStyle/>
          <a:p>
            <a:r>
              <a:rPr lang="tr-TR" sz="8000" b="1" dirty="0" err="1" smtClean="0">
                <a:solidFill>
                  <a:srgbClr val="FF0000"/>
                </a:solidFill>
              </a:rPr>
              <a:t>The</a:t>
            </a:r>
            <a:r>
              <a:rPr lang="tr-TR" sz="8000" b="1" dirty="0" smtClean="0">
                <a:solidFill>
                  <a:srgbClr val="FF0000"/>
                </a:solidFill>
              </a:rPr>
              <a:t> </a:t>
            </a:r>
            <a:r>
              <a:rPr lang="tr-TR" sz="8000" b="1" dirty="0" err="1" smtClean="0">
                <a:solidFill>
                  <a:srgbClr val="FF0000"/>
                </a:solidFill>
              </a:rPr>
              <a:t>Degree</a:t>
            </a:r>
            <a:r>
              <a:rPr lang="tr-TR" sz="8000" b="1" dirty="0" smtClean="0">
                <a:solidFill>
                  <a:srgbClr val="FF0000"/>
                </a:solidFill>
              </a:rPr>
              <a:t> of </a:t>
            </a:r>
            <a:r>
              <a:rPr lang="tr-TR" sz="8000" b="1" dirty="0" err="1" smtClean="0">
                <a:solidFill>
                  <a:srgbClr val="FF0000"/>
                </a:solidFill>
              </a:rPr>
              <a:t>Dissociation</a:t>
            </a:r>
            <a:r>
              <a:rPr lang="tr-TR" sz="8000" b="1" dirty="0" smtClean="0">
                <a:solidFill>
                  <a:srgbClr val="FF0000"/>
                </a:solidFill>
              </a:rPr>
              <a:t> of </a:t>
            </a:r>
            <a:r>
              <a:rPr lang="tr-TR" sz="8000" b="1" dirty="0" err="1" smtClean="0">
                <a:solidFill>
                  <a:srgbClr val="FF0000"/>
                </a:solidFill>
              </a:rPr>
              <a:t>Electrolytes</a:t>
            </a:r>
            <a:endParaRPr lang="tr-TR" sz="8000" b="1" dirty="0" smtClean="0">
              <a:solidFill>
                <a:srgbClr val="FF0000"/>
              </a:solidFill>
            </a:endParaRPr>
          </a:p>
          <a:p>
            <a:endParaRPr lang="tr-TR" sz="2500" dirty="0" smtClean="0"/>
          </a:p>
          <a:p>
            <a:pPr algn="just">
              <a:lnSpc>
                <a:spcPct val="170000"/>
              </a:lnSpc>
            </a:pPr>
            <a:r>
              <a:rPr lang="tr-TR" sz="8000" dirty="0" err="1" smtClean="0"/>
              <a:t>It</a:t>
            </a:r>
            <a:r>
              <a:rPr lang="tr-TR" sz="8000" dirty="0" smtClean="0"/>
              <a:t> is </a:t>
            </a:r>
            <a:r>
              <a:rPr lang="tr-TR" sz="8000" dirty="0" err="1" smtClean="0"/>
              <a:t>possible</a:t>
            </a:r>
            <a:r>
              <a:rPr lang="tr-TR" sz="8000" dirty="0" smtClean="0"/>
              <a:t> </a:t>
            </a:r>
            <a:r>
              <a:rPr lang="tr-TR" sz="8000" dirty="0" err="1" smtClean="0"/>
              <a:t>to</a:t>
            </a:r>
            <a:r>
              <a:rPr lang="tr-TR" sz="8000" dirty="0" smtClean="0"/>
              <a:t> </a:t>
            </a:r>
            <a:r>
              <a:rPr lang="tr-TR" sz="8000" dirty="0" err="1" smtClean="0"/>
              <a:t>calculate</a:t>
            </a:r>
            <a:r>
              <a:rPr lang="tr-TR" sz="8000" dirty="0" smtClean="0"/>
              <a:t> </a:t>
            </a:r>
            <a:r>
              <a:rPr lang="tr-TR" sz="8000" dirty="0" err="1" smtClean="0"/>
              <a:t>the</a:t>
            </a:r>
            <a:r>
              <a:rPr lang="tr-TR" sz="8000" dirty="0" smtClean="0"/>
              <a:t> </a:t>
            </a:r>
            <a:r>
              <a:rPr lang="tr-TR" sz="8000" dirty="0" err="1" smtClean="0"/>
              <a:t>degree</a:t>
            </a:r>
            <a:r>
              <a:rPr lang="tr-TR" sz="8000" dirty="0" smtClean="0"/>
              <a:t> of </a:t>
            </a:r>
            <a:r>
              <a:rPr lang="tr-TR" sz="8000" dirty="0" err="1" smtClean="0"/>
              <a:t>ionization</a:t>
            </a:r>
            <a:r>
              <a:rPr lang="tr-TR" sz="8000" dirty="0" smtClean="0"/>
              <a:t> of an </a:t>
            </a:r>
            <a:r>
              <a:rPr lang="tr-TR" sz="8000" dirty="0" err="1" smtClean="0"/>
              <a:t>electrolyte</a:t>
            </a:r>
            <a:r>
              <a:rPr lang="tr-TR" sz="8000" dirty="0" smtClean="0"/>
              <a:t> </a:t>
            </a:r>
            <a:r>
              <a:rPr lang="tr-TR" sz="8000" dirty="0" err="1" smtClean="0"/>
              <a:t>from</a:t>
            </a:r>
            <a:r>
              <a:rPr lang="tr-TR" sz="8000" dirty="0" smtClean="0"/>
              <a:t> </a:t>
            </a:r>
            <a:r>
              <a:rPr lang="tr-TR" sz="8000" dirty="0" err="1" smtClean="0"/>
              <a:t>the</a:t>
            </a:r>
            <a:r>
              <a:rPr lang="tr-TR" sz="8000" dirty="0" smtClean="0"/>
              <a:t> </a:t>
            </a:r>
            <a:r>
              <a:rPr lang="tr-TR" sz="8000" dirty="0" err="1" smtClean="0"/>
              <a:t>observed</a:t>
            </a:r>
            <a:r>
              <a:rPr lang="tr-TR" sz="8000" dirty="0" smtClean="0"/>
              <a:t> </a:t>
            </a:r>
            <a:r>
              <a:rPr lang="tr-TR" sz="8000" dirty="0" err="1" smtClean="0"/>
              <a:t>colligative</a:t>
            </a:r>
            <a:r>
              <a:rPr lang="tr-TR" sz="8000" dirty="0" smtClean="0"/>
              <a:t> data </a:t>
            </a:r>
            <a:r>
              <a:rPr lang="tr-TR" sz="8000" dirty="0" err="1" smtClean="0"/>
              <a:t>or</a:t>
            </a:r>
            <a:r>
              <a:rPr lang="tr-TR" sz="8000" dirty="0" smtClean="0"/>
              <a:t> </a:t>
            </a:r>
            <a:r>
              <a:rPr lang="tr-TR" sz="8000" dirty="0" err="1" smtClean="0"/>
              <a:t>from</a:t>
            </a:r>
            <a:r>
              <a:rPr lang="tr-TR" sz="8000" dirty="0" smtClean="0"/>
              <a:t> </a:t>
            </a:r>
            <a:r>
              <a:rPr lang="tr-TR" sz="8000" dirty="0" err="1" smtClean="0"/>
              <a:t>the</a:t>
            </a:r>
            <a:r>
              <a:rPr lang="tr-TR" sz="8000" dirty="0" smtClean="0"/>
              <a:t> </a:t>
            </a:r>
            <a:r>
              <a:rPr lang="tr-TR" sz="8000" dirty="0" err="1" smtClean="0"/>
              <a:t>values</a:t>
            </a:r>
            <a:r>
              <a:rPr lang="tr-TR" sz="8000" dirty="0" smtClean="0"/>
              <a:t> of i </a:t>
            </a:r>
            <a:r>
              <a:rPr lang="tr-TR" sz="8000" dirty="0" err="1" smtClean="0"/>
              <a:t>calculated</a:t>
            </a:r>
            <a:r>
              <a:rPr lang="tr-TR" sz="8000" dirty="0" smtClean="0"/>
              <a:t> </a:t>
            </a:r>
            <a:r>
              <a:rPr lang="tr-TR" sz="8000" dirty="0" err="1" smtClean="0"/>
              <a:t>from</a:t>
            </a:r>
            <a:r>
              <a:rPr lang="tr-TR" sz="8000" dirty="0" smtClean="0"/>
              <a:t> </a:t>
            </a:r>
            <a:r>
              <a:rPr lang="tr-TR" sz="8000" dirty="0" err="1" smtClean="0"/>
              <a:t>these</a:t>
            </a:r>
            <a:r>
              <a:rPr lang="tr-TR" sz="8000" dirty="0" smtClean="0"/>
              <a:t>. </a:t>
            </a:r>
            <a:r>
              <a:rPr lang="tr-TR" sz="8000" dirty="0" err="1" smtClean="0"/>
              <a:t>Consider</a:t>
            </a:r>
            <a:r>
              <a:rPr lang="tr-TR" sz="8000" dirty="0" smtClean="0"/>
              <a:t> an </a:t>
            </a:r>
            <a:r>
              <a:rPr lang="tr-TR" sz="8000" dirty="0" err="1" smtClean="0"/>
              <a:t>electrolyte</a:t>
            </a:r>
            <a:r>
              <a:rPr lang="tr-TR" sz="8000" dirty="0" smtClean="0"/>
              <a:t> </a:t>
            </a:r>
            <a:r>
              <a:rPr lang="tr-TR" sz="8000" dirty="0" err="1" smtClean="0"/>
              <a:t>AxBy</a:t>
            </a:r>
            <a:r>
              <a:rPr lang="tr-TR" sz="8000" dirty="0" smtClean="0"/>
              <a:t> </a:t>
            </a:r>
            <a:r>
              <a:rPr lang="tr-TR" sz="8000" dirty="0" err="1" smtClean="0"/>
              <a:t>which</a:t>
            </a:r>
            <a:r>
              <a:rPr lang="tr-TR" sz="8000" dirty="0" smtClean="0"/>
              <a:t> </a:t>
            </a:r>
            <a:r>
              <a:rPr lang="tr-TR" sz="8000" dirty="0" err="1" smtClean="0"/>
              <a:t>dissociates</a:t>
            </a:r>
            <a:r>
              <a:rPr lang="tr-TR" sz="8000" dirty="0" smtClean="0"/>
              <a:t> </a:t>
            </a:r>
            <a:r>
              <a:rPr lang="tr-TR" sz="8000" dirty="0" err="1" smtClean="0"/>
              <a:t>into</a:t>
            </a:r>
            <a:r>
              <a:rPr lang="tr-TR" sz="8000" dirty="0" smtClean="0"/>
              <a:t> </a:t>
            </a:r>
            <a:r>
              <a:rPr lang="tr-TR" sz="8000" dirty="0" smtClean="0">
                <a:sym typeface="Symbol"/>
              </a:rPr>
              <a:t></a:t>
            </a:r>
            <a:r>
              <a:rPr lang="tr-TR" sz="8000" dirty="0" smtClean="0"/>
              <a:t> </a:t>
            </a:r>
            <a:r>
              <a:rPr lang="tr-TR" sz="8000" dirty="0" err="1" smtClean="0"/>
              <a:t>ions</a:t>
            </a:r>
            <a:r>
              <a:rPr lang="tr-TR" sz="8000" dirty="0" smtClean="0"/>
              <a:t> of A, </a:t>
            </a:r>
            <a:r>
              <a:rPr lang="tr-TR" sz="8000" dirty="0" err="1" smtClean="0"/>
              <a:t>each</a:t>
            </a:r>
            <a:r>
              <a:rPr lang="tr-TR" sz="8000" dirty="0" smtClean="0"/>
              <a:t> of </a:t>
            </a:r>
            <a:r>
              <a:rPr lang="tr-TR" sz="8000" dirty="0" err="1" smtClean="0"/>
              <a:t>charge</a:t>
            </a:r>
            <a:r>
              <a:rPr lang="tr-TR" sz="8000" dirty="0" smtClean="0"/>
              <a:t>, z</a:t>
            </a:r>
            <a:r>
              <a:rPr lang="tr-TR" sz="8000" baseline="-25000" dirty="0" smtClean="0"/>
              <a:t>+</a:t>
            </a:r>
            <a:r>
              <a:rPr lang="tr-TR" sz="8000" dirty="0" smtClean="0"/>
              <a:t>, </a:t>
            </a:r>
            <a:r>
              <a:rPr lang="tr-TR" sz="8000" dirty="0" err="1" smtClean="0"/>
              <a:t>and</a:t>
            </a:r>
            <a:r>
              <a:rPr lang="tr-TR" sz="8000" dirty="0" smtClean="0"/>
              <a:t> y </a:t>
            </a:r>
            <a:r>
              <a:rPr lang="tr-TR" sz="8000" dirty="0" err="1" smtClean="0"/>
              <a:t>ions</a:t>
            </a:r>
            <a:r>
              <a:rPr lang="tr-TR" sz="8000" dirty="0" smtClean="0"/>
              <a:t> of B, </a:t>
            </a:r>
            <a:r>
              <a:rPr lang="tr-TR" sz="8000" dirty="0" err="1" smtClean="0"/>
              <a:t>each</a:t>
            </a:r>
            <a:r>
              <a:rPr lang="tr-TR" sz="8000" dirty="0" smtClean="0"/>
              <a:t> of </a:t>
            </a:r>
            <a:r>
              <a:rPr lang="tr-TR" sz="8000" dirty="0" err="1" smtClean="0"/>
              <a:t>charge</a:t>
            </a:r>
            <a:r>
              <a:rPr lang="tr-TR" sz="8000" dirty="0" smtClean="0"/>
              <a:t> z</a:t>
            </a:r>
            <a:r>
              <a:rPr lang="tr-TR" sz="8000" baseline="-25000" dirty="0" smtClean="0"/>
              <a:t>-, </a:t>
            </a:r>
            <a:r>
              <a:rPr lang="tr-TR" sz="8000" dirty="0" err="1" smtClean="0"/>
              <a:t>according</a:t>
            </a:r>
            <a:r>
              <a:rPr lang="tr-TR" sz="8000" dirty="0" smtClean="0"/>
              <a:t> </a:t>
            </a:r>
            <a:r>
              <a:rPr lang="tr-TR" sz="8000" dirty="0" err="1" smtClean="0"/>
              <a:t>to</a:t>
            </a:r>
            <a:r>
              <a:rPr lang="tr-TR" sz="8000" dirty="0" smtClean="0"/>
              <a:t> </a:t>
            </a:r>
            <a:r>
              <a:rPr lang="tr-TR" sz="8000" dirty="0" err="1" smtClean="0"/>
              <a:t>the</a:t>
            </a:r>
            <a:r>
              <a:rPr lang="tr-TR" sz="8000" dirty="0" smtClean="0"/>
              <a:t> </a:t>
            </a:r>
            <a:r>
              <a:rPr lang="tr-TR" sz="8000" dirty="0" err="1" smtClean="0"/>
              <a:t>equation</a:t>
            </a:r>
            <a:endParaRPr lang="tr-TR" sz="8000" dirty="0" smtClean="0"/>
          </a:p>
          <a:p>
            <a:endParaRPr lang="tr-TR" sz="5300" b="1" dirty="0" smtClean="0"/>
          </a:p>
          <a:p>
            <a:r>
              <a:rPr lang="tr-TR" sz="5300" b="1" dirty="0" err="1" smtClean="0"/>
              <a:t>A</a:t>
            </a:r>
            <a:r>
              <a:rPr lang="tr-TR" sz="5300" b="1" baseline="-25000" dirty="0" err="1" smtClean="0"/>
              <a:t>x</a:t>
            </a:r>
            <a:r>
              <a:rPr lang="tr-TR" sz="5300" b="1" dirty="0" err="1" smtClean="0"/>
              <a:t>B</a:t>
            </a:r>
            <a:r>
              <a:rPr lang="tr-TR" sz="5300" b="1" baseline="-25000" dirty="0" err="1" smtClean="0"/>
              <a:t>y</a:t>
            </a:r>
            <a:r>
              <a:rPr lang="tr-TR" sz="5300" b="1" dirty="0" smtClean="0"/>
              <a:t>   </a:t>
            </a:r>
            <a:r>
              <a:rPr lang="tr-TR" sz="5300" b="1" dirty="0" smtClean="0">
                <a:sym typeface="Wingdings" pitchFamily="2" charset="2"/>
              </a:rPr>
              <a:t></a:t>
            </a:r>
            <a:r>
              <a:rPr lang="tr-TR" sz="5300" b="1" dirty="0" smtClean="0">
                <a:sym typeface="Wingdings"/>
              </a:rPr>
              <a:t> </a:t>
            </a:r>
            <a:r>
              <a:rPr lang="tr-TR" sz="5300" b="1" dirty="0" smtClean="0"/>
              <a:t> </a:t>
            </a:r>
            <a:r>
              <a:rPr lang="tr-TR" sz="5300" b="1" dirty="0" err="1" smtClean="0"/>
              <a:t>xA</a:t>
            </a:r>
            <a:r>
              <a:rPr lang="tr-TR" sz="5300" b="1" baseline="30000" dirty="0" err="1" smtClean="0"/>
              <a:t>z</a:t>
            </a:r>
            <a:r>
              <a:rPr lang="tr-TR" sz="5300" b="1" baseline="30000" dirty="0" smtClean="0"/>
              <a:t>+</a:t>
            </a:r>
            <a:r>
              <a:rPr lang="tr-TR" sz="5300" b="1" dirty="0" smtClean="0"/>
              <a:t>  +  </a:t>
            </a:r>
            <a:r>
              <a:rPr lang="tr-TR" sz="5300" b="1" dirty="0" err="1" smtClean="0"/>
              <a:t>yB</a:t>
            </a:r>
            <a:r>
              <a:rPr lang="tr-TR" sz="5300" b="1" baseline="30000" dirty="0" err="1" smtClean="0"/>
              <a:t>z</a:t>
            </a:r>
            <a:r>
              <a:rPr lang="tr-TR" sz="5300" b="1" baseline="30000" dirty="0" smtClean="0"/>
              <a:t>-</a:t>
            </a:r>
            <a:endParaRPr lang="tr-TR" sz="5300" dirty="0" smtClean="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1 Başlık"/>
          <p:cNvSpPr>
            <a:spLocks noGrp="1"/>
          </p:cNvSpPr>
          <p:nvPr>
            <p:ph type="title"/>
          </p:nvPr>
        </p:nvSpPr>
        <p:spPr>
          <a:xfrm>
            <a:off x="251791" y="3246783"/>
            <a:ext cx="11622156" cy="34190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700" dirty="0" err="1" smtClean="0">
                <a:latin typeface="+mn-lt"/>
              </a:rPr>
              <a:t>If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the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original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molality</a:t>
            </a:r>
            <a:r>
              <a:rPr lang="tr-TR" sz="2700" dirty="0" smtClean="0">
                <a:latin typeface="+mn-lt"/>
              </a:rPr>
              <a:t> of </a:t>
            </a:r>
            <a:r>
              <a:rPr lang="tr-TR" sz="2700" dirty="0" err="1" smtClean="0">
                <a:latin typeface="+mn-lt"/>
              </a:rPr>
              <a:t>the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electrolyte</a:t>
            </a:r>
            <a:r>
              <a:rPr lang="tr-TR" sz="2700" dirty="0" smtClean="0">
                <a:latin typeface="+mn-lt"/>
              </a:rPr>
              <a:t> is m, </a:t>
            </a:r>
            <a:r>
              <a:rPr lang="tr-TR" sz="2700" dirty="0" err="1" smtClean="0">
                <a:latin typeface="+mn-lt"/>
              </a:rPr>
              <a:t>and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if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we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let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smtClean="0">
                <a:latin typeface="+mn-lt"/>
                <a:sym typeface="Symbol"/>
              </a:rPr>
              <a:t></a:t>
            </a:r>
            <a:r>
              <a:rPr lang="tr-TR" sz="2700" dirty="0" smtClean="0">
                <a:latin typeface="+mn-lt"/>
              </a:rPr>
              <a:t> be </a:t>
            </a:r>
            <a:r>
              <a:rPr lang="tr-TR" sz="2700" dirty="0" err="1" smtClean="0">
                <a:latin typeface="+mn-lt"/>
              </a:rPr>
              <a:t>the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fraction</a:t>
            </a:r>
            <a:r>
              <a:rPr lang="tr-TR" sz="2700" dirty="0" smtClean="0">
                <a:latin typeface="+mn-lt"/>
              </a:rPr>
              <a:t> of 1 </a:t>
            </a:r>
            <a:r>
              <a:rPr lang="tr-TR" sz="2700" dirty="0" err="1" smtClean="0">
                <a:latin typeface="+mn-lt"/>
              </a:rPr>
              <a:t>mole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dissociated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into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ions</a:t>
            </a:r>
            <a:r>
              <a:rPr lang="tr-TR" sz="2700" dirty="0" smtClean="0">
                <a:latin typeface="+mn-lt"/>
              </a:rPr>
              <a:t>, </a:t>
            </a:r>
            <a:r>
              <a:rPr lang="tr-TR" sz="2700" dirty="0" err="1" smtClean="0">
                <a:latin typeface="+mn-lt"/>
              </a:rPr>
              <a:t>namely</a:t>
            </a:r>
            <a:r>
              <a:rPr lang="tr-TR" sz="2700" dirty="0" smtClean="0">
                <a:latin typeface="+mn-lt"/>
              </a:rPr>
              <a:t>, </a:t>
            </a:r>
            <a:r>
              <a:rPr lang="tr-TR" sz="2700" dirty="0" err="1" smtClean="0">
                <a:latin typeface="+mn-lt"/>
              </a:rPr>
              <a:t>the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degree</a:t>
            </a:r>
            <a:r>
              <a:rPr lang="tr-TR" sz="2700" dirty="0" smtClean="0">
                <a:latin typeface="+mn-lt"/>
              </a:rPr>
              <a:t> of </a:t>
            </a:r>
            <a:r>
              <a:rPr lang="tr-TR" sz="2700" dirty="0" err="1" smtClean="0">
                <a:latin typeface="+mn-lt"/>
              </a:rPr>
              <a:t>dissociation</a:t>
            </a:r>
            <a:r>
              <a:rPr lang="tr-TR" sz="2700" dirty="0" smtClean="0">
                <a:latin typeface="+mn-lt"/>
              </a:rPr>
              <a:t>, </a:t>
            </a:r>
            <a:r>
              <a:rPr lang="tr-TR" sz="2700" dirty="0" err="1" smtClean="0">
                <a:latin typeface="+mn-lt"/>
              </a:rPr>
              <a:t>then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the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number</a:t>
            </a:r>
            <a:r>
              <a:rPr lang="tr-TR" sz="2700" dirty="0" smtClean="0">
                <a:latin typeface="+mn-lt"/>
              </a:rPr>
              <a:t> of </a:t>
            </a:r>
            <a:r>
              <a:rPr lang="tr-TR" sz="2700" dirty="0" err="1" smtClean="0">
                <a:latin typeface="+mn-lt"/>
              </a:rPr>
              <a:t>moles</a:t>
            </a:r>
            <a:r>
              <a:rPr lang="tr-TR" sz="2700" dirty="0" smtClean="0">
                <a:latin typeface="+mn-lt"/>
              </a:rPr>
              <a:t> of </a:t>
            </a:r>
            <a:r>
              <a:rPr lang="tr-TR" sz="2700" dirty="0" err="1" smtClean="0">
                <a:latin typeface="+mn-lt"/>
              </a:rPr>
              <a:t>A</a:t>
            </a:r>
            <a:r>
              <a:rPr lang="tr-TR" sz="2700" baseline="-25000" dirty="0" err="1" smtClean="0">
                <a:latin typeface="+mn-lt"/>
              </a:rPr>
              <a:t>x</a:t>
            </a:r>
            <a:r>
              <a:rPr lang="tr-TR" sz="2700" dirty="0" err="1" smtClean="0">
                <a:latin typeface="+mn-lt"/>
              </a:rPr>
              <a:t>B</a:t>
            </a:r>
            <a:r>
              <a:rPr lang="tr-TR" sz="2700" baseline="-25000" dirty="0" err="1" smtClean="0">
                <a:latin typeface="+mn-lt"/>
              </a:rPr>
              <a:t>y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that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dissociateis</a:t>
            </a:r>
            <a:r>
              <a:rPr lang="tr-TR" sz="2700" dirty="0" smtClean="0">
                <a:latin typeface="+mn-lt"/>
              </a:rPr>
              <a:t> m</a:t>
            </a:r>
            <a:r>
              <a:rPr lang="tr-TR" sz="2700" dirty="0" smtClean="0">
                <a:latin typeface="+mn-lt"/>
                <a:sym typeface="Symbol"/>
              </a:rPr>
              <a:t></a:t>
            </a:r>
            <a:r>
              <a:rPr lang="tr-TR" sz="2700" dirty="0" smtClean="0">
                <a:latin typeface="+mn-lt"/>
              </a:rPr>
              <a:t>, </a:t>
            </a:r>
            <a:r>
              <a:rPr lang="tr-TR" sz="2700" dirty="0" err="1" smtClean="0">
                <a:latin typeface="+mn-lt"/>
              </a:rPr>
              <a:t>and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the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number</a:t>
            </a:r>
            <a:r>
              <a:rPr lang="tr-TR" sz="2700" dirty="0" smtClean="0">
                <a:latin typeface="+mn-lt"/>
              </a:rPr>
              <a:t> of </a:t>
            </a:r>
            <a:r>
              <a:rPr lang="tr-TR" sz="2700" dirty="0" err="1" smtClean="0">
                <a:latin typeface="+mn-lt"/>
              </a:rPr>
              <a:t>moles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that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remain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unionized</a:t>
            </a:r>
            <a:r>
              <a:rPr lang="tr-TR" sz="2700" dirty="0" smtClean="0">
                <a:latin typeface="+mn-lt"/>
              </a:rPr>
              <a:t> is m-m</a:t>
            </a:r>
            <a:r>
              <a:rPr lang="tr-TR" sz="2700" dirty="0" smtClean="0">
                <a:latin typeface="+mn-lt"/>
                <a:sym typeface="Symbol"/>
              </a:rPr>
              <a:t></a:t>
            </a:r>
            <a:r>
              <a:rPr lang="tr-TR" sz="2700" dirty="0" smtClean="0">
                <a:latin typeface="+mn-lt"/>
              </a:rPr>
              <a:t> = m(1-</a:t>
            </a:r>
            <a:r>
              <a:rPr lang="tr-TR" sz="2700" dirty="0" smtClean="0">
                <a:latin typeface="+mn-lt"/>
                <a:sym typeface="Symbol"/>
              </a:rPr>
              <a:t></a:t>
            </a:r>
            <a:r>
              <a:rPr lang="tr-TR" sz="2700" dirty="0" smtClean="0">
                <a:latin typeface="+mn-lt"/>
              </a:rPr>
              <a:t>). But </a:t>
            </a:r>
            <a:r>
              <a:rPr lang="tr-TR" sz="2700" dirty="0" err="1" smtClean="0">
                <a:latin typeface="+mn-lt"/>
              </a:rPr>
              <a:t>for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each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mole</a:t>
            </a:r>
            <a:r>
              <a:rPr lang="tr-TR" sz="2700" dirty="0" smtClean="0">
                <a:latin typeface="+mn-lt"/>
              </a:rPr>
              <a:t> of </a:t>
            </a:r>
            <a:r>
              <a:rPr lang="tr-TR" sz="2700" dirty="0" err="1" smtClean="0">
                <a:latin typeface="+mn-lt"/>
              </a:rPr>
              <a:t>A</a:t>
            </a:r>
            <a:r>
              <a:rPr lang="tr-TR" sz="2700" baseline="-25000" dirty="0" err="1" smtClean="0">
                <a:latin typeface="+mn-lt"/>
              </a:rPr>
              <a:t>x</a:t>
            </a:r>
            <a:r>
              <a:rPr lang="tr-TR" sz="2700" dirty="0" err="1" smtClean="0">
                <a:latin typeface="+mn-lt"/>
              </a:rPr>
              <a:t>B</a:t>
            </a:r>
            <a:r>
              <a:rPr lang="tr-TR" sz="2700" baseline="-25000" dirty="0" err="1" smtClean="0">
                <a:latin typeface="+mn-lt"/>
              </a:rPr>
              <a:t>y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that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dissociates</a:t>
            </a:r>
            <a:r>
              <a:rPr lang="tr-TR" sz="2700" dirty="0" smtClean="0">
                <a:latin typeface="+mn-lt"/>
              </a:rPr>
              <a:t>, z </a:t>
            </a:r>
            <a:r>
              <a:rPr lang="tr-TR" sz="2700" dirty="0" err="1" smtClean="0">
                <a:latin typeface="+mn-lt"/>
              </a:rPr>
              <a:t>moles</a:t>
            </a:r>
            <a:r>
              <a:rPr lang="tr-TR" sz="2700" dirty="0" smtClean="0">
                <a:latin typeface="+mn-lt"/>
              </a:rPr>
              <a:t> of </a:t>
            </a:r>
            <a:r>
              <a:rPr lang="tr-TR" sz="2700" dirty="0" err="1" smtClean="0">
                <a:latin typeface="+mn-lt"/>
              </a:rPr>
              <a:t>positive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ions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and</a:t>
            </a:r>
            <a:r>
              <a:rPr lang="tr-TR" sz="2700" dirty="0" smtClean="0">
                <a:latin typeface="+mn-lt"/>
              </a:rPr>
              <a:t> y </a:t>
            </a:r>
            <a:r>
              <a:rPr lang="tr-TR" sz="2700" dirty="0" err="1" smtClean="0">
                <a:latin typeface="+mn-lt"/>
              </a:rPr>
              <a:t>moles</a:t>
            </a:r>
            <a:r>
              <a:rPr lang="tr-TR" sz="2700" dirty="0" smtClean="0">
                <a:latin typeface="+mn-lt"/>
              </a:rPr>
              <a:t> of </a:t>
            </a:r>
            <a:r>
              <a:rPr lang="tr-TR" sz="2700" dirty="0" err="1" smtClean="0">
                <a:latin typeface="+mn-lt"/>
              </a:rPr>
              <a:t>negative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ions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are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obtained</a:t>
            </a:r>
            <a:r>
              <a:rPr lang="tr-TR" sz="2700" dirty="0" smtClean="0">
                <a:latin typeface="+mn-lt"/>
              </a:rPr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198783" y="1537251"/>
            <a:ext cx="11622156" cy="462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tr-TR" sz="9600" dirty="0" err="1" smtClean="0">
                <a:cs typeface="Times New Roman" pitchFamily="18" charset="0"/>
              </a:rPr>
              <a:t>m</a:t>
            </a:r>
            <a:r>
              <a:rPr lang="tr-TR" sz="9600" baseline="-25000" dirty="0" err="1" smtClean="0">
                <a:cs typeface="Times New Roman" pitchFamily="18" charset="0"/>
              </a:rPr>
              <a:t>t</a:t>
            </a:r>
            <a:r>
              <a:rPr lang="tr-TR" sz="9600" baseline="-25000" dirty="0" smtClean="0">
                <a:cs typeface="Times New Roman" pitchFamily="18" charset="0"/>
              </a:rPr>
              <a:t> </a:t>
            </a:r>
            <a:r>
              <a:rPr lang="tr-TR" sz="9600" dirty="0" smtClean="0">
                <a:cs typeface="Times New Roman" pitchFamily="18" charset="0"/>
              </a:rPr>
              <a:t> = m (1-</a:t>
            </a: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) + z(m</a:t>
            </a: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)  +  y(m</a:t>
            </a: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)</a:t>
            </a:r>
          </a:p>
          <a:p>
            <a:pPr>
              <a:lnSpc>
                <a:spcPct val="170000"/>
              </a:lnSpc>
            </a:pPr>
            <a:r>
              <a:rPr lang="tr-TR" sz="9600" dirty="0" smtClean="0">
                <a:cs typeface="Times New Roman" pitchFamily="18" charset="0"/>
              </a:rPr>
              <a:t>     = m [1-</a:t>
            </a: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 + x</a:t>
            </a: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 + y</a:t>
            </a: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]</a:t>
            </a:r>
          </a:p>
          <a:p>
            <a:pPr>
              <a:lnSpc>
                <a:spcPct val="170000"/>
              </a:lnSpc>
            </a:pPr>
            <a:r>
              <a:rPr lang="tr-TR" sz="9600" dirty="0" smtClean="0">
                <a:cs typeface="Times New Roman" pitchFamily="18" charset="0"/>
              </a:rPr>
              <a:t>    = m [1 +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(x + y - 1]</a:t>
            </a:r>
          </a:p>
          <a:p>
            <a:pPr>
              <a:lnSpc>
                <a:spcPct val="170000"/>
              </a:lnSpc>
            </a:pPr>
            <a:r>
              <a:rPr lang="tr-TR" sz="9600" dirty="0" err="1" smtClean="0">
                <a:cs typeface="Times New Roman" pitchFamily="18" charset="0"/>
              </a:rPr>
              <a:t>Designating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by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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the</a:t>
            </a:r>
            <a:r>
              <a:rPr lang="tr-TR" sz="9600" dirty="0" smtClean="0">
                <a:cs typeface="Times New Roman" pitchFamily="18" charset="0"/>
              </a:rPr>
              <a:t> total </a:t>
            </a:r>
            <a:r>
              <a:rPr lang="tr-TR" sz="9600" dirty="0" err="1" smtClean="0">
                <a:cs typeface="Times New Roman" pitchFamily="18" charset="0"/>
              </a:rPr>
              <a:t>number</a:t>
            </a:r>
            <a:r>
              <a:rPr lang="tr-TR" sz="9600" dirty="0" smtClean="0">
                <a:cs typeface="Times New Roman" pitchFamily="18" charset="0"/>
              </a:rPr>
              <a:t> of </a:t>
            </a:r>
            <a:r>
              <a:rPr lang="tr-TR" sz="9600" dirty="0" err="1" smtClean="0">
                <a:cs typeface="Times New Roman" pitchFamily="18" charset="0"/>
              </a:rPr>
              <a:t>ions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yielded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by</a:t>
            </a:r>
            <a:r>
              <a:rPr lang="tr-TR" sz="9600" dirty="0" smtClean="0">
                <a:cs typeface="Times New Roman" pitchFamily="18" charset="0"/>
              </a:rPr>
              <a:t> a </a:t>
            </a:r>
            <a:r>
              <a:rPr lang="tr-TR" sz="9600" dirty="0" err="1" smtClean="0">
                <a:cs typeface="Times New Roman" pitchFamily="18" charset="0"/>
              </a:rPr>
              <a:t>molecule</a:t>
            </a:r>
            <a:r>
              <a:rPr lang="tr-TR" sz="9600" dirty="0" smtClean="0">
                <a:cs typeface="Times New Roman" pitchFamily="18" charset="0"/>
              </a:rPr>
              <a:t> of </a:t>
            </a:r>
            <a:r>
              <a:rPr lang="tr-TR" sz="9600" dirty="0" err="1" smtClean="0">
                <a:cs typeface="Times New Roman" pitchFamily="18" charset="0"/>
              </a:rPr>
              <a:t>the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electrolyte</a:t>
            </a:r>
            <a:r>
              <a:rPr lang="tr-TR" sz="9600" dirty="0" smtClean="0">
                <a:cs typeface="Times New Roman" pitchFamily="18" charset="0"/>
              </a:rPr>
              <a:t>,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</a:t>
            </a:r>
            <a:r>
              <a:rPr lang="tr-TR" sz="9600" dirty="0" smtClean="0">
                <a:cs typeface="Times New Roman" pitchFamily="18" charset="0"/>
              </a:rPr>
              <a:t> = X + y, </a:t>
            </a:r>
            <a:r>
              <a:rPr lang="tr-TR" sz="9600" dirty="0" err="1" smtClean="0">
                <a:cs typeface="Times New Roman" pitchFamily="18" charset="0"/>
              </a:rPr>
              <a:t>and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equation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becomes</a:t>
            </a:r>
            <a:endParaRPr lang="tr-TR" sz="9600" dirty="0" smtClean="0"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tr-TR" sz="9600" dirty="0" err="1" smtClean="0">
                <a:cs typeface="Times New Roman" pitchFamily="18" charset="0"/>
              </a:rPr>
              <a:t>m</a:t>
            </a:r>
            <a:r>
              <a:rPr lang="tr-TR" sz="9600" baseline="-25000" dirty="0" err="1" smtClean="0">
                <a:cs typeface="Times New Roman" pitchFamily="18" charset="0"/>
              </a:rPr>
              <a:t>t</a:t>
            </a:r>
            <a:r>
              <a:rPr lang="tr-TR" sz="9600" dirty="0" smtClean="0">
                <a:cs typeface="Times New Roman" pitchFamily="18" charset="0"/>
              </a:rPr>
              <a:t> = m[1 +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(</a:t>
            </a:r>
            <a:r>
              <a:rPr lang="tr-TR" sz="9600" dirty="0" smtClean="0">
                <a:cs typeface="Times New Roman" pitchFamily="18" charset="0"/>
                <a:sym typeface="Symbol"/>
              </a:rPr>
              <a:t></a:t>
            </a:r>
            <a:r>
              <a:rPr lang="tr-TR" sz="9600" dirty="0" smtClean="0">
                <a:cs typeface="Times New Roman" pitchFamily="18" charset="0"/>
              </a:rPr>
              <a:t>– 1]</a:t>
            </a:r>
          </a:p>
          <a:p>
            <a:pPr>
              <a:lnSpc>
                <a:spcPct val="170000"/>
              </a:lnSpc>
            </a:pPr>
            <a:r>
              <a:rPr lang="tr-TR" sz="9600" dirty="0" err="1" smtClean="0">
                <a:cs typeface="Times New Roman" pitchFamily="18" charset="0"/>
              </a:rPr>
              <a:t>Now</a:t>
            </a:r>
            <a:r>
              <a:rPr lang="tr-TR" sz="9600" dirty="0" smtClean="0">
                <a:cs typeface="Times New Roman" pitchFamily="18" charset="0"/>
              </a:rPr>
              <a:t>, </a:t>
            </a:r>
            <a:r>
              <a:rPr lang="tr-TR" sz="9600" dirty="0" err="1" smtClean="0">
                <a:cs typeface="Times New Roman" pitchFamily="18" charset="0"/>
              </a:rPr>
              <a:t>for</a:t>
            </a:r>
            <a:r>
              <a:rPr lang="tr-TR" sz="9600" dirty="0" smtClean="0">
                <a:cs typeface="Times New Roman" pitchFamily="18" charset="0"/>
              </a:rPr>
              <a:t> a total </a:t>
            </a:r>
            <a:r>
              <a:rPr lang="tr-TR" sz="9600" dirty="0" err="1" smtClean="0">
                <a:cs typeface="Times New Roman" pitchFamily="18" charset="0"/>
              </a:rPr>
              <a:t>molality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mt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the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freezing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point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depression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must</a:t>
            </a:r>
            <a:r>
              <a:rPr lang="tr-TR" sz="9600" dirty="0" smtClean="0">
                <a:cs typeface="Times New Roman" pitchFamily="18" charset="0"/>
              </a:rPr>
              <a:t> be  </a:t>
            </a:r>
            <a:r>
              <a:rPr lang="tr-TR" sz="9600" dirty="0" err="1" smtClean="0">
                <a:cs typeface="Times New Roman" pitchFamily="18" charset="0"/>
              </a:rPr>
              <a:t>given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by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</a:t>
            </a:r>
            <a:r>
              <a:rPr lang="tr-TR" sz="9600" dirty="0" err="1" smtClean="0">
                <a:cs typeface="Times New Roman" pitchFamily="18" charset="0"/>
              </a:rPr>
              <a:t>T</a:t>
            </a:r>
            <a:r>
              <a:rPr lang="tr-TR" sz="9600" baseline="-25000" dirty="0" err="1" smtClean="0">
                <a:cs typeface="Times New Roman" pitchFamily="18" charset="0"/>
              </a:rPr>
              <a:t>f</a:t>
            </a:r>
            <a:r>
              <a:rPr lang="tr-TR" sz="9600" baseline="-25000" dirty="0" smtClean="0">
                <a:cs typeface="Times New Roman" pitchFamily="18" charset="0"/>
              </a:rPr>
              <a:t> = </a:t>
            </a:r>
            <a:r>
              <a:rPr lang="tr-TR" sz="9600" dirty="0" err="1" smtClean="0">
                <a:cs typeface="Times New Roman" pitchFamily="18" charset="0"/>
              </a:rPr>
              <a:t>K</a:t>
            </a:r>
            <a:r>
              <a:rPr lang="tr-TR" sz="9600" baseline="-25000" dirty="0" err="1" smtClean="0">
                <a:cs typeface="Times New Roman" pitchFamily="18" charset="0"/>
              </a:rPr>
              <a:t>f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m</a:t>
            </a:r>
            <a:r>
              <a:rPr lang="tr-TR" sz="9600" baseline="-25000" dirty="0" err="1" smtClean="0">
                <a:cs typeface="Times New Roman" pitchFamily="18" charset="0"/>
              </a:rPr>
              <a:t>t</a:t>
            </a:r>
            <a:r>
              <a:rPr lang="tr-TR" sz="9600" dirty="0" smtClean="0">
                <a:cs typeface="Times New Roman" pitchFamily="18" charset="0"/>
              </a:rPr>
              <a:t>, </a:t>
            </a:r>
            <a:r>
              <a:rPr lang="tr-TR" sz="9600" dirty="0" err="1" smtClean="0">
                <a:cs typeface="Times New Roman" pitchFamily="18" charset="0"/>
              </a:rPr>
              <a:t>and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hence</a:t>
            </a:r>
            <a:r>
              <a:rPr lang="tr-TR" sz="9600" dirty="0" smtClean="0">
                <a:cs typeface="Times New Roman" pitchFamily="18" charset="0"/>
              </a:rPr>
              <a:t>, in </a:t>
            </a:r>
            <a:r>
              <a:rPr lang="tr-TR" sz="9600" dirty="0" err="1" smtClean="0">
                <a:cs typeface="Times New Roman" pitchFamily="18" charset="0"/>
              </a:rPr>
              <a:t>terms</a:t>
            </a:r>
            <a:r>
              <a:rPr lang="tr-TR" sz="9600" dirty="0" smtClean="0">
                <a:cs typeface="Times New Roman" pitchFamily="18" charset="0"/>
              </a:rPr>
              <a:t> of </a:t>
            </a:r>
            <a:r>
              <a:rPr lang="tr-TR" sz="9600" dirty="0" err="1" smtClean="0">
                <a:cs typeface="Times New Roman" pitchFamily="18" charset="0"/>
              </a:rPr>
              <a:t>equation</a:t>
            </a:r>
            <a:endParaRPr lang="tr-TR" sz="9600" dirty="0" smtClean="0"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265043" y="344557"/>
            <a:ext cx="11622156" cy="954158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tr-TR" sz="2700" dirty="0" err="1" smtClean="0">
                <a:latin typeface="+mn-lt"/>
              </a:rPr>
              <a:t>Consequently</a:t>
            </a:r>
            <a:r>
              <a:rPr lang="tr-TR" sz="2700" dirty="0" smtClean="0">
                <a:latin typeface="+mn-lt"/>
              </a:rPr>
              <a:t>, </a:t>
            </a:r>
            <a:r>
              <a:rPr lang="tr-TR" sz="2700" dirty="0" err="1" smtClean="0">
                <a:latin typeface="+mn-lt"/>
              </a:rPr>
              <a:t>for</a:t>
            </a:r>
            <a:r>
              <a:rPr lang="tr-TR" sz="2700" dirty="0" smtClean="0">
                <a:latin typeface="+mn-lt"/>
              </a:rPr>
              <a:t> m</a:t>
            </a:r>
            <a:r>
              <a:rPr lang="tr-TR" sz="2700" dirty="0" smtClean="0">
                <a:latin typeface="+mn-lt"/>
                <a:sym typeface="Symbol"/>
              </a:rPr>
              <a:t>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moles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dissociating</a:t>
            </a:r>
            <a:r>
              <a:rPr lang="tr-TR" sz="2700" dirty="0" smtClean="0">
                <a:latin typeface="+mn-lt"/>
              </a:rPr>
              <a:t>, z(m</a:t>
            </a:r>
            <a:r>
              <a:rPr lang="tr-TR" sz="2700" dirty="0" smtClean="0">
                <a:latin typeface="+mn-lt"/>
                <a:sym typeface="Symbol"/>
              </a:rPr>
              <a:t></a:t>
            </a:r>
            <a:r>
              <a:rPr lang="tr-TR" sz="2700" dirty="0" smtClean="0">
                <a:latin typeface="+mn-lt"/>
              </a:rPr>
              <a:t>) </a:t>
            </a:r>
            <a:r>
              <a:rPr lang="tr-TR" sz="2700" dirty="0" err="1" smtClean="0">
                <a:latin typeface="+mn-lt"/>
              </a:rPr>
              <a:t>moles</a:t>
            </a:r>
            <a:r>
              <a:rPr lang="tr-TR" sz="2700" dirty="0" smtClean="0">
                <a:latin typeface="+mn-lt"/>
              </a:rPr>
              <a:t> of A</a:t>
            </a:r>
            <a:r>
              <a:rPr lang="tr-TR" sz="2700" baseline="30000" dirty="0" smtClean="0">
                <a:latin typeface="+mn-lt"/>
              </a:rPr>
              <a:t>z+</a:t>
            </a:r>
            <a:r>
              <a:rPr lang="tr-TR" sz="2700" dirty="0" smtClean="0">
                <a:latin typeface="+mn-lt"/>
              </a:rPr>
              <a:t>, </a:t>
            </a:r>
            <a:r>
              <a:rPr lang="tr-TR" sz="2700" dirty="0" err="1" smtClean="0">
                <a:latin typeface="+mn-lt"/>
              </a:rPr>
              <a:t>and</a:t>
            </a:r>
            <a:r>
              <a:rPr lang="tr-TR" sz="2700" dirty="0" smtClean="0">
                <a:latin typeface="+mn-lt"/>
              </a:rPr>
              <a:t> y(m</a:t>
            </a:r>
            <a:r>
              <a:rPr lang="tr-TR" sz="2700" dirty="0" smtClean="0">
                <a:latin typeface="+mn-lt"/>
                <a:sym typeface="Symbol"/>
              </a:rPr>
              <a:t></a:t>
            </a:r>
            <a:r>
              <a:rPr lang="tr-TR" sz="2700" dirty="0" smtClean="0">
                <a:latin typeface="+mn-lt"/>
              </a:rPr>
              <a:t>) </a:t>
            </a:r>
            <a:r>
              <a:rPr lang="tr-TR" sz="2700" dirty="0" err="1" smtClean="0">
                <a:latin typeface="+mn-lt"/>
              </a:rPr>
              <a:t>moles</a:t>
            </a:r>
            <a:r>
              <a:rPr lang="tr-TR" sz="2700" dirty="0" smtClean="0">
                <a:latin typeface="+mn-lt"/>
              </a:rPr>
              <a:t> of </a:t>
            </a:r>
            <a:r>
              <a:rPr lang="tr-TR" sz="2700" dirty="0" err="1" smtClean="0">
                <a:latin typeface="+mn-lt"/>
              </a:rPr>
              <a:t>B</a:t>
            </a:r>
            <a:r>
              <a:rPr lang="tr-TR" sz="2700" baseline="30000" dirty="0" err="1" smtClean="0">
                <a:latin typeface="+mn-lt"/>
              </a:rPr>
              <a:t>z</a:t>
            </a:r>
            <a:r>
              <a:rPr lang="tr-TR" sz="2700" baseline="30000" dirty="0" smtClean="0">
                <a:latin typeface="+mn-lt"/>
              </a:rPr>
              <a:t>-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are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obtained</a:t>
            </a:r>
            <a:r>
              <a:rPr lang="tr-TR" sz="2700" dirty="0" smtClean="0">
                <a:latin typeface="+mn-lt"/>
              </a:rPr>
              <a:t>. </a:t>
            </a:r>
            <a:r>
              <a:rPr lang="tr-TR" sz="2700" dirty="0" err="1" smtClean="0">
                <a:latin typeface="+mn-lt"/>
              </a:rPr>
              <a:t>The</a:t>
            </a:r>
            <a:r>
              <a:rPr lang="tr-TR" sz="2700" dirty="0" smtClean="0">
                <a:latin typeface="+mn-lt"/>
              </a:rPr>
              <a:t> total </a:t>
            </a:r>
            <a:r>
              <a:rPr lang="tr-TR" sz="2700" dirty="0" err="1" smtClean="0">
                <a:latin typeface="+mn-lt"/>
              </a:rPr>
              <a:t>number</a:t>
            </a:r>
            <a:r>
              <a:rPr lang="tr-TR" sz="2700" dirty="0" smtClean="0">
                <a:latin typeface="+mn-lt"/>
              </a:rPr>
              <a:t> of </a:t>
            </a:r>
            <a:r>
              <a:rPr lang="tr-TR" sz="2700" dirty="0" err="1" smtClean="0">
                <a:latin typeface="+mn-lt"/>
              </a:rPr>
              <a:t>moles</a:t>
            </a:r>
            <a:r>
              <a:rPr lang="tr-TR" sz="2700" dirty="0" smtClean="0">
                <a:latin typeface="+mn-lt"/>
              </a:rPr>
              <a:t>, </a:t>
            </a:r>
            <a:r>
              <a:rPr lang="tr-TR" sz="2700" dirty="0" err="1" smtClean="0">
                <a:latin typeface="+mn-lt"/>
              </a:rPr>
              <a:t>m</a:t>
            </a:r>
            <a:r>
              <a:rPr lang="tr-TR" sz="2700" baseline="-25000" dirty="0" err="1" smtClean="0">
                <a:latin typeface="+mn-lt"/>
              </a:rPr>
              <a:t>t</a:t>
            </a:r>
            <a:r>
              <a:rPr lang="tr-TR" sz="2700" dirty="0" smtClean="0">
                <a:latin typeface="+mn-lt"/>
              </a:rPr>
              <a:t>, of </a:t>
            </a:r>
            <a:r>
              <a:rPr lang="tr-TR" sz="2700" dirty="0" err="1" smtClean="0">
                <a:latin typeface="+mn-lt"/>
              </a:rPr>
              <a:t>substances</a:t>
            </a:r>
            <a:r>
              <a:rPr lang="tr-TR" sz="2700" dirty="0" smtClean="0">
                <a:latin typeface="+mn-lt"/>
              </a:rPr>
              <a:t> of </a:t>
            </a:r>
            <a:r>
              <a:rPr lang="tr-TR" sz="2700" dirty="0" err="1" smtClean="0">
                <a:latin typeface="+mn-lt"/>
              </a:rPr>
              <a:t>all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types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present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smtClean="0">
                <a:latin typeface="+mn-lt"/>
              </a:rPr>
              <a:t>in </a:t>
            </a:r>
            <a:r>
              <a:rPr lang="tr-TR" sz="2700" dirty="0" err="1" smtClean="0">
                <a:latin typeface="+mn-lt"/>
              </a:rPr>
              <a:t>solution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FE2-BF0A-4049-9674-660EA11C70C8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65042" y="251790"/>
            <a:ext cx="11357113" cy="5552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endParaRPr lang="tr-TR" sz="2400" b="1" dirty="0" smtClean="0">
              <a:latin typeface="+mj-lt"/>
              <a:ea typeface="+mj-ea"/>
              <a:cs typeface="+mj-cs"/>
              <a:sym typeface="Symbol"/>
            </a:endParaRPr>
          </a:p>
          <a:p>
            <a:endParaRPr lang="tr-TR" sz="2400" b="1" dirty="0" smtClean="0">
              <a:latin typeface="+mj-lt"/>
              <a:ea typeface="+mj-ea"/>
              <a:cs typeface="+mj-cs"/>
              <a:sym typeface="Symbol"/>
            </a:endParaRPr>
          </a:p>
          <a:p>
            <a:endParaRPr lang="tr-TR" sz="8000" b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endParaRPr lang="tr-TR" sz="8000" b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>
              <a:lnSpc>
                <a:spcPct val="170000"/>
              </a:lnSpc>
            </a:pPr>
            <a:r>
              <a:rPr lang="tr-TR" sz="9600" dirty="0" smtClean="0">
                <a:cs typeface="Times New Roman" pitchFamily="18" charset="0"/>
                <a:sym typeface="Symbol"/>
              </a:rPr>
              <a:t></a:t>
            </a:r>
            <a:r>
              <a:rPr lang="tr-TR" sz="9600" dirty="0" err="1" smtClean="0">
                <a:cs typeface="Times New Roman" pitchFamily="18" charset="0"/>
              </a:rPr>
              <a:t>T</a:t>
            </a:r>
            <a:r>
              <a:rPr lang="tr-TR" sz="9600" baseline="-25000" dirty="0" err="1" smtClean="0">
                <a:cs typeface="Times New Roman" pitchFamily="18" charset="0"/>
              </a:rPr>
              <a:t>f</a:t>
            </a:r>
            <a:r>
              <a:rPr lang="tr-TR" sz="9600" baseline="-25000" dirty="0" smtClean="0">
                <a:cs typeface="Times New Roman" pitchFamily="18" charset="0"/>
              </a:rPr>
              <a:t> = </a:t>
            </a:r>
            <a:r>
              <a:rPr lang="tr-TR" sz="9600" dirty="0" err="1" smtClean="0">
                <a:cs typeface="Times New Roman" pitchFamily="18" charset="0"/>
              </a:rPr>
              <a:t>K</a:t>
            </a:r>
            <a:r>
              <a:rPr lang="tr-TR" sz="9600" baseline="-25000" dirty="0" err="1" smtClean="0">
                <a:cs typeface="Times New Roman" pitchFamily="18" charset="0"/>
              </a:rPr>
              <a:t>f</a:t>
            </a:r>
            <a:r>
              <a:rPr lang="tr-TR" sz="9600" dirty="0" smtClean="0">
                <a:cs typeface="Times New Roman" pitchFamily="18" charset="0"/>
              </a:rPr>
              <a:t> m</a:t>
            </a:r>
            <a:r>
              <a:rPr lang="tr-TR" sz="9600" baseline="-25000" dirty="0" smtClean="0">
                <a:cs typeface="Times New Roman" pitchFamily="18" charset="0"/>
              </a:rPr>
              <a:t> </a:t>
            </a:r>
            <a:r>
              <a:rPr lang="tr-TR" sz="9600" dirty="0" smtClean="0">
                <a:cs typeface="Times New Roman" pitchFamily="18" charset="0"/>
              </a:rPr>
              <a:t>[1 +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(</a:t>
            </a:r>
            <a:r>
              <a:rPr lang="tr-TR" sz="9600" dirty="0" smtClean="0">
                <a:cs typeface="Times New Roman" pitchFamily="18" charset="0"/>
                <a:sym typeface="Symbol"/>
              </a:rPr>
              <a:t></a:t>
            </a:r>
            <a:r>
              <a:rPr lang="tr-TR" sz="9600" dirty="0" smtClean="0">
                <a:cs typeface="Times New Roman" pitchFamily="18" charset="0"/>
              </a:rPr>
              <a:t>– 1]</a:t>
            </a:r>
          </a:p>
          <a:p>
            <a:pPr>
              <a:lnSpc>
                <a:spcPct val="170000"/>
              </a:lnSpc>
            </a:pPr>
            <a:r>
              <a:rPr lang="tr-TR" sz="9600" dirty="0" err="1" smtClean="0">
                <a:cs typeface="Times New Roman" pitchFamily="18" charset="0"/>
              </a:rPr>
              <a:t>Solving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for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we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obtain</a:t>
            </a:r>
            <a:endParaRPr lang="tr-TR" sz="9600" dirty="0" smtClean="0"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 = (</a:t>
            </a:r>
            <a:r>
              <a:rPr lang="tr-TR" sz="9600" dirty="0" smtClean="0">
                <a:cs typeface="Times New Roman" pitchFamily="18" charset="0"/>
                <a:sym typeface="Symbol"/>
              </a:rPr>
              <a:t></a:t>
            </a:r>
            <a:r>
              <a:rPr lang="tr-TR" sz="9600" dirty="0" err="1" smtClean="0">
                <a:cs typeface="Times New Roman" pitchFamily="18" charset="0"/>
              </a:rPr>
              <a:t>T</a:t>
            </a:r>
            <a:r>
              <a:rPr lang="tr-TR" sz="9600" baseline="-25000" dirty="0" err="1" smtClean="0">
                <a:cs typeface="Times New Roman" pitchFamily="18" charset="0"/>
              </a:rPr>
              <a:t>f</a:t>
            </a:r>
            <a:r>
              <a:rPr lang="tr-TR" sz="9600" dirty="0" smtClean="0">
                <a:cs typeface="Times New Roman" pitchFamily="18" charset="0"/>
              </a:rPr>
              <a:t>/ </a:t>
            </a:r>
            <a:r>
              <a:rPr lang="tr-TR" sz="9600" dirty="0" err="1" smtClean="0">
                <a:cs typeface="Times New Roman" pitchFamily="18" charset="0"/>
              </a:rPr>
              <a:t>K</a:t>
            </a:r>
            <a:r>
              <a:rPr lang="tr-TR" sz="9600" baseline="-25000" dirty="0" err="1" smtClean="0">
                <a:cs typeface="Times New Roman" pitchFamily="18" charset="0"/>
              </a:rPr>
              <a:t>f</a:t>
            </a:r>
            <a:r>
              <a:rPr lang="tr-TR" sz="9600" dirty="0" smtClean="0">
                <a:cs typeface="Times New Roman" pitchFamily="18" charset="0"/>
              </a:rPr>
              <a:t> m-1) /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</a:t>
            </a:r>
            <a:r>
              <a:rPr lang="tr-TR" sz="9600" dirty="0" smtClean="0">
                <a:cs typeface="Times New Roman" pitchFamily="18" charset="0"/>
              </a:rPr>
              <a:t>– 1</a:t>
            </a:r>
          </a:p>
          <a:p>
            <a:pPr>
              <a:lnSpc>
                <a:spcPct val="170000"/>
              </a:lnSpc>
            </a:pPr>
            <a:r>
              <a:rPr lang="tr-TR" sz="9600" dirty="0" smtClean="0">
                <a:cs typeface="Times New Roman" pitchFamily="18" charset="0"/>
              </a:rPr>
              <a:t>   =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</a:t>
            </a:r>
            <a:r>
              <a:rPr lang="tr-TR" sz="9600" dirty="0" err="1" smtClean="0">
                <a:cs typeface="Times New Roman" pitchFamily="18" charset="0"/>
              </a:rPr>
              <a:t>T</a:t>
            </a:r>
            <a:r>
              <a:rPr lang="tr-TR" sz="9600" baseline="-25000" dirty="0" err="1" smtClean="0">
                <a:cs typeface="Times New Roman" pitchFamily="18" charset="0"/>
              </a:rPr>
              <a:t>f</a:t>
            </a:r>
            <a:r>
              <a:rPr lang="tr-TR" sz="9600" dirty="0" smtClean="0">
                <a:cs typeface="Times New Roman" pitchFamily="18" charset="0"/>
              </a:rPr>
              <a:t> - </a:t>
            </a:r>
            <a:r>
              <a:rPr lang="tr-TR" sz="9600" dirty="0" err="1" smtClean="0">
                <a:cs typeface="Times New Roman" pitchFamily="18" charset="0"/>
              </a:rPr>
              <a:t>K</a:t>
            </a:r>
            <a:r>
              <a:rPr lang="tr-TR" sz="9600" baseline="-25000" dirty="0" err="1" smtClean="0">
                <a:cs typeface="Times New Roman" pitchFamily="18" charset="0"/>
              </a:rPr>
              <a:t>f</a:t>
            </a:r>
            <a:r>
              <a:rPr lang="tr-TR" sz="9600" dirty="0" smtClean="0">
                <a:cs typeface="Times New Roman" pitchFamily="18" charset="0"/>
              </a:rPr>
              <a:t> m / (</a:t>
            </a:r>
            <a:r>
              <a:rPr lang="tr-TR" sz="9600" dirty="0" smtClean="0">
                <a:cs typeface="Times New Roman" pitchFamily="18" charset="0"/>
                <a:sym typeface="Symbol"/>
              </a:rPr>
              <a:t></a:t>
            </a:r>
            <a:r>
              <a:rPr lang="tr-TR" sz="9600" dirty="0" smtClean="0">
                <a:cs typeface="Times New Roman" pitchFamily="18" charset="0"/>
              </a:rPr>
              <a:t>– 1) </a:t>
            </a:r>
            <a:r>
              <a:rPr lang="tr-TR" sz="9600" dirty="0" err="1" smtClean="0">
                <a:cs typeface="Times New Roman" pitchFamily="18" charset="0"/>
              </a:rPr>
              <a:t>K</a:t>
            </a:r>
            <a:r>
              <a:rPr lang="tr-TR" sz="9600" baseline="-25000" dirty="0" err="1" smtClean="0">
                <a:cs typeface="Times New Roman" pitchFamily="18" charset="0"/>
              </a:rPr>
              <a:t>f</a:t>
            </a:r>
            <a:r>
              <a:rPr lang="tr-TR" sz="9600" dirty="0" smtClean="0">
                <a:cs typeface="Times New Roman" pitchFamily="18" charset="0"/>
              </a:rPr>
              <a:t> m</a:t>
            </a:r>
          </a:p>
          <a:p>
            <a:pPr>
              <a:lnSpc>
                <a:spcPct val="170000"/>
              </a:lnSpc>
            </a:pPr>
            <a:endParaRPr lang="tr-TR" sz="9600" dirty="0" smtClean="0"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tr-TR" sz="9600" dirty="0" smtClean="0">
                <a:cs typeface="Times New Roman" pitchFamily="18" charset="0"/>
              </a:rPr>
              <a:t>A </a:t>
            </a:r>
            <a:r>
              <a:rPr lang="tr-TR" sz="9600" dirty="0" err="1" smtClean="0">
                <a:cs typeface="Times New Roman" pitchFamily="18" charset="0"/>
              </a:rPr>
              <a:t>more</a:t>
            </a:r>
            <a:r>
              <a:rPr lang="tr-TR" sz="9600" dirty="0" smtClean="0">
                <a:cs typeface="Times New Roman" pitchFamily="18" charset="0"/>
              </a:rPr>
              <a:t> general </a:t>
            </a:r>
            <a:r>
              <a:rPr lang="tr-TR" sz="9600" dirty="0" err="1" smtClean="0">
                <a:cs typeface="Times New Roman" pitchFamily="18" charset="0"/>
              </a:rPr>
              <a:t>relation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for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follows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by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comparing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equation</a:t>
            </a:r>
            <a:r>
              <a:rPr lang="tr-TR" sz="9600" dirty="0" smtClean="0">
                <a:cs typeface="Times New Roman" pitchFamily="18" charset="0"/>
              </a:rPr>
              <a:t> . Since </a:t>
            </a:r>
            <a:r>
              <a:rPr lang="tr-TR" sz="9600" dirty="0" err="1" smtClean="0">
                <a:cs typeface="Times New Roman" pitchFamily="18" charset="0"/>
              </a:rPr>
              <a:t>according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to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</a:t>
            </a:r>
            <a:r>
              <a:rPr lang="tr-TR" sz="9600" dirty="0" err="1" smtClean="0">
                <a:cs typeface="Times New Roman" pitchFamily="18" charset="0"/>
              </a:rPr>
              <a:t>T</a:t>
            </a:r>
            <a:r>
              <a:rPr lang="tr-TR" sz="9600" baseline="-25000" dirty="0" err="1" smtClean="0">
                <a:cs typeface="Times New Roman" pitchFamily="18" charset="0"/>
              </a:rPr>
              <a:t>f</a:t>
            </a:r>
            <a:r>
              <a:rPr lang="tr-TR" sz="9600" dirty="0" smtClean="0">
                <a:cs typeface="Times New Roman" pitchFamily="18" charset="0"/>
              </a:rPr>
              <a:t>  = i </a:t>
            </a:r>
            <a:r>
              <a:rPr lang="tr-TR" sz="9600" dirty="0" err="1" smtClean="0">
                <a:cs typeface="Times New Roman" pitchFamily="18" charset="0"/>
              </a:rPr>
              <a:t>K</a:t>
            </a:r>
            <a:r>
              <a:rPr lang="tr-TR" sz="9600" baseline="-25000" dirty="0" err="1" smtClean="0">
                <a:cs typeface="Times New Roman" pitchFamily="18" charset="0"/>
              </a:rPr>
              <a:t>f</a:t>
            </a:r>
            <a:r>
              <a:rPr lang="tr-TR" sz="9600" dirty="0" smtClean="0">
                <a:cs typeface="Times New Roman" pitchFamily="18" charset="0"/>
              </a:rPr>
              <a:t> m, i </a:t>
            </a:r>
            <a:r>
              <a:rPr lang="tr-TR" sz="9600" dirty="0" err="1" smtClean="0">
                <a:cs typeface="Times New Roman" pitchFamily="18" charset="0"/>
              </a:rPr>
              <a:t>must</a:t>
            </a:r>
            <a:r>
              <a:rPr lang="tr-TR" sz="9600" dirty="0" smtClean="0">
                <a:cs typeface="Times New Roman" pitchFamily="18" charset="0"/>
              </a:rPr>
              <a:t> be </a:t>
            </a:r>
            <a:r>
              <a:rPr lang="tr-TR" sz="9600" dirty="0" err="1" smtClean="0">
                <a:cs typeface="Times New Roman" pitchFamily="18" charset="0"/>
              </a:rPr>
              <a:t>given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by</a:t>
            </a:r>
            <a:r>
              <a:rPr lang="tr-TR" sz="9600" dirty="0" smtClean="0">
                <a:cs typeface="Times New Roman" pitchFamily="18" charset="0"/>
              </a:rPr>
              <a:t> </a:t>
            </a:r>
          </a:p>
          <a:p>
            <a:pPr>
              <a:lnSpc>
                <a:spcPct val="170000"/>
              </a:lnSpc>
            </a:pPr>
            <a:r>
              <a:rPr lang="tr-TR" sz="9600" dirty="0" smtClean="0">
                <a:cs typeface="Times New Roman" pitchFamily="18" charset="0"/>
              </a:rPr>
              <a:t>i = 1 +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(</a:t>
            </a:r>
            <a:r>
              <a:rPr lang="tr-TR" sz="9600" dirty="0" smtClean="0">
                <a:cs typeface="Times New Roman" pitchFamily="18" charset="0"/>
                <a:sym typeface="Symbol"/>
              </a:rPr>
              <a:t></a:t>
            </a:r>
            <a:r>
              <a:rPr lang="tr-TR" sz="9600" dirty="0" smtClean="0">
                <a:cs typeface="Times New Roman" pitchFamily="18" charset="0"/>
              </a:rPr>
              <a:t>– 1) </a:t>
            </a:r>
            <a:r>
              <a:rPr lang="tr-TR" sz="9600" dirty="0" err="1" smtClean="0">
                <a:cs typeface="Times New Roman" pitchFamily="18" charset="0"/>
              </a:rPr>
              <a:t>and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therefore</a:t>
            </a:r>
            <a:endParaRPr lang="tr-TR" sz="9600" dirty="0" smtClean="0"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tr-TR" sz="9600" dirty="0" smtClean="0">
                <a:cs typeface="Times New Roman" pitchFamily="18" charset="0"/>
                <a:sym typeface="Symbol"/>
              </a:rPr>
              <a:t></a:t>
            </a:r>
            <a:r>
              <a:rPr lang="tr-TR" sz="9600" dirty="0" smtClean="0">
                <a:cs typeface="Times New Roman" pitchFamily="18" charset="0"/>
              </a:rPr>
              <a:t> = i - 1 / </a:t>
            </a:r>
            <a:r>
              <a:rPr lang="tr-TR" sz="9600" dirty="0" smtClean="0">
                <a:cs typeface="Times New Roman" pitchFamily="18" charset="0"/>
                <a:sym typeface="Symbol"/>
              </a:rPr>
              <a:t></a:t>
            </a:r>
            <a:r>
              <a:rPr lang="tr-TR" sz="9600" dirty="0" smtClean="0">
                <a:cs typeface="Times New Roman" pitchFamily="18" charset="0"/>
              </a:rPr>
              <a:t>– 1</a:t>
            </a:r>
          </a:p>
          <a:p>
            <a:endParaRPr lang="tr-TR" sz="3000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dirty="0" smtClean="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18011" y="227648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418011" y="1036411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262743" y="1260657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56754" y="382225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8" name="Alt Başlık 2"/>
          <p:cNvSpPr txBox="1">
            <a:spLocks/>
          </p:cNvSpPr>
          <p:nvPr/>
        </p:nvSpPr>
        <p:spPr>
          <a:xfrm>
            <a:off x="384314" y="359509"/>
            <a:ext cx="11489634" cy="59352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b="1" dirty="0" smtClean="0">
                <a:solidFill>
                  <a:srgbClr val="FF0000"/>
                </a:solidFill>
              </a:rPr>
              <a:t>Chemical </a:t>
            </a:r>
            <a:r>
              <a:rPr lang="tr-TR" b="1" dirty="0" err="1" smtClean="0">
                <a:solidFill>
                  <a:srgbClr val="FF0000"/>
                </a:solidFill>
              </a:rPr>
              <a:t>Potential</a:t>
            </a:r>
            <a:r>
              <a:rPr lang="tr-TR" b="1" dirty="0" smtClean="0">
                <a:solidFill>
                  <a:srgbClr val="FF0000"/>
                </a:solidFill>
              </a:rPr>
              <a:t>, </a:t>
            </a:r>
            <a:r>
              <a:rPr lang="tr-TR" b="1" dirty="0" err="1" smtClean="0">
                <a:solidFill>
                  <a:srgbClr val="FF0000"/>
                </a:solidFill>
              </a:rPr>
              <a:t>Activity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and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Related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Quantities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79745" y="870087"/>
            <a:ext cx="3442463" cy="826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 Başlık"/>
          <p:cNvSpPr txBox="1">
            <a:spLocks/>
          </p:cNvSpPr>
          <p:nvPr/>
        </p:nvSpPr>
        <p:spPr>
          <a:xfrm>
            <a:off x="278296" y="1762539"/>
            <a:ext cx="11622156" cy="19215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algn="just">
              <a:lnSpc>
                <a:spcPct val="170000"/>
              </a:lnSpc>
            </a:pPr>
            <a:endParaRPr lang="tr-TR" sz="9600" dirty="0" smtClean="0">
              <a:cs typeface="Times New Roman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tr-TR" sz="9600" dirty="0" err="1" smtClean="0">
                <a:cs typeface="Times New Roman" pitchFamily="18" charset="0"/>
              </a:rPr>
              <a:t>Notice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that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the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activity</a:t>
            </a:r>
            <a:r>
              <a:rPr lang="tr-TR" sz="9600" dirty="0" smtClean="0">
                <a:cs typeface="Times New Roman" pitchFamily="18" charset="0"/>
              </a:rPr>
              <a:t> of </a:t>
            </a:r>
            <a:r>
              <a:rPr lang="tr-TR" sz="9600" dirty="0" err="1" smtClean="0">
                <a:cs typeface="Times New Roman" pitchFamily="18" charset="0"/>
              </a:rPr>
              <a:t>the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liquid</a:t>
            </a:r>
            <a:r>
              <a:rPr lang="tr-TR" sz="9600" dirty="0" smtClean="0">
                <a:cs typeface="Times New Roman" pitchFamily="18" charset="0"/>
              </a:rPr>
              <a:t> is </a:t>
            </a:r>
            <a:r>
              <a:rPr lang="tr-TR" sz="9600" dirty="0" err="1" smtClean="0">
                <a:cs typeface="Times New Roman" pitchFamily="18" charset="0"/>
              </a:rPr>
              <a:t>close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to</a:t>
            </a:r>
            <a:r>
              <a:rPr lang="tr-TR" sz="9600" dirty="0" smtClean="0">
                <a:cs typeface="Times New Roman" pitchFamily="18" charset="0"/>
              </a:rPr>
              <a:t> 1.  İn </a:t>
            </a:r>
            <a:r>
              <a:rPr lang="tr-TR" sz="9600" dirty="0" err="1" smtClean="0">
                <a:cs typeface="Times New Roman" pitchFamily="18" charset="0"/>
              </a:rPr>
              <a:t>most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cases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the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activities</a:t>
            </a:r>
            <a:r>
              <a:rPr lang="tr-TR" sz="9600" dirty="0" smtClean="0">
                <a:cs typeface="Times New Roman" pitchFamily="18" charset="0"/>
              </a:rPr>
              <a:t> of </a:t>
            </a:r>
            <a:r>
              <a:rPr lang="tr-TR" sz="9600" dirty="0" err="1" smtClean="0">
                <a:cs typeface="Times New Roman" pitchFamily="18" charset="0"/>
              </a:rPr>
              <a:t>condensed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phases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i="1" dirty="0" smtClean="0">
                <a:cs typeface="Times New Roman" pitchFamily="18" charset="0"/>
              </a:rPr>
              <a:t>can be </a:t>
            </a:r>
            <a:r>
              <a:rPr lang="tr-TR" sz="9600" i="1" dirty="0" err="1" smtClean="0">
                <a:cs typeface="Times New Roman" pitchFamily="18" charset="0"/>
              </a:rPr>
              <a:t>approximated</a:t>
            </a:r>
            <a:r>
              <a:rPr lang="tr-TR" sz="9600" i="1" dirty="0" smtClean="0">
                <a:cs typeface="Times New Roman" pitchFamily="18" charset="0"/>
              </a:rPr>
              <a:t> as 1 </a:t>
            </a:r>
            <a:r>
              <a:rPr lang="tr-TR" sz="9600" dirty="0" err="1" smtClean="0">
                <a:cs typeface="Times New Roman" pitchFamily="18" charset="0"/>
              </a:rPr>
              <a:t>and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they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make</a:t>
            </a:r>
            <a:r>
              <a:rPr lang="tr-TR" sz="9600" dirty="0" smtClean="0">
                <a:cs typeface="Times New Roman" pitchFamily="18" charset="0"/>
              </a:rPr>
              <a:t> no </a:t>
            </a:r>
            <a:r>
              <a:rPr lang="tr-TR" sz="9600" dirty="0" err="1" smtClean="0">
                <a:cs typeface="Times New Roman" pitchFamily="18" charset="0"/>
              </a:rPr>
              <a:t>numerical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contribution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to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the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value</a:t>
            </a:r>
            <a:r>
              <a:rPr lang="tr-TR" sz="9600" dirty="0" smtClean="0">
                <a:cs typeface="Times New Roman" pitchFamily="18" charset="0"/>
              </a:rPr>
              <a:t> of </a:t>
            </a:r>
            <a:r>
              <a:rPr lang="tr-TR" sz="9600" dirty="0" err="1" smtClean="0">
                <a:cs typeface="Times New Roman" pitchFamily="18" charset="0"/>
              </a:rPr>
              <a:t>the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reaction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equilibrium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constant</a:t>
            </a:r>
            <a:r>
              <a:rPr lang="tr-TR" sz="9600" dirty="0" smtClean="0">
                <a:cs typeface="Times New Roman" pitchFamily="18" charset="0"/>
              </a:rPr>
              <a:t>. </a:t>
            </a:r>
            <a:r>
              <a:rPr lang="tr-TR" sz="9600" dirty="0" err="1" smtClean="0">
                <a:cs typeface="Times New Roman" pitchFamily="18" charset="0"/>
              </a:rPr>
              <a:t>For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chemical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species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that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are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dissolved</a:t>
            </a:r>
            <a:r>
              <a:rPr lang="tr-TR" sz="9600" dirty="0" smtClean="0">
                <a:cs typeface="Times New Roman" pitchFamily="18" charset="0"/>
              </a:rPr>
              <a:t> in </a:t>
            </a:r>
            <a:r>
              <a:rPr lang="tr-TR" sz="9600" dirty="0" err="1" smtClean="0">
                <a:cs typeface="Times New Roman" pitchFamily="18" charset="0"/>
              </a:rPr>
              <a:t>solution</a:t>
            </a:r>
            <a:r>
              <a:rPr lang="tr-TR" sz="9600" dirty="0" smtClean="0">
                <a:cs typeface="Times New Roman" pitchFamily="18" charset="0"/>
              </a:rPr>
              <a:t> (</a:t>
            </a:r>
            <a:r>
              <a:rPr lang="tr-TR" sz="9600" dirty="0" err="1" smtClean="0">
                <a:cs typeface="Times New Roman" pitchFamily="18" charset="0"/>
              </a:rPr>
              <a:t>usually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water</a:t>
            </a:r>
            <a:r>
              <a:rPr lang="tr-TR" sz="9600" dirty="0" smtClean="0">
                <a:cs typeface="Times New Roman" pitchFamily="18" charset="0"/>
              </a:rPr>
              <a:t>), </a:t>
            </a:r>
            <a:r>
              <a:rPr lang="tr-TR" sz="9600" dirty="0" err="1" smtClean="0">
                <a:cs typeface="Times New Roman" pitchFamily="18" charset="0"/>
              </a:rPr>
              <a:t>activities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are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defined</a:t>
            </a:r>
            <a:r>
              <a:rPr lang="tr-TR" sz="9600" dirty="0" smtClean="0">
                <a:cs typeface="Times New Roman" pitchFamily="18" charset="0"/>
              </a:rPr>
              <a:t> in </a:t>
            </a:r>
            <a:r>
              <a:rPr lang="tr-TR" sz="9600" dirty="0" err="1" smtClean="0">
                <a:cs typeface="Times New Roman" pitchFamily="18" charset="0"/>
              </a:rPr>
              <a:t>terms</a:t>
            </a:r>
            <a:r>
              <a:rPr lang="tr-TR" sz="9600" dirty="0" smtClean="0">
                <a:cs typeface="Times New Roman" pitchFamily="18" charset="0"/>
              </a:rPr>
              <a:t> of </a:t>
            </a:r>
            <a:r>
              <a:rPr lang="tr-TR" sz="9600" dirty="0" err="1" smtClean="0">
                <a:cs typeface="Times New Roman" pitchFamily="18" charset="0"/>
              </a:rPr>
              <a:t>the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mole</a:t>
            </a:r>
            <a:r>
              <a:rPr lang="tr-TR" sz="9600" dirty="0" smtClean="0">
                <a:cs typeface="Times New Roman" pitchFamily="18" charset="0"/>
              </a:rPr>
              <a:t> </a:t>
            </a:r>
            <a:r>
              <a:rPr lang="tr-TR" sz="9600" dirty="0" err="1" smtClean="0">
                <a:cs typeface="Times New Roman" pitchFamily="18" charset="0"/>
              </a:rPr>
              <a:t>fraction</a:t>
            </a:r>
            <a:r>
              <a:rPr lang="tr-TR" sz="9600" dirty="0" smtClean="0">
                <a:cs typeface="Times New Roman" pitchFamily="18" charset="0"/>
              </a:rPr>
              <a:t>:</a:t>
            </a:r>
          </a:p>
          <a:p>
            <a:endParaRPr lang="tr-TR" sz="3300" dirty="0" smtClean="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20332" y="4139028"/>
            <a:ext cx="1618486" cy="565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998430" y="4147930"/>
            <a:ext cx="4907908" cy="734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80574" y="4932705"/>
            <a:ext cx="9207983" cy="711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14 Resim"/>
          <p:cNvPicPr/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04968" y="5711687"/>
            <a:ext cx="2723764" cy="1007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71284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313043" y="36588"/>
            <a:ext cx="8680173" cy="313068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>
                <a:cs typeface="Times New Roman" pitchFamily="18" charset="0"/>
              </a:rPr>
              <a:t>where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smtClean="0">
                <a:cs typeface="Times New Roman" pitchFamily="18" charset="0"/>
              </a:rPr>
              <a:t>Mi </a:t>
            </a:r>
            <a:r>
              <a:rPr lang="tr-TR" sz="2400" dirty="0" smtClean="0">
                <a:cs typeface="Times New Roman" pitchFamily="18" charset="0"/>
              </a:rPr>
              <a:t>is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molecular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weight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solute</a:t>
            </a:r>
            <a:r>
              <a:rPr lang="tr-TR" sz="2400" dirty="0" smtClean="0">
                <a:cs typeface="Times New Roman" pitchFamily="18" charset="0"/>
              </a:rPr>
              <a:t> in </a:t>
            </a:r>
            <a:r>
              <a:rPr lang="tr-TR" sz="2400" dirty="0" err="1" smtClean="0">
                <a:cs typeface="Times New Roman" pitchFamily="18" charset="0"/>
              </a:rPr>
              <a:t>grams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per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mole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and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1000 </a:t>
            </a:r>
            <a:r>
              <a:rPr lang="tr-TR" sz="2400" dirty="0" err="1" smtClean="0">
                <a:cs typeface="Times New Roman" pitchFamily="18" charset="0"/>
              </a:rPr>
              <a:t>factor</a:t>
            </a:r>
            <a:r>
              <a:rPr lang="tr-TR" sz="2400" dirty="0" smtClean="0">
                <a:cs typeface="Times New Roman" pitchFamily="18" charset="0"/>
              </a:rPr>
              <a:t> in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numerator</a:t>
            </a:r>
            <a:r>
              <a:rPr lang="tr-TR" sz="2400" dirty="0" smtClean="0">
                <a:cs typeface="Times New Roman" pitchFamily="18" charset="0"/>
              </a:rPr>
              <a:t> is </a:t>
            </a:r>
            <a:r>
              <a:rPr lang="tr-TR" sz="2400" dirty="0" err="1" smtClean="0">
                <a:cs typeface="Times New Roman" pitchFamily="18" charset="0"/>
              </a:rPr>
              <a:t>for</a:t>
            </a:r>
            <a:r>
              <a:rPr lang="tr-TR" sz="2400" dirty="0" smtClean="0">
                <a:cs typeface="Times New Roman" pitchFamily="18" charset="0"/>
              </a:rPr>
              <a:t> a </a:t>
            </a:r>
            <a:r>
              <a:rPr lang="tr-TR" sz="2400" dirty="0" err="1" smtClean="0">
                <a:cs typeface="Times New Roman" pitchFamily="18" charset="0"/>
              </a:rPr>
              <a:t>conversion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between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grams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and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kilograms</a:t>
            </a:r>
            <a:r>
              <a:rPr lang="tr-TR" sz="2400" dirty="0" smtClean="0">
                <a:cs typeface="Times New Roman" pitchFamily="18" charset="0"/>
              </a:rPr>
              <a:t>. </a:t>
            </a:r>
            <a:r>
              <a:rPr lang="tr-TR" sz="2400" dirty="0" err="1" smtClean="0">
                <a:cs typeface="Times New Roman" pitchFamily="18" charset="0"/>
              </a:rPr>
              <a:t>For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dilute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solutions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mole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fraction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solute</a:t>
            </a:r>
            <a:r>
              <a:rPr lang="tr-TR" sz="2400" dirty="0" smtClean="0">
                <a:cs typeface="Times New Roman" pitchFamily="18" charset="0"/>
              </a:rPr>
              <a:t> is </a:t>
            </a:r>
            <a:r>
              <a:rPr lang="tr-TR" sz="2400" dirty="0" err="1" smtClean="0">
                <a:cs typeface="Times New Roman" pitchFamily="18" charset="0"/>
              </a:rPr>
              <a:t>small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compared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to</a:t>
            </a:r>
            <a:r>
              <a:rPr lang="tr-TR" sz="2400" dirty="0" smtClean="0">
                <a:cs typeface="Times New Roman" pitchFamily="18" charset="0"/>
              </a:rPr>
              <a:t> 1, </a:t>
            </a:r>
            <a:r>
              <a:rPr lang="tr-TR" sz="2400" dirty="0" err="1" smtClean="0">
                <a:cs typeface="Times New Roman" pitchFamily="18" charset="0"/>
              </a:rPr>
              <a:t>so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err="1" smtClean="0">
                <a:cs typeface="Times New Roman" pitchFamily="18" charset="0"/>
              </a:rPr>
              <a:t>xi</a:t>
            </a:r>
            <a:r>
              <a:rPr lang="tr-TR" sz="2400" i="1" dirty="0" smtClean="0">
                <a:cs typeface="Times New Roman" pitchFamily="18" charset="0"/>
              </a:rPr>
              <a:t> </a:t>
            </a:r>
            <a:r>
              <a:rPr lang="tr-TR" sz="2400" dirty="0" smtClean="0">
                <a:cs typeface="Times New Roman" pitchFamily="18" charset="0"/>
              </a:rPr>
              <a:t>in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denominator</a:t>
            </a:r>
            <a:r>
              <a:rPr lang="tr-TR" sz="2400" dirty="0" smtClean="0">
                <a:cs typeface="Times New Roman" pitchFamily="18" charset="0"/>
              </a:rPr>
              <a:t> can be </a:t>
            </a:r>
            <a:r>
              <a:rPr lang="tr-TR" sz="2400" dirty="0" err="1" smtClean="0">
                <a:cs typeface="Times New Roman" pitchFamily="18" charset="0"/>
              </a:rPr>
              <a:t>neglected</a:t>
            </a:r>
            <a:r>
              <a:rPr lang="tr-TR" sz="2400" dirty="0" smtClean="0">
                <a:cs typeface="Times New Roman" pitchFamily="18" charset="0"/>
              </a:rPr>
              <a:t>. </a:t>
            </a:r>
            <a:r>
              <a:rPr lang="tr-TR" sz="2400" dirty="0" err="1" smtClean="0">
                <a:cs typeface="Times New Roman" pitchFamily="18" charset="0"/>
              </a:rPr>
              <a:t>Solving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for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err="1" smtClean="0">
                <a:cs typeface="Times New Roman" pitchFamily="18" charset="0"/>
              </a:rPr>
              <a:t>xi</a:t>
            </a:r>
            <a:endParaRPr lang="tr-TR" sz="2400" dirty="0">
              <a:cs typeface="Times New Roman" pitchFamily="18" charset="0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6" name="5 Resim"/>
          <p:cNvPicPr/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662607" y="636105"/>
            <a:ext cx="2517913" cy="1099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Resim"/>
          <p:cNvPicPr/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697783" y="2266124"/>
            <a:ext cx="2323713" cy="1192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706507" y="3988905"/>
            <a:ext cx="2241404" cy="734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693721" y="5035979"/>
            <a:ext cx="2394037" cy="108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2 İçerik Yer Tutucusu"/>
          <p:cNvSpPr txBox="1">
            <a:spLocks/>
          </p:cNvSpPr>
          <p:nvPr/>
        </p:nvSpPr>
        <p:spPr>
          <a:xfrm>
            <a:off x="3472070" y="2872550"/>
            <a:ext cx="8256104" cy="11826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 smtClean="0"/>
              <a:t>activity</a:t>
            </a:r>
            <a:r>
              <a:rPr lang="tr-TR" sz="2400" dirty="0" smtClean="0"/>
              <a:t> </a:t>
            </a:r>
            <a:r>
              <a:rPr lang="tr-TR" sz="2400" dirty="0" err="1" smtClean="0"/>
              <a:t>coefficient</a:t>
            </a:r>
            <a:r>
              <a:rPr lang="tr-TR" sz="2400" dirty="0" smtClean="0"/>
              <a:t>, </a:t>
            </a:r>
            <a:r>
              <a:rPr lang="tr-TR" sz="2400" dirty="0" err="1" smtClean="0"/>
              <a:t>depends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composition</a:t>
            </a:r>
            <a:r>
              <a:rPr lang="tr-TR" sz="2400" dirty="0" smtClean="0"/>
              <a:t>, </a:t>
            </a:r>
            <a:r>
              <a:rPr lang="tr-TR" sz="2400" dirty="0" err="1" smtClean="0"/>
              <a:t>molality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solution</a:t>
            </a:r>
            <a:endParaRPr lang="tr-TR" sz="2400" dirty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300204" y="4147935"/>
            <a:ext cx="5779287" cy="1076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340870" y="5459896"/>
            <a:ext cx="7930106" cy="1166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359966" y="185530"/>
            <a:ext cx="7513984" cy="2332383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700" dirty="0" smtClean="0">
                <a:latin typeface="+mn-lt"/>
                <a:cs typeface="Times New Roman" pitchFamily="18" charset="0"/>
              </a:rPr>
              <a:t>Since </a:t>
            </a:r>
            <a:r>
              <a:rPr lang="tr-TR" sz="2700" i="1" dirty="0" smtClean="0">
                <a:latin typeface="+mn-lt"/>
                <a:cs typeface="Times New Roman" pitchFamily="18" charset="0"/>
              </a:rPr>
              <a:t>Mi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and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1000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are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constants</a:t>
            </a:r>
            <a:r>
              <a:rPr lang="tr-TR" sz="2700" dirty="0" smtClean="0">
                <a:latin typeface="+mn-lt"/>
                <a:cs typeface="Times New Roman" pitchFamily="18" charset="0"/>
              </a:rPr>
              <a:t>,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the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logarithm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term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can be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separated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into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two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terms</a:t>
            </a:r>
            <a:r>
              <a:rPr lang="tr-TR" sz="2700" dirty="0" smtClean="0">
                <a:latin typeface="+mn-lt"/>
                <a:cs typeface="Times New Roman" pitchFamily="18" charset="0"/>
              </a:rPr>
              <a:t>,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one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incorporating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these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constants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and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the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other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incorporating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the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activity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coefficient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and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the</a:t>
            </a:r>
            <a:r>
              <a:rPr lang="tr-TR" sz="2700" dirty="0" smtClean="0">
                <a:latin typeface="+mn-lt"/>
                <a:cs typeface="Times New Roman" pitchFamily="18" charset="0"/>
              </a:rPr>
              <a:t> </a:t>
            </a:r>
            <a:r>
              <a:rPr lang="tr-TR" sz="2700" dirty="0" err="1" smtClean="0">
                <a:latin typeface="+mn-lt"/>
                <a:cs typeface="Times New Roman" pitchFamily="18" charset="0"/>
              </a:rPr>
              <a:t>molality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FE2-BF0A-4049-9674-660EA11C70C8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6</a:t>
            </a:fld>
            <a:endParaRPr lang="tr-TR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09563" y="487156"/>
            <a:ext cx="4178508" cy="1050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esim 6"/>
          <p:cNvPicPr/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lum contrast="58000"/>
          </a:blip>
          <a:srcRect/>
          <a:stretch>
            <a:fillRect/>
          </a:stretch>
        </p:blipFill>
        <p:spPr bwMode="auto">
          <a:xfrm>
            <a:off x="585168" y="1683753"/>
            <a:ext cx="1548432" cy="648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chemeClr val="accent1">
                <a:alpha val="40000"/>
              </a:schemeClr>
            </a:outerShdw>
          </a:effectLst>
        </p:spPr>
      </p:pic>
      <p:pic>
        <p:nvPicPr>
          <p:cNvPr id="9" name="Resim 8"/>
          <p:cNvPicPr/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  <a:lum contrast="71000"/>
          </a:blip>
          <a:srcRect/>
          <a:stretch>
            <a:fillRect/>
          </a:stretch>
        </p:blipFill>
        <p:spPr bwMode="auto">
          <a:xfrm>
            <a:off x="636305" y="2663687"/>
            <a:ext cx="2955034" cy="1086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Resim 9"/>
          <p:cNvPicPr/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  <a:lum contrast="24000"/>
          </a:blip>
          <a:srcRect/>
          <a:stretch>
            <a:fillRect/>
          </a:stretch>
        </p:blipFill>
        <p:spPr bwMode="auto">
          <a:xfrm>
            <a:off x="624923" y="4184121"/>
            <a:ext cx="1442415" cy="74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Resim 10"/>
          <p:cNvPicPr/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  <a:lum contrast="41000"/>
          </a:blip>
          <a:srcRect/>
          <a:stretch>
            <a:fillRect/>
          </a:stretch>
        </p:blipFill>
        <p:spPr bwMode="auto">
          <a:xfrm>
            <a:off x="4616793" y="3392557"/>
            <a:ext cx="3347764" cy="76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 Başlık"/>
          <p:cNvSpPr txBox="1">
            <a:spLocks/>
          </p:cNvSpPr>
          <p:nvPr/>
        </p:nvSpPr>
        <p:spPr>
          <a:xfrm>
            <a:off x="3154017" y="4451844"/>
            <a:ext cx="8839199" cy="10345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tr-TR" sz="2400" dirty="0" err="1" smtClean="0">
                <a:latin typeface="+mn-lt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sum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these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two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chemical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potentials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the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same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 as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before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, but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now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the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non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-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ideality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shared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+mn-lt"/>
                <a:cs typeface="Times New Roman" panose="02020603050405020304" pitchFamily="18" charset="0"/>
              </a:rPr>
              <a:t>equally</a:t>
            </a:r>
            <a:r>
              <a:rPr lang="tr-TR" sz="2400" dirty="0">
                <a:latin typeface="+mn-lt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3" name="Resim 12"/>
          <p:cNvPicPr/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  <a:lum contrast="42000"/>
          </a:blip>
          <a:srcRect/>
          <a:stretch>
            <a:fillRect/>
          </a:stretch>
        </p:blipFill>
        <p:spPr bwMode="auto">
          <a:xfrm>
            <a:off x="4709559" y="5658678"/>
            <a:ext cx="2671902" cy="75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 Başlık"/>
          <p:cNvSpPr txBox="1">
            <a:spLocks/>
          </p:cNvSpPr>
          <p:nvPr/>
        </p:nvSpPr>
        <p:spPr>
          <a:xfrm>
            <a:off x="4384219" y="2662800"/>
            <a:ext cx="7008237" cy="499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400" dirty="0" err="1" smtClean="0">
                <a:latin typeface="+mn-lt"/>
                <a:cs typeface="Times New Roman" pitchFamily="18" charset="0"/>
              </a:rPr>
              <a:t>The</a:t>
            </a:r>
            <a:r>
              <a:rPr lang="tr-TR" sz="2400" dirty="0" smtClean="0">
                <a:latin typeface="+mn-lt"/>
                <a:cs typeface="Times New Roman" pitchFamily="18" charset="0"/>
              </a:rPr>
              <a:t> </a:t>
            </a:r>
            <a:r>
              <a:rPr lang="tr-TR" sz="2400" dirty="0" err="1">
                <a:latin typeface="+mn-lt"/>
                <a:cs typeface="Times New Roman" pitchFamily="18" charset="0"/>
              </a:rPr>
              <a:t>individual</a:t>
            </a:r>
            <a:r>
              <a:rPr lang="tr-TR" sz="2400" dirty="0">
                <a:latin typeface="+mn-lt"/>
                <a:cs typeface="Times New Roman" pitchFamily="18" charset="0"/>
              </a:rPr>
              <a:t> </a:t>
            </a:r>
            <a:r>
              <a:rPr lang="tr-TR" sz="2400" dirty="0" err="1">
                <a:latin typeface="+mn-lt"/>
                <a:cs typeface="Times New Roman" pitchFamily="18" charset="0"/>
              </a:rPr>
              <a:t>chemical</a:t>
            </a:r>
            <a:r>
              <a:rPr lang="tr-TR" sz="2400" dirty="0">
                <a:latin typeface="+mn-lt"/>
                <a:cs typeface="Times New Roman" pitchFamily="18" charset="0"/>
              </a:rPr>
              <a:t> </a:t>
            </a:r>
            <a:r>
              <a:rPr lang="tr-TR" sz="2400" dirty="0" err="1">
                <a:latin typeface="+mn-lt"/>
                <a:cs typeface="Times New Roman" pitchFamily="18" charset="0"/>
              </a:rPr>
              <a:t>potentials</a:t>
            </a:r>
            <a:r>
              <a:rPr lang="tr-TR" sz="2400" dirty="0">
                <a:latin typeface="+mn-lt"/>
                <a:cs typeface="Times New Roman" pitchFamily="18" charset="0"/>
              </a:rPr>
              <a:t> of </a:t>
            </a:r>
            <a:r>
              <a:rPr lang="tr-TR" sz="2400" dirty="0" err="1">
                <a:latin typeface="+mn-lt"/>
                <a:cs typeface="Times New Roman" pitchFamily="18" charset="0"/>
              </a:rPr>
              <a:t>the</a:t>
            </a:r>
            <a:r>
              <a:rPr lang="tr-TR" sz="2400" dirty="0">
                <a:latin typeface="+mn-lt"/>
                <a:cs typeface="Times New Roman" pitchFamily="18" charset="0"/>
              </a:rPr>
              <a:t> </a:t>
            </a:r>
            <a:r>
              <a:rPr lang="tr-TR" sz="2400" dirty="0" err="1">
                <a:latin typeface="+mn-lt"/>
                <a:cs typeface="Times New Roman" pitchFamily="18" charset="0"/>
              </a:rPr>
              <a:t>ions</a:t>
            </a:r>
            <a:r>
              <a:rPr lang="tr-TR" sz="2400" dirty="0">
                <a:latin typeface="+mn-lt"/>
                <a:cs typeface="Times New Roman" pitchFamily="18" charset="0"/>
              </a:rPr>
              <a:t> as </a:t>
            </a:r>
          </a:p>
        </p:txBody>
      </p:sp>
      <p:pic>
        <p:nvPicPr>
          <p:cNvPr id="15" name="Resim 14"/>
          <p:cNvPicPr/>
          <p:nvPr/>
        </p:nvPicPr>
        <p:blipFill>
          <a:blip r:embed="rId8" cstate="print">
            <a:duotone>
              <a:prstClr val="black"/>
              <a:srgbClr val="D9C3A5">
                <a:tint val="50000"/>
                <a:satMod val="180000"/>
              </a:srgbClr>
            </a:duotone>
            <a:lum contrast="46000"/>
          </a:blip>
          <a:srcRect/>
          <a:stretch>
            <a:fillRect/>
          </a:stretch>
        </p:blipFill>
        <p:spPr bwMode="auto">
          <a:xfrm>
            <a:off x="636304" y="5314122"/>
            <a:ext cx="1033469" cy="49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312</Words>
  <Application>Microsoft Office PowerPoint</Application>
  <PresentationFormat>Özel</PresentationFormat>
  <Paragraphs>49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Office Teması</vt:lpstr>
      <vt:lpstr>If the original molality of the electrolyte is m, and if we let  be the fraction of 1 mole dissociated into ions, namely, the degree of dissociation, then the number of moles of AxBy that dissociateis m, and the number of moles that remain unionized is m-m = m(1-). But for each mole of AxBy that dissociates, z moles of positive ions and y moles of negative ions are obtained. </vt:lpstr>
      <vt:lpstr>Consequently, for m moles dissociating, z(m) moles of Az+, and y(m) moles of Bz- are obtained. The total number of moles, mt, of substances of all types present in solution</vt:lpstr>
      <vt:lpstr>Slayt 3</vt:lpstr>
      <vt:lpstr>Slayt 4</vt:lpstr>
      <vt:lpstr>Slayt 5</vt:lpstr>
      <vt:lpstr>  Since Mi and 1000 are constants, the logarithm term can be separated into two terms, one incorporating these constants and the other incorporating the activity coefficient and the molality: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Week Lesson-1</dc:title>
  <dc:creator>kimya_sahin</dc:creator>
  <cp:lastModifiedBy>acer</cp:lastModifiedBy>
  <cp:revision>47</cp:revision>
  <cp:lastPrinted>2018-02-20T12:16:17Z</cp:lastPrinted>
  <dcterms:created xsi:type="dcterms:W3CDTF">2018-02-19T12:40:52Z</dcterms:created>
  <dcterms:modified xsi:type="dcterms:W3CDTF">2018-04-01T08:56:45Z</dcterms:modified>
</cp:coreProperties>
</file>