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93" r:id="rId2"/>
    <p:sldId id="294" r:id="rId3"/>
    <p:sldId id="295" r:id="rId4"/>
    <p:sldId id="296" r:id="rId5"/>
    <p:sldId id="297" r:id="rId6"/>
    <p:sldId id="298" r:id="rId7"/>
    <p:sldId id="299" r:id="rId8"/>
    <p:sldId id="300" r:id="rId9"/>
    <p:sldId id="301" r:id="rId10"/>
    <p:sldId id="304" r:id="rId11"/>
    <p:sldId id="305" r:id="rId12"/>
    <p:sldId id="306" r:id="rId13"/>
    <p:sldId id="302" r:id="rId14"/>
    <p:sldId id="307" r:id="rId15"/>
    <p:sldId id="308" r:id="rId16"/>
    <p:sldId id="309" r:id="rId17"/>
    <p:sldId id="310" r:id="rId18"/>
    <p:sldId id="311" r:id="rId19"/>
    <p:sldId id="313" r:id="rId20"/>
    <p:sldId id="312" r:id="rId21"/>
    <p:sldId id="314" r:id="rId22"/>
    <p:sldId id="315" r:id="rId23"/>
    <p:sldId id="303"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132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D6CA12-F075-481C-A05C-D265E5486EC0}" type="datetimeFigureOut">
              <a:rPr lang="tr-TR" smtClean="0"/>
              <a:t>19.10.2020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B26D88-D262-4ADB-BD1E-23EEA473DCA5}" type="slidenum">
              <a:rPr lang="tr-TR" smtClean="0"/>
              <a:t>‹#›</a:t>
            </a:fld>
            <a:endParaRPr lang="tr-TR"/>
          </a:p>
        </p:txBody>
      </p:sp>
    </p:spTree>
    <p:extLst>
      <p:ext uri="{BB962C8B-B14F-4D97-AF65-F5344CB8AC3E}">
        <p14:creationId xmlns:p14="http://schemas.microsoft.com/office/powerpoint/2010/main" val="3155386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3A2BA84-551B-4778-BBEA-8859D6B57E5E}" type="datetimeFigureOut">
              <a:rPr lang="tr-TR" smtClean="0"/>
              <a:t>19.10.2020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460D4DC-0C1F-419D-9090-BADECE16EC70}" type="slidenum">
              <a:rPr lang="tr-TR" smtClean="0"/>
              <a:t>‹#›</a:t>
            </a:fld>
            <a:endParaRPr lang="tr-TR"/>
          </a:p>
        </p:txBody>
      </p:sp>
    </p:spTree>
    <p:extLst>
      <p:ext uri="{BB962C8B-B14F-4D97-AF65-F5344CB8AC3E}">
        <p14:creationId xmlns:p14="http://schemas.microsoft.com/office/powerpoint/2010/main" val="292769255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3A2BA84-551B-4778-BBEA-8859D6B57E5E}" type="datetimeFigureOut">
              <a:rPr lang="tr-TR" smtClean="0"/>
              <a:t>19.10.2020</a:t>
            </a:fld>
            <a:endParaRPr lang="tr-TR"/>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460D4DC-0C1F-419D-9090-BADECE16EC70}" type="slidenum">
              <a:rPr lang="tr-TR" smtClean="0"/>
              <a:t>‹#›</a:t>
            </a:fld>
            <a:endParaRPr lang="tr-TR"/>
          </a:p>
        </p:txBody>
      </p:sp>
    </p:spTree>
    <p:extLst>
      <p:ext uri="{BB962C8B-B14F-4D97-AF65-F5344CB8AC3E}">
        <p14:creationId xmlns:p14="http://schemas.microsoft.com/office/powerpoint/2010/main" val="1298457574"/>
      </p:ext>
    </p:extLst>
  </p:cSld>
  <p:clrMap bg1="lt1" tx1="dk1" bg2="lt2" tx2="dk2" accent1="accent1" accent2="accent2" accent3="accent3" accent4="accent4" accent5="accent5" accent6="accent6" hlink="hlink" folHlink="folHlink"/>
  <p:sldLayoutIdLst>
    <p:sldLayoutId id="2147483654"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30328" y="2302081"/>
            <a:ext cx="7886700" cy="1325563"/>
          </a:xfrm>
        </p:spPr>
        <p:txBody>
          <a:bodyPr/>
          <a:lstStyle/>
          <a:p>
            <a:pPr algn="ctr"/>
            <a:r>
              <a:rPr lang="tr-TR" b="1" dirty="0" err="1"/>
              <a:t>Kingdom</a:t>
            </a:r>
            <a:r>
              <a:rPr lang="tr-TR" b="1" dirty="0"/>
              <a:t>: </a:t>
            </a:r>
            <a:r>
              <a:rPr lang="tr-TR" b="1" dirty="0" err="1"/>
              <a:t>Plantae</a:t>
            </a:r>
            <a:endParaRPr lang="tr-TR" b="1" dirty="0"/>
          </a:p>
        </p:txBody>
      </p:sp>
    </p:spTree>
    <p:extLst>
      <p:ext uri="{BB962C8B-B14F-4D97-AF65-F5344CB8AC3E}">
        <p14:creationId xmlns:p14="http://schemas.microsoft.com/office/powerpoint/2010/main" val="15574567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637" y="1879293"/>
            <a:ext cx="7886700" cy="1325563"/>
          </a:xfrm>
        </p:spPr>
        <p:txBody>
          <a:bodyPr/>
          <a:lstStyle/>
          <a:p>
            <a:pPr algn="ctr"/>
            <a:r>
              <a:rPr lang="tr-TR" dirty="0" err="1"/>
              <a:t>Group</a:t>
            </a:r>
            <a:r>
              <a:rPr lang="tr-TR" dirty="0"/>
              <a:t>: </a:t>
            </a:r>
            <a:r>
              <a:rPr lang="tr-TR" dirty="0" err="1"/>
              <a:t>Pteridophytes</a:t>
            </a:r>
            <a:r>
              <a:rPr lang="tr-TR" dirty="0"/>
              <a:t> (</a:t>
            </a:r>
            <a:r>
              <a:rPr lang="tr-TR" dirty="0" err="1"/>
              <a:t>Ferns</a:t>
            </a:r>
            <a:r>
              <a:rPr lang="tr-TR" dirty="0"/>
              <a:t>)</a:t>
            </a:r>
          </a:p>
        </p:txBody>
      </p:sp>
    </p:spTree>
    <p:extLst>
      <p:ext uri="{BB962C8B-B14F-4D97-AF65-F5344CB8AC3E}">
        <p14:creationId xmlns:p14="http://schemas.microsoft.com/office/powerpoint/2010/main" val="2400613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1603991"/>
            <a:ext cx="8013905" cy="3430126"/>
          </a:xfrm>
        </p:spPr>
        <p:txBody>
          <a:bodyPr>
            <a:normAutofit/>
          </a:bodyPr>
          <a:lstStyle/>
          <a:p>
            <a:pPr algn="just"/>
            <a:r>
              <a:rPr lang="en-US" sz="2400" dirty="0" err="1"/>
              <a:t>Pteridophytes</a:t>
            </a:r>
            <a:r>
              <a:rPr lang="en-US" sz="2400" dirty="0"/>
              <a:t>, also known as ferns, include about 12 000 species of vascular plants </a:t>
            </a:r>
            <a:r>
              <a:rPr lang="en-US" sz="2400" dirty="0" smtClean="0"/>
              <a:t>that</a:t>
            </a:r>
            <a:r>
              <a:rPr lang="tr-TR" sz="2400" dirty="0" smtClean="0"/>
              <a:t> </a:t>
            </a:r>
            <a:r>
              <a:rPr lang="en-US" sz="2400" dirty="0" smtClean="0"/>
              <a:t>do </a:t>
            </a:r>
            <a:r>
              <a:rPr lang="en-US" sz="2400" dirty="0"/>
              <a:t>not produce seeds or flowers, reproducing instead via the production of spores. </a:t>
            </a:r>
            <a:r>
              <a:rPr lang="en-US" sz="2400" dirty="0" smtClean="0"/>
              <a:t>Sexual</a:t>
            </a:r>
            <a:r>
              <a:rPr lang="tr-TR" sz="2400" dirty="0" smtClean="0"/>
              <a:t> </a:t>
            </a:r>
            <a:r>
              <a:rPr lang="en-US" sz="2400" dirty="0" smtClean="0"/>
              <a:t>reproduction </a:t>
            </a:r>
            <a:r>
              <a:rPr lang="en-US" sz="2400" dirty="0"/>
              <a:t>is accomplished by the release of spores, which develop in special </a:t>
            </a:r>
            <a:r>
              <a:rPr lang="en-US" sz="2400" dirty="0" smtClean="0"/>
              <a:t>structures</a:t>
            </a:r>
            <a:r>
              <a:rPr lang="tr-TR" sz="2400" dirty="0" smtClean="0"/>
              <a:t> </a:t>
            </a:r>
            <a:r>
              <a:rPr lang="en-US" sz="2400" dirty="0" smtClean="0"/>
              <a:t>called </a:t>
            </a:r>
            <a:r>
              <a:rPr lang="en-US" sz="2400" dirty="0"/>
              <a:t>sporangia. The sporangia usually occur in clusters called </a:t>
            </a:r>
            <a:r>
              <a:rPr lang="en-US" sz="2400" dirty="0" err="1"/>
              <a:t>sori</a:t>
            </a:r>
            <a:r>
              <a:rPr lang="en-US" sz="2400" dirty="0"/>
              <a:t>, found on the underside</a:t>
            </a:r>
            <a:br>
              <a:rPr lang="en-US" sz="2400" dirty="0"/>
            </a:br>
            <a:r>
              <a:rPr lang="en-US" sz="2400" dirty="0"/>
              <a:t>of leaves. Fern leaves, often called fronds, usually arise from underground stems. The </a:t>
            </a:r>
            <a:r>
              <a:rPr lang="en-US" sz="2400" dirty="0" smtClean="0"/>
              <a:t>primary</a:t>
            </a:r>
            <a:r>
              <a:rPr lang="tr-TR" sz="2400" dirty="0" smtClean="0"/>
              <a:t> </a:t>
            </a:r>
            <a:r>
              <a:rPr lang="en-US" sz="2400" dirty="0" smtClean="0"/>
              <a:t>divisions </a:t>
            </a:r>
            <a:r>
              <a:rPr lang="en-US" sz="2400" dirty="0"/>
              <a:t>of compound leaves are referred to as pinnae (singular: pinna), and further divisions</a:t>
            </a:r>
            <a:br>
              <a:rPr lang="en-US" sz="2400" dirty="0"/>
            </a:br>
            <a:r>
              <a:rPr lang="en-US" sz="2400" dirty="0"/>
              <a:t>of pinnae are known as </a:t>
            </a:r>
            <a:r>
              <a:rPr lang="en-US" sz="2400" dirty="0" err="1"/>
              <a:t>pinnules</a:t>
            </a:r>
            <a:r>
              <a:rPr lang="en-US" sz="2400" dirty="0"/>
              <a:t>. </a:t>
            </a:r>
            <a:endParaRPr lang="tr-TR" sz="2400" dirty="0"/>
          </a:p>
        </p:txBody>
      </p:sp>
    </p:spTree>
    <p:extLst>
      <p:ext uri="{BB962C8B-B14F-4D97-AF65-F5344CB8AC3E}">
        <p14:creationId xmlns:p14="http://schemas.microsoft.com/office/powerpoint/2010/main" val="1473045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79487" y="1407345"/>
            <a:ext cx="8259712" cy="3135158"/>
          </a:xfrm>
        </p:spPr>
        <p:txBody>
          <a:bodyPr>
            <a:normAutofit/>
          </a:bodyPr>
          <a:lstStyle/>
          <a:p>
            <a:pPr algn="just"/>
            <a:r>
              <a:rPr lang="en-US" sz="2400" dirty="0"/>
              <a:t>Ferns are one of the oldest groups of plants on Earth, with </a:t>
            </a:r>
            <a:r>
              <a:rPr lang="en-US" sz="2400" dirty="0" smtClean="0"/>
              <a:t>a</a:t>
            </a:r>
            <a:r>
              <a:rPr lang="tr-TR" sz="2400" dirty="0" smtClean="0"/>
              <a:t> </a:t>
            </a:r>
            <a:r>
              <a:rPr lang="en-US" sz="2400" dirty="0" smtClean="0"/>
              <a:t>fossil </a:t>
            </a:r>
            <a:r>
              <a:rPr lang="en-US" sz="2400" dirty="0"/>
              <a:t>record dating back to the 383-393 million years ago. Recent divergence time </a:t>
            </a:r>
            <a:r>
              <a:rPr lang="en-US" sz="2400" dirty="0" smtClean="0"/>
              <a:t>estimates</a:t>
            </a:r>
            <a:r>
              <a:rPr lang="tr-TR" sz="2400" dirty="0" smtClean="0"/>
              <a:t> </a:t>
            </a:r>
            <a:r>
              <a:rPr lang="en-US" sz="2400" dirty="0" smtClean="0"/>
              <a:t>suggest </a:t>
            </a:r>
            <a:r>
              <a:rPr lang="en-US" sz="2400" dirty="0"/>
              <a:t>they may be even older, possibly having first evolved as far back as 430 million </a:t>
            </a:r>
            <a:r>
              <a:rPr lang="en-US" sz="2400" dirty="0" smtClean="0"/>
              <a:t>years</a:t>
            </a:r>
            <a:r>
              <a:rPr lang="tr-TR" sz="2400" dirty="0" smtClean="0"/>
              <a:t> </a:t>
            </a:r>
            <a:r>
              <a:rPr lang="en-US" sz="2400" dirty="0" smtClean="0"/>
              <a:t>ago</a:t>
            </a:r>
            <a:r>
              <a:rPr lang="en-US" sz="2400" dirty="0"/>
              <a:t>. But many of the current families and species did </a:t>
            </a:r>
            <a:r>
              <a:rPr lang="en-US" sz="2400" dirty="0" smtClean="0"/>
              <a:t>not</a:t>
            </a:r>
            <a:r>
              <a:rPr lang="tr-TR" sz="2400" dirty="0" smtClean="0"/>
              <a:t> </a:t>
            </a:r>
            <a:r>
              <a:rPr lang="en-US" sz="2400" dirty="0" smtClean="0"/>
              <a:t>appear </a:t>
            </a:r>
            <a:r>
              <a:rPr lang="en-US" sz="2400" dirty="0"/>
              <a:t>until about 145 million </a:t>
            </a:r>
            <a:r>
              <a:rPr lang="en-US" sz="2400" dirty="0" smtClean="0"/>
              <a:t>years</a:t>
            </a:r>
            <a:r>
              <a:rPr lang="tr-TR" sz="2400" dirty="0" smtClean="0"/>
              <a:t> </a:t>
            </a:r>
            <a:r>
              <a:rPr lang="en-US" sz="2400" dirty="0" smtClean="0"/>
              <a:t>ago </a:t>
            </a:r>
            <a:r>
              <a:rPr lang="en-US" sz="2400" dirty="0"/>
              <a:t>in the </a:t>
            </a:r>
            <a:r>
              <a:rPr lang="en-US" sz="2400" dirty="0" smtClean="0"/>
              <a:t>early</a:t>
            </a:r>
            <a:r>
              <a:rPr lang="tr-TR" sz="2400" dirty="0" smtClean="0"/>
              <a:t> </a:t>
            </a:r>
            <a:r>
              <a:rPr lang="en-US" sz="2400" dirty="0" smtClean="0"/>
              <a:t>Cretaceous</a:t>
            </a:r>
            <a:r>
              <a:rPr lang="en-US" sz="2400" dirty="0"/>
              <a:t>, after flowering plants came to dominate many environments.</a:t>
            </a:r>
            <a:br>
              <a:rPr lang="en-US" sz="2400" dirty="0"/>
            </a:br>
            <a:endParaRPr lang="tr-TR" sz="2400" dirty="0"/>
          </a:p>
        </p:txBody>
      </p:sp>
    </p:spTree>
    <p:extLst>
      <p:ext uri="{BB962C8B-B14F-4D97-AF65-F5344CB8AC3E}">
        <p14:creationId xmlns:p14="http://schemas.microsoft.com/office/powerpoint/2010/main" val="950651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49" y="365126"/>
            <a:ext cx="8397363" cy="6242151"/>
          </a:xfrm>
        </p:spPr>
        <p:txBody>
          <a:bodyPr>
            <a:normAutofit/>
          </a:bodyPr>
          <a:lstStyle/>
          <a:p>
            <a:r>
              <a:rPr lang="en-US" sz="2400" b="1" dirty="0"/>
              <a:t>Importance Of </a:t>
            </a:r>
            <a:r>
              <a:rPr lang="en-US" sz="2400" b="1" dirty="0" smtClean="0"/>
              <a:t>Bryophytes</a:t>
            </a:r>
            <a:r>
              <a:rPr lang="tr-TR" sz="2400" dirty="0" smtClean="0"/>
              <a:t/>
            </a:r>
            <a:br>
              <a:rPr lang="tr-TR" sz="2400" dirty="0" smtClean="0"/>
            </a:br>
            <a:r>
              <a:rPr lang="en-US" sz="2400" dirty="0"/>
              <a:t/>
            </a:r>
            <a:br>
              <a:rPr lang="en-US" sz="2400" dirty="0"/>
            </a:br>
            <a:r>
              <a:rPr lang="en-US" sz="2400" dirty="0" err="1"/>
              <a:t>Bryophytes</a:t>
            </a:r>
            <a:r>
              <a:rPr lang="en-US" sz="2400" dirty="0"/>
              <a:t> play a vital role in being among the first colonizers of disturbed sites </a:t>
            </a:r>
            <a:r>
              <a:rPr lang="en-US" sz="2400" dirty="0" smtClean="0"/>
              <a:t>and</a:t>
            </a:r>
            <a:r>
              <a:rPr lang="tr-TR" sz="2400" dirty="0" smtClean="0"/>
              <a:t> </a:t>
            </a:r>
            <a:r>
              <a:rPr lang="en-US" sz="2400" dirty="0" smtClean="0"/>
              <a:t>they </a:t>
            </a:r>
            <a:r>
              <a:rPr lang="en-US" sz="2400" dirty="0"/>
              <a:t>stabilize the soil surface, thereby reducing erosion, while at the same time reducing </a:t>
            </a:r>
            <a:r>
              <a:rPr lang="en-US" sz="2400" dirty="0" smtClean="0"/>
              <a:t>the</a:t>
            </a:r>
            <a:r>
              <a:rPr lang="tr-TR" sz="2400" dirty="0" smtClean="0"/>
              <a:t> </a:t>
            </a:r>
            <a:r>
              <a:rPr lang="en-US" sz="2400" dirty="0" smtClean="0"/>
              <a:t>evaporation </a:t>
            </a:r>
            <a:r>
              <a:rPr lang="en-US" sz="2400" dirty="0"/>
              <a:t>of water, making more available for succeeding plants. Most Bryophytes are </a:t>
            </a:r>
            <a:r>
              <a:rPr lang="en-US" sz="2400" dirty="0" smtClean="0"/>
              <a:t>not</a:t>
            </a:r>
            <a:r>
              <a:rPr lang="tr-TR" sz="2400" dirty="0" smtClean="0"/>
              <a:t> </a:t>
            </a:r>
            <a:r>
              <a:rPr lang="en-US" sz="2400" dirty="0" smtClean="0"/>
              <a:t>of </a:t>
            </a:r>
            <a:r>
              <a:rPr lang="en-US" sz="2400" dirty="0"/>
              <a:t>any direct economic importance, and none are a food source for humans. </a:t>
            </a:r>
            <a:r>
              <a:rPr lang="en-US" sz="2400" dirty="0" smtClean="0"/>
              <a:t>Sphagnum</a:t>
            </a:r>
            <a:r>
              <a:rPr lang="tr-TR" sz="2400" dirty="0" smtClean="0"/>
              <a:t> </a:t>
            </a:r>
            <a:r>
              <a:rPr lang="en-US" sz="2400" dirty="0" smtClean="0"/>
              <a:t>members </a:t>
            </a:r>
            <a:r>
              <a:rPr lang="en-US" sz="2400" dirty="0"/>
              <a:t>are economically the most important mosses. The harvesting, processing, and sale of</a:t>
            </a:r>
            <a:br>
              <a:rPr lang="en-US" sz="2400" dirty="0"/>
            </a:br>
            <a:r>
              <a:rPr lang="en-US" sz="2400" dirty="0"/>
              <a:t>Sphagnum is a multimillion-dollar industry. Sphagnum is used in horticulture, as an </a:t>
            </a:r>
            <a:r>
              <a:rPr lang="en-US" sz="2400" dirty="0" smtClean="0"/>
              <a:t>energy</a:t>
            </a:r>
            <a:r>
              <a:rPr lang="tr-TR" sz="2400" dirty="0" smtClean="0"/>
              <a:t> </a:t>
            </a:r>
            <a:r>
              <a:rPr lang="en-US" sz="2400" dirty="0" smtClean="0"/>
              <a:t>source </a:t>
            </a:r>
            <a:r>
              <a:rPr lang="en-US" sz="2400" dirty="0"/>
              <a:t>and, to a limited extent, in the extraction of organic products, in whiskey </a:t>
            </a:r>
            <a:r>
              <a:rPr lang="en-US" sz="2400" dirty="0" smtClean="0"/>
              <a:t>production,</a:t>
            </a:r>
            <a:r>
              <a:rPr lang="tr-TR" sz="2400" dirty="0" smtClean="0"/>
              <a:t> </a:t>
            </a:r>
            <a:r>
              <a:rPr lang="en-US" sz="2400" dirty="0" smtClean="0"/>
              <a:t>and </a:t>
            </a:r>
            <a:r>
              <a:rPr lang="en-US" sz="2400" dirty="0"/>
              <a:t>as insulation</a:t>
            </a:r>
            <a:endParaRPr lang="tr-TR" sz="2400" dirty="0"/>
          </a:p>
        </p:txBody>
      </p:sp>
    </p:spTree>
    <p:extLst>
      <p:ext uri="{BB962C8B-B14F-4D97-AF65-F5344CB8AC3E}">
        <p14:creationId xmlns:p14="http://schemas.microsoft.com/office/powerpoint/2010/main" val="1690311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48315" y="2075939"/>
            <a:ext cx="7886700" cy="1325563"/>
          </a:xfrm>
        </p:spPr>
        <p:txBody>
          <a:bodyPr/>
          <a:lstStyle/>
          <a:p>
            <a:pPr algn="ctr"/>
            <a:r>
              <a:rPr lang="tr-TR" dirty="0" err="1"/>
              <a:t>Division</a:t>
            </a:r>
            <a:r>
              <a:rPr lang="tr-TR" dirty="0"/>
              <a:t>: </a:t>
            </a:r>
            <a:r>
              <a:rPr lang="tr-TR" dirty="0" err="1"/>
              <a:t>Psilophyta</a:t>
            </a:r>
            <a:endParaRPr lang="tr-TR" dirty="0"/>
          </a:p>
        </p:txBody>
      </p:sp>
    </p:spTree>
    <p:extLst>
      <p:ext uri="{BB962C8B-B14F-4D97-AF65-F5344CB8AC3E}">
        <p14:creationId xmlns:p14="http://schemas.microsoft.com/office/powerpoint/2010/main" val="42531302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03122" y="1358185"/>
            <a:ext cx="8268929" cy="2378074"/>
          </a:xfrm>
        </p:spPr>
        <p:txBody>
          <a:bodyPr>
            <a:normAutofit/>
          </a:bodyPr>
          <a:lstStyle/>
          <a:p>
            <a:pPr algn="just"/>
            <a:r>
              <a:rPr lang="en-US" sz="2400" dirty="0"/>
              <a:t>Members of the division are the only living vascular plants to lack both roots </a:t>
            </a:r>
            <a:r>
              <a:rPr lang="en-US" sz="2400" dirty="0" smtClean="0"/>
              <a:t>and</a:t>
            </a:r>
            <a:r>
              <a:rPr lang="tr-TR" sz="2400" dirty="0" smtClean="0"/>
              <a:t> </a:t>
            </a:r>
            <a:r>
              <a:rPr lang="en-US" sz="2400" dirty="0" smtClean="0"/>
              <a:t>leaves</a:t>
            </a:r>
            <a:r>
              <a:rPr lang="en-US" sz="2400" dirty="0"/>
              <a:t>. Although they have been considered “primitive,” recent developmental and </a:t>
            </a:r>
            <a:r>
              <a:rPr lang="en-US" sz="2400" dirty="0" smtClean="0"/>
              <a:t>molecular</a:t>
            </a:r>
            <a:r>
              <a:rPr lang="tr-TR" sz="2400" dirty="0" smtClean="0"/>
              <a:t> </a:t>
            </a:r>
            <a:r>
              <a:rPr lang="en-US" sz="2400" dirty="0" smtClean="0"/>
              <a:t>evidence </a:t>
            </a:r>
            <a:r>
              <a:rPr lang="en-US" sz="2400" dirty="0"/>
              <a:t>suggests that the group may actually be reduced from fern-like ancestors. </a:t>
            </a:r>
            <a:r>
              <a:rPr lang="en-US" sz="2400" dirty="0" smtClean="0"/>
              <a:t>The</a:t>
            </a:r>
            <a:r>
              <a:rPr lang="tr-TR" sz="2400" dirty="0" smtClean="0"/>
              <a:t> </a:t>
            </a:r>
            <a:r>
              <a:rPr lang="en-US" sz="2400" dirty="0" err="1" smtClean="0"/>
              <a:t>psilophyte</a:t>
            </a:r>
            <a:r>
              <a:rPr lang="en-US" sz="2400" dirty="0" smtClean="0"/>
              <a:t> </a:t>
            </a:r>
            <a:r>
              <a:rPr lang="en-US" sz="2400" dirty="0"/>
              <a:t>stem lacks roots; it is </a:t>
            </a:r>
            <a:r>
              <a:rPr lang="en-US" sz="2400" dirty="0" smtClean="0"/>
              <a:t>anchored</a:t>
            </a:r>
            <a:r>
              <a:rPr lang="tr-TR" sz="2400" dirty="0" smtClean="0"/>
              <a:t> </a:t>
            </a:r>
            <a:r>
              <a:rPr lang="en-US" sz="2400" dirty="0" smtClean="0"/>
              <a:t>instead </a:t>
            </a:r>
            <a:r>
              <a:rPr lang="en-US" sz="2400" dirty="0"/>
              <a:t>by a horizontally creeping stem called </a:t>
            </a:r>
            <a:r>
              <a:rPr lang="en-US" sz="2400" dirty="0" smtClean="0"/>
              <a:t>a</a:t>
            </a:r>
            <a:r>
              <a:rPr lang="tr-TR" sz="2400" dirty="0" smtClean="0"/>
              <a:t> </a:t>
            </a:r>
            <a:r>
              <a:rPr lang="en-US" sz="2400" dirty="0" smtClean="0"/>
              <a:t>rhizome</a:t>
            </a:r>
            <a:endParaRPr lang="tr-TR" sz="2400" dirty="0"/>
          </a:p>
        </p:txBody>
      </p:sp>
    </p:spTree>
    <p:extLst>
      <p:ext uri="{BB962C8B-B14F-4D97-AF65-F5344CB8AC3E}">
        <p14:creationId xmlns:p14="http://schemas.microsoft.com/office/powerpoint/2010/main" val="1886095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1023888"/>
            <a:ext cx="8161388" cy="5062280"/>
          </a:xfrm>
        </p:spPr>
        <p:txBody>
          <a:bodyPr>
            <a:normAutofit/>
          </a:bodyPr>
          <a:lstStyle/>
          <a:p>
            <a:pPr algn="just"/>
            <a:r>
              <a:rPr lang="en-US" sz="2400" dirty="0"/>
              <a:t>The erect portion of the stem bears paired enations, outgrowths which look </a:t>
            </a:r>
            <a:r>
              <a:rPr lang="en-US" sz="2400" dirty="0" smtClean="0"/>
              <a:t>like</a:t>
            </a:r>
            <a:r>
              <a:rPr lang="tr-TR" sz="2400" dirty="0" smtClean="0"/>
              <a:t> </a:t>
            </a:r>
            <a:r>
              <a:rPr lang="en-US" sz="2400" dirty="0" smtClean="0"/>
              <a:t>miniature </a:t>
            </a:r>
            <a:r>
              <a:rPr lang="en-US" sz="2400" dirty="0"/>
              <a:t>leaves, but unlike true leaves, the enations have no vascular tissue. These </a:t>
            </a:r>
            <a:r>
              <a:rPr lang="en-US" sz="2400" dirty="0" smtClean="0"/>
              <a:t>paired</a:t>
            </a:r>
            <a:r>
              <a:rPr lang="tr-TR" sz="2400" dirty="0" smtClean="0"/>
              <a:t> </a:t>
            </a:r>
            <a:r>
              <a:rPr lang="en-US" sz="2400" dirty="0" smtClean="0"/>
              <a:t>outgrowths </a:t>
            </a:r>
            <a:r>
              <a:rPr lang="en-US" sz="2400" dirty="0"/>
              <a:t>lie immediately below the spore-producing </a:t>
            </a:r>
            <a:r>
              <a:rPr lang="en-US" sz="2400" dirty="0" err="1"/>
              <a:t>synangia</a:t>
            </a:r>
            <a:r>
              <a:rPr lang="en-US" sz="2400" dirty="0"/>
              <a:t>, which produce the </a:t>
            </a:r>
            <a:r>
              <a:rPr lang="en-US" sz="2400" dirty="0" smtClean="0"/>
              <a:t>spores.</a:t>
            </a:r>
            <a:r>
              <a:rPr lang="tr-TR" sz="2400" dirty="0" smtClean="0"/>
              <a:t> </a:t>
            </a:r>
            <a:r>
              <a:rPr lang="en-US" sz="2400" dirty="0" smtClean="0"/>
              <a:t>The </a:t>
            </a:r>
            <a:r>
              <a:rPr lang="en-US" sz="2400" dirty="0" err="1"/>
              <a:t>synangia</a:t>
            </a:r>
            <a:r>
              <a:rPr lang="en-US" sz="2400" dirty="0"/>
              <a:t> appear to be the product of three sporangia which became fused over the </a:t>
            </a:r>
            <a:r>
              <a:rPr lang="en-US" sz="2400" dirty="0" smtClean="0"/>
              <a:t>course</a:t>
            </a:r>
            <a:r>
              <a:rPr lang="tr-TR" sz="2400" dirty="0" smtClean="0"/>
              <a:t> </a:t>
            </a:r>
            <a:r>
              <a:rPr lang="en-US" sz="2400" dirty="0" smtClean="0"/>
              <a:t>of </a:t>
            </a:r>
            <a:r>
              <a:rPr lang="en-US" sz="2400" dirty="0"/>
              <a:t>evolution and are borne on the tip of a short lateral branch. This is another feature in </a:t>
            </a:r>
            <a:r>
              <a:rPr lang="en-US" sz="2400" dirty="0" smtClean="0"/>
              <a:t>which</a:t>
            </a:r>
            <a:r>
              <a:rPr lang="tr-TR" sz="2400" dirty="0" smtClean="0"/>
              <a:t> </a:t>
            </a:r>
            <a:r>
              <a:rPr lang="en-US" sz="2400" dirty="0" smtClean="0"/>
              <a:t>the </a:t>
            </a:r>
            <a:r>
              <a:rPr lang="en-US" sz="2400" dirty="0" err="1"/>
              <a:t>psilophytes</a:t>
            </a:r>
            <a:r>
              <a:rPr lang="en-US" sz="2400" dirty="0"/>
              <a:t> differ from other living vascular plants; all other such plants produce </a:t>
            </a:r>
            <a:r>
              <a:rPr lang="en-US" sz="2400" dirty="0" smtClean="0"/>
              <a:t>their</a:t>
            </a:r>
            <a:r>
              <a:rPr lang="tr-TR" sz="2400" dirty="0" smtClean="0"/>
              <a:t> </a:t>
            </a:r>
            <a:r>
              <a:rPr lang="en-US" sz="2400" dirty="0" smtClean="0"/>
              <a:t>sporangia </a:t>
            </a:r>
            <a:r>
              <a:rPr lang="en-US" sz="2400" dirty="0"/>
              <a:t>on their leaves. When the </a:t>
            </a:r>
            <a:r>
              <a:rPr lang="en-US" sz="2400" dirty="0" err="1"/>
              <a:t>synangia</a:t>
            </a:r>
            <a:r>
              <a:rPr lang="en-US" sz="2400" dirty="0"/>
              <a:t> mature, they open to release yellow to </a:t>
            </a:r>
            <a:r>
              <a:rPr lang="en-US" sz="2400" dirty="0" smtClean="0"/>
              <a:t>whitish</a:t>
            </a:r>
            <a:r>
              <a:rPr lang="tr-TR" sz="2400" dirty="0" smtClean="0"/>
              <a:t> </a:t>
            </a:r>
            <a:r>
              <a:rPr lang="en-US" sz="2400" dirty="0" smtClean="0"/>
              <a:t>spores</a:t>
            </a:r>
            <a:r>
              <a:rPr lang="en-US" sz="2400" dirty="0"/>
              <a:t>, from which the gametophyte plants will later emerge. The gametophytes are </a:t>
            </a:r>
            <a:r>
              <a:rPr lang="en-US" sz="2400" dirty="0" smtClean="0"/>
              <a:t>very</a:t>
            </a:r>
            <a:r>
              <a:rPr lang="tr-TR" sz="2400" dirty="0" smtClean="0"/>
              <a:t> </a:t>
            </a:r>
            <a:r>
              <a:rPr lang="en-US" sz="2400" dirty="0" smtClean="0"/>
              <a:t>small</a:t>
            </a:r>
            <a:r>
              <a:rPr lang="en-US" sz="2400" dirty="0"/>
              <a:t>, usually less than two millimeters long. They are subterranean and saprophytic, </a:t>
            </a:r>
            <a:r>
              <a:rPr lang="en-US" sz="2400" dirty="0" smtClean="0"/>
              <a:t>getting</a:t>
            </a:r>
            <a:r>
              <a:rPr lang="tr-TR" sz="2400" dirty="0" smtClean="0"/>
              <a:t> </a:t>
            </a:r>
            <a:r>
              <a:rPr lang="en-US" sz="2400" dirty="0" smtClean="0"/>
              <a:t>their </a:t>
            </a:r>
            <a:r>
              <a:rPr lang="en-US" sz="2400" dirty="0"/>
              <a:t>nutrition by absorbing substances dissolved in the environment.</a:t>
            </a:r>
            <a:endParaRPr lang="tr-TR" sz="2400" dirty="0"/>
          </a:p>
        </p:txBody>
      </p:sp>
    </p:spTree>
    <p:extLst>
      <p:ext uri="{BB962C8B-B14F-4D97-AF65-F5344CB8AC3E}">
        <p14:creationId xmlns:p14="http://schemas.microsoft.com/office/powerpoint/2010/main" val="1549656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46637" y="2036610"/>
            <a:ext cx="7886700" cy="1325563"/>
          </a:xfrm>
        </p:spPr>
        <p:txBody>
          <a:bodyPr/>
          <a:lstStyle/>
          <a:p>
            <a:pPr algn="ctr"/>
            <a:r>
              <a:rPr lang="tr-TR" dirty="0" err="1"/>
              <a:t>Division</a:t>
            </a:r>
            <a:r>
              <a:rPr lang="tr-TR" dirty="0"/>
              <a:t>: </a:t>
            </a:r>
            <a:r>
              <a:rPr lang="tr-TR" dirty="0" err="1"/>
              <a:t>Lycopodiophyta</a:t>
            </a:r>
            <a:endParaRPr lang="tr-TR" dirty="0"/>
          </a:p>
        </p:txBody>
      </p:sp>
    </p:spTree>
    <p:extLst>
      <p:ext uri="{BB962C8B-B14F-4D97-AF65-F5344CB8AC3E}">
        <p14:creationId xmlns:p14="http://schemas.microsoft.com/office/powerpoint/2010/main" val="1157297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3793" y="1053385"/>
            <a:ext cx="8455742" cy="3892242"/>
          </a:xfrm>
        </p:spPr>
        <p:txBody>
          <a:bodyPr>
            <a:normAutofit/>
          </a:bodyPr>
          <a:lstStyle/>
          <a:p>
            <a:pPr algn="just"/>
            <a:r>
              <a:rPr lang="en-US" sz="2400" dirty="0" err="1"/>
              <a:t>Lycopodiophyta</a:t>
            </a:r>
            <a:r>
              <a:rPr lang="en-US" sz="2400" dirty="0"/>
              <a:t>, also known as </a:t>
            </a:r>
            <a:r>
              <a:rPr lang="en-US" sz="2400" dirty="0" err="1"/>
              <a:t>Lycopods</a:t>
            </a:r>
            <a:r>
              <a:rPr lang="en-US" sz="2400" dirty="0"/>
              <a:t>, includes 1 subclass, 3 orders, each with </a:t>
            </a:r>
            <a:r>
              <a:rPr lang="en-US" sz="2400" dirty="0" smtClean="0"/>
              <a:t>one</a:t>
            </a:r>
            <a:r>
              <a:rPr lang="tr-TR" sz="2400" dirty="0" smtClean="0"/>
              <a:t> </a:t>
            </a:r>
            <a:r>
              <a:rPr lang="en-US" sz="2400" dirty="0" smtClean="0"/>
              <a:t>family</a:t>
            </a:r>
            <a:r>
              <a:rPr lang="en-US" sz="2400" dirty="0"/>
              <a:t>, 5 genera, about 1,300 species. The division is one of the oldest lineages of </a:t>
            </a:r>
            <a:r>
              <a:rPr lang="en-US" sz="2400" dirty="0" smtClean="0"/>
              <a:t>living</a:t>
            </a:r>
            <a:r>
              <a:rPr lang="tr-TR" sz="2400" dirty="0" smtClean="0"/>
              <a:t> </a:t>
            </a:r>
            <a:r>
              <a:rPr lang="en-US" sz="2400" dirty="0" smtClean="0"/>
              <a:t>vascular </a:t>
            </a:r>
            <a:r>
              <a:rPr lang="en-US" sz="2400" dirty="0"/>
              <a:t>plants and contains extinct plants. Its earliest fossils are from 428–410 million </a:t>
            </a:r>
            <a:r>
              <a:rPr lang="en-US" sz="2400" dirty="0" smtClean="0"/>
              <a:t>years</a:t>
            </a:r>
            <a:r>
              <a:rPr lang="tr-TR" sz="2400" dirty="0" smtClean="0"/>
              <a:t> </a:t>
            </a:r>
            <a:r>
              <a:rPr lang="en-US" sz="2400" dirty="0" smtClean="0"/>
              <a:t>ago</a:t>
            </a:r>
            <a:r>
              <a:rPr lang="en-US" sz="2400" dirty="0"/>
              <a:t>. Its members reproduce by shedding spores and have macroscopic alternation </a:t>
            </a:r>
            <a:r>
              <a:rPr lang="en-US" sz="2400" dirty="0" smtClean="0"/>
              <a:t>of</a:t>
            </a:r>
            <a:r>
              <a:rPr lang="tr-TR" sz="2400" dirty="0" smtClean="0"/>
              <a:t> </a:t>
            </a:r>
            <a:r>
              <a:rPr lang="en-US" sz="2400" dirty="0" smtClean="0"/>
              <a:t>generations</a:t>
            </a:r>
            <a:r>
              <a:rPr lang="en-US" sz="2400" dirty="0"/>
              <a:t>, although some are </a:t>
            </a:r>
            <a:r>
              <a:rPr lang="en-US" sz="2400" dirty="0" err="1"/>
              <a:t>homosporous</a:t>
            </a:r>
            <a:r>
              <a:rPr lang="en-US" sz="2400" dirty="0"/>
              <a:t> while others are </a:t>
            </a:r>
            <a:r>
              <a:rPr lang="en-US" sz="2400" dirty="0" err="1"/>
              <a:t>heterosporous</a:t>
            </a:r>
            <a:r>
              <a:rPr lang="en-US" sz="2400" dirty="0"/>
              <a:t>. The division</a:t>
            </a:r>
            <a:br>
              <a:rPr lang="en-US" sz="2400" dirty="0"/>
            </a:br>
            <a:r>
              <a:rPr lang="en-US" sz="2400" dirty="0"/>
              <a:t>contains some of the most primitive living species </a:t>
            </a:r>
            <a:r>
              <a:rPr lang="en-US" sz="2400" dirty="0" smtClean="0"/>
              <a:t>that</a:t>
            </a:r>
            <a:r>
              <a:rPr lang="tr-TR" sz="2400" dirty="0" smtClean="0"/>
              <a:t> </a:t>
            </a:r>
            <a:r>
              <a:rPr lang="en-US" sz="2400" dirty="0" smtClean="0"/>
              <a:t>reproduce </a:t>
            </a:r>
            <a:r>
              <a:rPr lang="en-US" sz="2400" dirty="0"/>
              <a:t>by shedding spores </a:t>
            </a:r>
            <a:r>
              <a:rPr lang="en-US" sz="2400" dirty="0" smtClean="0"/>
              <a:t>and</a:t>
            </a:r>
            <a:r>
              <a:rPr lang="tr-TR" sz="2400" dirty="0" smtClean="0"/>
              <a:t> </a:t>
            </a:r>
            <a:r>
              <a:rPr lang="en-US" sz="2400" dirty="0" smtClean="0"/>
              <a:t>have </a:t>
            </a:r>
            <a:r>
              <a:rPr lang="en-US" sz="2400" dirty="0"/>
              <a:t>macroscopic alternation of generations. Members of the division have a </a:t>
            </a:r>
            <a:r>
              <a:rPr lang="en-US" sz="2400" dirty="0" err="1"/>
              <a:t>protostele</a:t>
            </a:r>
            <a:r>
              <a:rPr lang="en-US" sz="2400" dirty="0"/>
              <a:t>, and</a:t>
            </a:r>
            <a:br>
              <a:rPr lang="en-US" sz="2400" dirty="0"/>
            </a:br>
            <a:r>
              <a:rPr lang="en-US" sz="2400" dirty="0"/>
              <a:t>the sporophyte generation is dominant</a:t>
            </a:r>
            <a:endParaRPr lang="tr-TR" sz="2400" dirty="0"/>
          </a:p>
        </p:txBody>
      </p:sp>
    </p:spTree>
    <p:extLst>
      <p:ext uri="{BB962C8B-B14F-4D97-AF65-F5344CB8AC3E}">
        <p14:creationId xmlns:p14="http://schemas.microsoft.com/office/powerpoint/2010/main" val="3116745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17140" y="2134933"/>
            <a:ext cx="7886700" cy="1325563"/>
          </a:xfrm>
        </p:spPr>
        <p:txBody>
          <a:bodyPr/>
          <a:lstStyle/>
          <a:p>
            <a:pPr algn="ctr"/>
            <a:r>
              <a:rPr lang="tr-TR" dirty="0" err="1"/>
              <a:t>Division</a:t>
            </a:r>
            <a:r>
              <a:rPr lang="tr-TR" dirty="0"/>
              <a:t>: </a:t>
            </a:r>
            <a:r>
              <a:rPr lang="tr-TR" dirty="0" err="1"/>
              <a:t>Sphenophyta</a:t>
            </a:r>
            <a:endParaRPr lang="tr-TR" dirty="0"/>
          </a:p>
        </p:txBody>
      </p:sp>
    </p:spTree>
    <p:extLst>
      <p:ext uri="{BB962C8B-B14F-4D97-AF65-F5344CB8AC3E}">
        <p14:creationId xmlns:p14="http://schemas.microsoft.com/office/powerpoint/2010/main" val="101633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7149" y="1071716"/>
            <a:ext cx="8721212" cy="4385187"/>
          </a:xfrm>
        </p:spPr>
        <p:txBody>
          <a:bodyPr>
            <a:normAutofit/>
          </a:bodyPr>
          <a:lstStyle/>
          <a:p>
            <a:r>
              <a:rPr lang="tr-TR" sz="2400" dirty="0" smtClean="0"/>
              <a:t>T</a:t>
            </a:r>
            <a:r>
              <a:rPr lang="en-US" sz="2400" dirty="0" smtClean="0"/>
              <a:t>he </a:t>
            </a:r>
            <a:r>
              <a:rPr lang="en-US" sz="2400" dirty="0"/>
              <a:t>Kingdom Plantae is composed of plants that are autotrophic, </a:t>
            </a:r>
            <a:r>
              <a:rPr lang="en-US" sz="2400" dirty="0" smtClean="0"/>
              <a:t>multicellular</a:t>
            </a:r>
            <a:r>
              <a:rPr lang="tr-TR" sz="2400" dirty="0" smtClean="0"/>
              <a:t> </a:t>
            </a:r>
            <a:r>
              <a:rPr lang="en-US" sz="2400" dirty="0" smtClean="0"/>
              <a:t>eukaryotes</a:t>
            </a:r>
            <a:r>
              <a:rPr lang="en-US" sz="2400" dirty="0"/>
              <a:t>. </a:t>
            </a:r>
            <a:r>
              <a:rPr lang="tr-TR" sz="2400" dirty="0" smtClean="0"/>
              <a:t/>
            </a:r>
            <a:br>
              <a:rPr lang="tr-TR" sz="2400" dirty="0" smtClean="0"/>
            </a:br>
            <a:r>
              <a:rPr lang="tr-TR" sz="2400" dirty="0"/>
              <a:t/>
            </a:r>
            <a:br>
              <a:rPr lang="tr-TR" sz="2400" dirty="0"/>
            </a:br>
            <a:r>
              <a:rPr lang="en-US" sz="2400" dirty="0" smtClean="0"/>
              <a:t>Plant </a:t>
            </a:r>
            <a:r>
              <a:rPr lang="en-US" sz="2400" dirty="0"/>
              <a:t>cells have cell walls made of cellulose. There are approximately </a:t>
            </a:r>
            <a:r>
              <a:rPr lang="en-US" sz="2400" dirty="0" smtClean="0"/>
              <a:t>300,000</a:t>
            </a:r>
            <a:r>
              <a:rPr lang="tr-TR" sz="2400" dirty="0" smtClean="0"/>
              <a:t> </a:t>
            </a:r>
            <a:r>
              <a:rPr lang="en-US" sz="2400" dirty="0" smtClean="0"/>
              <a:t>plant </a:t>
            </a:r>
            <a:r>
              <a:rPr lang="en-US" sz="2400" dirty="0"/>
              <a:t>species that </a:t>
            </a:r>
            <a:r>
              <a:rPr lang="en-US" sz="2400" dirty="0" smtClean="0"/>
              <a:t>conduct</a:t>
            </a:r>
            <a:r>
              <a:rPr lang="tr-TR" sz="2400" dirty="0" smtClean="0"/>
              <a:t> </a:t>
            </a:r>
            <a:r>
              <a:rPr lang="en-US" sz="2400" dirty="0" smtClean="0"/>
              <a:t>photosynthesis</a:t>
            </a:r>
            <a:r>
              <a:rPr lang="en-US" sz="2400" dirty="0"/>
              <a:t>. </a:t>
            </a:r>
            <a:r>
              <a:rPr lang="tr-TR" sz="2400" dirty="0" smtClean="0"/>
              <a:t/>
            </a:r>
            <a:br>
              <a:rPr lang="tr-TR" sz="2400" dirty="0" smtClean="0"/>
            </a:br>
            <a:r>
              <a:rPr lang="tr-TR" sz="2400" dirty="0"/>
              <a:t/>
            </a:r>
            <a:br>
              <a:rPr lang="tr-TR" sz="2400" dirty="0"/>
            </a:br>
            <a:r>
              <a:rPr lang="en-US" sz="2400" dirty="0" smtClean="0"/>
              <a:t>They </a:t>
            </a:r>
            <a:r>
              <a:rPr lang="en-US" sz="2400" dirty="0"/>
              <a:t>include mosses (Bryophytes), </a:t>
            </a:r>
            <a:r>
              <a:rPr lang="en-US" sz="2400" dirty="0" smtClean="0"/>
              <a:t>ferns</a:t>
            </a:r>
            <a:r>
              <a:rPr lang="tr-TR" sz="2400" dirty="0" smtClean="0"/>
              <a:t> </a:t>
            </a:r>
            <a:r>
              <a:rPr lang="en-US" sz="2400" dirty="0" smtClean="0"/>
              <a:t>(</a:t>
            </a:r>
            <a:r>
              <a:rPr lang="en-US" sz="2400" dirty="0" err="1" smtClean="0"/>
              <a:t>Pteridophyta</a:t>
            </a:r>
            <a:r>
              <a:rPr lang="en-US" sz="2400" dirty="0"/>
              <a:t>) and </a:t>
            </a:r>
            <a:r>
              <a:rPr lang="en-US" sz="2400" dirty="0" err="1"/>
              <a:t>phanerogams</a:t>
            </a:r>
            <a:r>
              <a:rPr lang="en-US" sz="2400" dirty="0"/>
              <a:t> (Gymnosperms and Angiosperms). </a:t>
            </a:r>
            <a:r>
              <a:rPr lang="tr-TR" sz="2400" dirty="0" smtClean="0"/>
              <a:t/>
            </a:r>
            <a:br>
              <a:rPr lang="tr-TR" sz="2400" dirty="0" smtClean="0"/>
            </a:br>
            <a:r>
              <a:rPr lang="tr-TR" sz="2400" dirty="0"/>
              <a:t/>
            </a:r>
            <a:br>
              <a:rPr lang="tr-TR" sz="2400" dirty="0"/>
            </a:br>
            <a:r>
              <a:rPr lang="en-US" sz="2400" dirty="0" smtClean="0"/>
              <a:t>Their </a:t>
            </a:r>
            <a:r>
              <a:rPr lang="en-US" sz="2400" dirty="0"/>
              <a:t>leaves </a:t>
            </a:r>
            <a:r>
              <a:rPr lang="en-US" sz="2400" dirty="0" smtClean="0"/>
              <a:t>absorb</a:t>
            </a:r>
            <a:r>
              <a:rPr lang="tr-TR" sz="2400" dirty="0" smtClean="0"/>
              <a:t> </a:t>
            </a:r>
            <a:r>
              <a:rPr lang="en-US" sz="2400" dirty="0" smtClean="0"/>
              <a:t>sunlight </a:t>
            </a:r>
            <a:r>
              <a:rPr lang="en-US" sz="2400" dirty="0"/>
              <a:t>and convert it to glucose and have a waxy coat on them to prevent water loss. </a:t>
            </a:r>
            <a:r>
              <a:rPr lang="tr-TR" sz="2400" dirty="0" smtClean="0"/>
              <a:t/>
            </a:r>
            <a:br>
              <a:rPr lang="tr-TR" sz="2400" dirty="0" smtClean="0"/>
            </a:br>
            <a:r>
              <a:rPr lang="tr-TR" sz="2400" dirty="0"/>
              <a:t/>
            </a:r>
            <a:br>
              <a:rPr lang="tr-TR" sz="2400" dirty="0"/>
            </a:br>
            <a:r>
              <a:rPr lang="en-US" sz="2400" dirty="0" smtClean="0"/>
              <a:t>Plants</a:t>
            </a:r>
            <a:r>
              <a:rPr lang="tr-TR" sz="2400" dirty="0" smtClean="0"/>
              <a:t> </a:t>
            </a:r>
            <a:r>
              <a:rPr lang="en-US" sz="2400" dirty="0" smtClean="0"/>
              <a:t>reproduce </a:t>
            </a:r>
            <a:r>
              <a:rPr lang="en-US" sz="2400" dirty="0"/>
              <a:t>asexually and sexually</a:t>
            </a:r>
            <a:endParaRPr lang="tr-TR" sz="2400" dirty="0"/>
          </a:p>
        </p:txBody>
      </p:sp>
    </p:spTree>
    <p:extLst>
      <p:ext uri="{BB962C8B-B14F-4D97-AF65-F5344CB8AC3E}">
        <p14:creationId xmlns:p14="http://schemas.microsoft.com/office/powerpoint/2010/main" val="18461090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4297" y="365126"/>
            <a:ext cx="8455741" cy="3813584"/>
          </a:xfrm>
        </p:spPr>
        <p:txBody>
          <a:bodyPr>
            <a:normAutofit/>
          </a:bodyPr>
          <a:lstStyle/>
          <a:p>
            <a:pPr algn="just"/>
            <a:r>
              <a:rPr lang="en-US" sz="2400" dirty="0"/>
              <a:t/>
            </a:r>
            <a:br>
              <a:rPr lang="en-US" sz="2400" dirty="0"/>
            </a:br>
            <a:r>
              <a:rPr lang="en-US" sz="2400" dirty="0"/>
              <a:t>The </a:t>
            </a:r>
            <a:r>
              <a:rPr lang="en-US" sz="2400" dirty="0" err="1"/>
              <a:t>Sphenophyta</a:t>
            </a:r>
            <a:r>
              <a:rPr lang="en-US" sz="2400" dirty="0"/>
              <a:t> is a spore-bearing division of vascular plants with both living </a:t>
            </a:r>
            <a:r>
              <a:rPr lang="en-US" sz="2400" dirty="0" smtClean="0"/>
              <a:t>and</a:t>
            </a:r>
            <a:r>
              <a:rPr lang="tr-TR" sz="2400" dirty="0" smtClean="0"/>
              <a:t> </a:t>
            </a:r>
            <a:r>
              <a:rPr lang="en-US" sz="2400" dirty="0" smtClean="0"/>
              <a:t>fossil </a:t>
            </a:r>
            <a:r>
              <a:rPr lang="en-US" sz="2400" dirty="0"/>
              <a:t>members. Although division members were abundant and diverse in the late </a:t>
            </a:r>
            <a:r>
              <a:rPr lang="en-US" sz="2400" dirty="0" smtClean="0"/>
              <a:t>Paleozoic</a:t>
            </a:r>
            <a:r>
              <a:rPr lang="tr-TR" sz="2400" dirty="0" smtClean="0"/>
              <a:t> </a:t>
            </a:r>
            <a:r>
              <a:rPr lang="en-US" sz="2400" dirty="0" smtClean="0"/>
              <a:t>Era</a:t>
            </a:r>
            <a:r>
              <a:rPr lang="en-US" sz="2400" dirty="0"/>
              <a:t>, Equisetum members are the only surviving represents of the division.</a:t>
            </a:r>
            <a:endParaRPr lang="tr-TR" sz="2400" dirty="0"/>
          </a:p>
        </p:txBody>
      </p:sp>
    </p:spTree>
    <p:extLst>
      <p:ext uri="{BB962C8B-B14F-4D97-AF65-F5344CB8AC3E}">
        <p14:creationId xmlns:p14="http://schemas.microsoft.com/office/powerpoint/2010/main" val="453199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2144765"/>
            <a:ext cx="7886700" cy="1325563"/>
          </a:xfrm>
        </p:spPr>
        <p:txBody>
          <a:bodyPr/>
          <a:lstStyle/>
          <a:p>
            <a:pPr algn="ctr"/>
            <a:r>
              <a:rPr lang="tr-TR" dirty="0" err="1"/>
              <a:t>Division</a:t>
            </a:r>
            <a:r>
              <a:rPr lang="tr-TR" dirty="0"/>
              <a:t>: </a:t>
            </a:r>
            <a:r>
              <a:rPr lang="tr-TR" dirty="0" err="1"/>
              <a:t>Pterophyta</a:t>
            </a:r>
            <a:r>
              <a:rPr lang="tr-TR" dirty="0"/>
              <a:t> </a:t>
            </a:r>
          </a:p>
        </p:txBody>
      </p:sp>
    </p:spTree>
    <p:extLst>
      <p:ext uri="{BB962C8B-B14F-4D97-AF65-F5344CB8AC3E}">
        <p14:creationId xmlns:p14="http://schemas.microsoft.com/office/powerpoint/2010/main" val="2584607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0830" y="1564662"/>
            <a:ext cx="8358034" cy="2820526"/>
          </a:xfrm>
        </p:spPr>
        <p:txBody>
          <a:bodyPr>
            <a:normAutofit/>
          </a:bodyPr>
          <a:lstStyle/>
          <a:p>
            <a:pPr algn="just"/>
            <a:r>
              <a:rPr lang="en-US" sz="2400" dirty="0" err="1"/>
              <a:t>Pterophyta</a:t>
            </a:r>
            <a:r>
              <a:rPr lang="en-US" sz="2400" dirty="0"/>
              <a:t> is the largest division of living ferns, including about 11000 </a:t>
            </a:r>
            <a:r>
              <a:rPr lang="en-US" sz="2400" dirty="0" smtClean="0"/>
              <a:t>species</a:t>
            </a:r>
            <a:r>
              <a:rPr lang="tr-TR" sz="2400" dirty="0" smtClean="0"/>
              <a:t> </a:t>
            </a:r>
            <a:r>
              <a:rPr lang="en-US" sz="2400" dirty="0" smtClean="0"/>
              <a:t>worldwide</a:t>
            </a:r>
            <a:r>
              <a:rPr lang="en-US" sz="2400" dirty="0"/>
              <a:t>. Sporangia of the division members arise from a single epidermal cell and not </a:t>
            </a:r>
            <a:r>
              <a:rPr lang="en-US" sz="2400" dirty="0" smtClean="0"/>
              <a:t>from</a:t>
            </a:r>
            <a:r>
              <a:rPr lang="tr-TR" sz="2400" dirty="0" smtClean="0"/>
              <a:t> </a:t>
            </a:r>
            <a:r>
              <a:rPr lang="en-US" sz="2400" dirty="0" smtClean="0"/>
              <a:t>a </a:t>
            </a:r>
            <a:r>
              <a:rPr lang="en-US" sz="2400" dirty="0"/>
              <a:t>group of cells as in eusporangiate ferns. The sporangia are typically covered with a </a:t>
            </a:r>
            <a:r>
              <a:rPr lang="en-US" sz="2400" dirty="0" smtClean="0"/>
              <a:t>scale</a:t>
            </a:r>
            <a:r>
              <a:rPr lang="tr-TR" sz="2400" dirty="0" smtClean="0"/>
              <a:t> </a:t>
            </a:r>
            <a:r>
              <a:rPr lang="en-US" sz="2400" dirty="0" smtClean="0"/>
              <a:t>called </a:t>
            </a:r>
            <a:r>
              <a:rPr lang="en-US" sz="2400" dirty="0"/>
              <a:t>the </a:t>
            </a:r>
            <a:r>
              <a:rPr lang="en-US" sz="2400" dirty="0" err="1"/>
              <a:t>indusium</a:t>
            </a:r>
            <a:r>
              <a:rPr lang="en-US" sz="2400" dirty="0"/>
              <a:t>, which can cover the whole </a:t>
            </a:r>
            <a:r>
              <a:rPr lang="en-US" sz="2400" dirty="0" err="1"/>
              <a:t>sorus</a:t>
            </a:r>
            <a:r>
              <a:rPr lang="en-US" sz="2400" dirty="0"/>
              <a:t>, forming a ring or cup around the </a:t>
            </a:r>
            <a:r>
              <a:rPr lang="en-US" sz="2400" dirty="0" err="1" smtClean="0"/>
              <a:t>sorus</a:t>
            </a:r>
            <a:r>
              <a:rPr lang="en-US" sz="2400" dirty="0" smtClean="0"/>
              <a:t>,</a:t>
            </a:r>
            <a:r>
              <a:rPr lang="tr-TR" sz="2400" dirty="0" smtClean="0"/>
              <a:t> </a:t>
            </a:r>
            <a:r>
              <a:rPr lang="en-US" sz="2400" dirty="0" smtClean="0"/>
              <a:t>or </a:t>
            </a:r>
            <a:r>
              <a:rPr lang="en-US" sz="2400" dirty="0"/>
              <a:t>can also be strongly reduced to completely absent. </a:t>
            </a:r>
            <a:r>
              <a:rPr lang="en-US" sz="2400" dirty="0" smtClean="0"/>
              <a:t>Many</a:t>
            </a:r>
            <a:r>
              <a:rPr lang="tr-TR" sz="2400" dirty="0" smtClean="0"/>
              <a:t> </a:t>
            </a:r>
            <a:r>
              <a:rPr lang="en-US" sz="2400" dirty="0" err="1" smtClean="0"/>
              <a:t>leptosporangiate</a:t>
            </a:r>
            <a:r>
              <a:rPr lang="en-US" sz="2400" dirty="0" smtClean="0"/>
              <a:t> </a:t>
            </a:r>
            <a:r>
              <a:rPr lang="en-US" sz="2400" dirty="0"/>
              <a:t>ferns have </a:t>
            </a:r>
            <a:r>
              <a:rPr lang="en-US" sz="2400" dirty="0" smtClean="0"/>
              <a:t>an</a:t>
            </a:r>
            <a:r>
              <a:rPr lang="tr-TR" sz="2400" dirty="0" smtClean="0"/>
              <a:t> </a:t>
            </a:r>
            <a:r>
              <a:rPr lang="en-US" sz="2400" dirty="0" smtClean="0"/>
              <a:t>annulus </a:t>
            </a:r>
            <a:r>
              <a:rPr lang="en-US" sz="2400" dirty="0"/>
              <a:t>around the sporangium, which ejects the spores.</a:t>
            </a:r>
            <a:endParaRPr lang="tr-TR" sz="2400" dirty="0"/>
          </a:p>
        </p:txBody>
      </p:sp>
    </p:spTree>
    <p:extLst>
      <p:ext uri="{BB962C8B-B14F-4D97-AF65-F5344CB8AC3E}">
        <p14:creationId xmlns:p14="http://schemas.microsoft.com/office/powerpoint/2010/main" val="22097750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0830" y="1297858"/>
            <a:ext cx="8141724" cy="3598606"/>
          </a:xfrm>
        </p:spPr>
        <p:txBody>
          <a:bodyPr>
            <a:normAutofit fontScale="90000"/>
          </a:bodyPr>
          <a:lstStyle/>
          <a:p>
            <a:r>
              <a:rPr lang="tr-TR" sz="2400" dirty="0" smtClean="0"/>
              <a:t>REFERENCES</a:t>
            </a:r>
            <a:br>
              <a:rPr lang="tr-TR" sz="2400" dirty="0" smtClean="0"/>
            </a:br>
            <a:r>
              <a:rPr lang="tr-TR" sz="2400" dirty="0"/>
              <a:t/>
            </a:r>
            <a:br>
              <a:rPr lang="tr-TR" sz="2400" dirty="0"/>
            </a:br>
            <a:r>
              <a:rPr lang="tr-TR" sz="1600" dirty="0" err="1"/>
              <a:t>Glime</a:t>
            </a:r>
            <a:r>
              <a:rPr lang="tr-TR" sz="1600" dirty="0"/>
              <a:t>, J. M. 2017. </a:t>
            </a:r>
            <a:r>
              <a:rPr lang="tr-TR" sz="1600" dirty="0" err="1"/>
              <a:t>Anthocerotophyta</a:t>
            </a:r>
            <a:r>
              <a:rPr lang="tr-TR" sz="1600" dirty="0"/>
              <a:t>. </a:t>
            </a:r>
            <a:r>
              <a:rPr lang="tr-TR" sz="1600" dirty="0" err="1"/>
              <a:t>Chapt</a:t>
            </a:r>
            <a:r>
              <a:rPr lang="tr-TR" sz="1600" dirty="0"/>
              <a:t>. 2-8. </a:t>
            </a:r>
            <a:r>
              <a:rPr lang="tr-TR" sz="1600" dirty="0" err="1"/>
              <a:t>In</a:t>
            </a:r>
            <a:r>
              <a:rPr lang="tr-TR" sz="1600" dirty="0"/>
              <a:t>: </a:t>
            </a:r>
            <a:r>
              <a:rPr lang="tr-TR" sz="1600" dirty="0" err="1"/>
              <a:t>Glime</a:t>
            </a:r>
            <a:r>
              <a:rPr lang="tr-TR" sz="1600" dirty="0"/>
              <a:t>, J. M. </a:t>
            </a:r>
            <a:r>
              <a:rPr lang="tr-TR" sz="1600" dirty="0" err="1"/>
              <a:t>Bryophyte</a:t>
            </a:r>
            <a:r>
              <a:rPr lang="tr-TR" sz="1600" dirty="0"/>
              <a:t> </a:t>
            </a:r>
            <a:r>
              <a:rPr lang="tr-TR" sz="1600" dirty="0" err="1"/>
              <a:t>Ecology</a:t>
            </a:r>
            <a:r>
              <a:rPr lang="tr-TR" sz="1600" dirty="0"/>
              <a:t>.</a:t>
            </a:r>
            <a:br>
              <a:rPr lang="tr-TR" sz="1600" dirty="0"/>
            </a:br>
            <a:r>
              <a:rPr lang="tr-TR" sz="1600" dirty="0"/>
              <a:t>Volume 1. </a:t>
            </a:r>
            <a:r>
              <a:rPr lang="tr-TR" sz="1600" dirty="0" err="1"/>
              <a:t>Physiological</a:t>
            </a:r>
            <a:r>
              <a:rPr lang="tr-TR" sz="1600" dirty="0"/>
              <a:t> </a:t>
            </a:r>
            <a:r>
              <a:rPr lang="tr-TR" sz="1600" dirty="0" err="1"/>
              <a:t>Ecology</a:t>
            </a:r>
            <a:r>
              <a:rPr lang="tr-TR" sz="1600" dirty="0"/>
              <a:t>. </a:t>
            </a:r>
            <a:r>
              <a:rPr lang="tr-TR" sz="1600" dirty="0" err="1" smtClean="0"/>
              <a:t>Ebook</a:t>
            </a:r>
            <a:r>
              <a:rPr lang="tr-TR" sz="1600" dirty="0"/>
              <a:t/>
            </a:r>
            <a:br>
              <a:rPr lang="tr-TR" sz="1600" dirty="0"/>
            </a:br>
            <a:r>
              <a:rPr lang="tr-TR" sz="1600" dirty="0" err="1"/>
              <a:t>Husby</a:t>
            </a:r>
            <a:r>
              <a:rPr lang="tr-TR" sz="1600" dirty="0"/>
              <a:t> </a:t>
            </a:r>
            <a:r>
              <a:rPr lang="tr-TR" sz="1600" dirty="0" err="1"/>
              <a:t>Ch</a:t>
            </a:r>
            <a:r>
              <a:rPr lang="tr-TR" sz="1600" dirty="0"/>
              <a:t>. E., </a:t>
            </a:r>
            <a:r>
              <a:rPr lang="tr-TR" sz="1600" dirty="0" err="1"/>
              <a:t>Walkowiak</a:t>
            </a:r>
            <a:r>
              <a:rPr lang="tr-TR" sz="1600" dirty="0"/>
              <a:t> R. J.. 2012. An </a:t>
            </a:r>
            <a:r>
              <a:rPr lang="tr-TR" sz="1600" dirty="0" err="1"/>
              <a:t>Introduction</a:t>
            </a:r>
            <a:r>
              <a:rPr lang="tr-TR" sz="1600" dirty="0"/>
              <a:t> </a:t>
            </a:r>
            <a:r>
              <a:rPr lang="tr-TR" sz="1600" dirty="0" err="1"/>
              <a:t>to</a:t>
            </a:r>
            <a:r>
              <a:rPr lang="tr-TR" sz="1600" dirty="0"/>
              <a:t> </a:t>
            </a:r>
            <a:r>
              <a:rPr lang="tr-TR" sz="1600" dirty="0" err="1"/>
              <a:t>the</a:t>
            </a:r>
            <a:r>
              <a:rPr lang="tr-TR" sz="1600" dirty="0"/>
              <a:t> </a:t>
            </a:r>
            <a:r>
              <a:rPr lang="tr-TR" sz="1600" dirty="0" err="1"/>
              <a:t>Genus</a:t>
            </a:r>
            <a:r>
              <a:rPr lang="tr-TR" sz="1600" dirty="0"/>
              <a:t> </a:t>
            </a:r>
            <a:r>
              <a:rPr lang="tr-TR" sz="1600" dirty="0" err="1"/>
              <a:t>Equisetum</a:t>
            </a:r>
            <a:r>
              <a:rPr lang="tr-TR" sz="1600" dirty="0"/>
              <a:t> ( </a:t>
            </a:r>
            <a:r>
              <a:rPr lang="tr-TR" sz="1600" dirty="0" err="1"/>
              <a:t>Horsetail</a:t>
            </a:r>
            <a:r>
              <a:rPr lang="tr-TR" sz="1600" dirty="0"/>
              <a:t> ) </a:t>
            </a:r>
            <a:r>
              <a:rPr lang="tr-TR" sz="1600" dirty="0" err="1"/>
              <a:t>and</a:t>
            </a:r>
            <a:r>
              <a:rPr lang="tr-TR" sz="1600" dirty="0"/>
              <a:t> </a:t>
            </a:r>
            <a:r>
              <a:rPr lang="tr-TR" sz="1600" dirty="0" err="1"/>
              <a:t>the</a:t>
            </a:r>
            <a:r>
              <a:rPr lang="tr-TR" sz="1600" dirty="0"/>
              <a:t> Class</a:t>
            </a:r>
            <a:br>
              <a:rPr lang="tr-TR" sz="1600" dirty="0"/>
            </a:br>
            <a:r>
              <a:rPr lang="tr-TR" sz="1600" dirty="0" err="1"/>
              <a:t>Equisetopsida</a:t>
            </a:r>
            <a:r>
              <a:rPr lang="tr-TR" sz="1600" dirty="0"/>
              <a:t> (</a:t>
            </a:r>
            <a:r>
              <a:rPr lang="tr-TR" sz="1600" dirty="0" err="1"/>
              <a:t>Sphenopsida</a:t>
            </a:r>
            <a:r>
              <a:rPr lang="tr-TR" sz="1600" dirty="0"/>
              <a:t>) as a </a:t>
            </a:r>
            <a:r>
              <a:rPr lang="tr-TR" sz="1600" dirty="0" err="1"/>
              <a:t>whole</a:t>
            </a:r>
            <a:r>
              <a:rPr lang="tr-TR" sz="1600" dirty="0"/>
              <a:t>. IEA </a:t>
            </a:r>
            <a:r>
              <a:rPr lang="tr-TR" sz="1600" dirty="0" err="1"/>
              <a:t>Paper</a:t>
            </a:r>
            <a:r>
              <a:rPr lang="tr-TR" sz="1600" dirty="0"/>
              <a:t/>
            </a:r>
            <a:br>
              <a:rPr lang="tr-TR" sz="1600" dirty="0"/>
            </a:br>
            <a:r>
              <a:rPr lang="tr-TR" sz="1600" dirty="0" err="1"/>
              <a:t>Yatskievych</a:t>
            </a:r>
            <a:r>
              <a:rPr lang="tr-TR" sz="1600" dirty="0"/>
              <a:t> G. 2003. </a:t>
            </a:r>
            <a:r>
              <a:rPr lang="tr-TR" sz="1600" dirty="0" err="1"/>
              <a:t>Pteridophytes</a:t>
            </a:r>
            <a:r>
              <a:rPr lang="tr-TR" sz="1600" dirty="0"/>
              <a:t> (</a:t>
            </a:r>
            <a:r>
              <a:rPr lang="tr-TR" sz="1600" dirty="0" err="1"/>
              <a:t>Ferns</a:t>
            </a:r>
            <a:r>
              <a:rPr lang="tr-TR" sz="1600" dirty="0"/>
              <a:t>). Encyclopedia of Life </a:t>
            </a:r>
            <a:r>
              <a:rPr lang="tr-TR" sz="1600" dirty="0" err="1"/>
              <a:t>Science</a:t>
            </a:r>
            <a:r>
              <a:rPr lang="tr-TR" sz="1600" dirty="0"/>
              <a:t>. DOI: 10.1038/ npg.els.0003679.</a:t>
            </a:r>
            <a:br>
              <a:rPr lang="tr-TR" sz="1600" dirty="0"/>
            </a:br>
            <a:r>
              <a:rPr lang="tr-TR" sz="1600" dirty="0"/>
              <a:t>Url1.: https://meyeremma.weebly.com/kingdom-plantae.html</a:t>
            </a:r>
            <a:br>
              <a:rPr lang="tr-TR" sz="1600" dirty="0"/>
            </a:br>
            <a:r>
              <a:rPr lang="tr-TR" sz="1600" dirty="0"/>
              <a:t>Url2.: http://www.ucmp.berkeley.edu/plants/bryophyta/bryophyta.html</a:t>
            </a:r>
            <a:br>
              <a:rPr lang="tr-TR" sz="1600" dirty="0"/>
            </a:br>
            <a:r>
              <a:rPr lang="tr-TR" sz="1600" dirty="0"/>
              <a:t>Url3.: http://tolweb.org/Bryophyta</a:t>
            </a:r>
            <a:br>
              <a:rPr lang="tr-TR" sz="1600" dirty="0"/>
            </a:br>
            <a:r>
              <a:rPr lang="tr-TR" sz="1600" dirty="0"/>
              <a:t>Url4.: https://blogs.ubc.ca/biology321/?page_id=39</a:t>
            </a:r>
            <a:br>
              <a:rPr lang="tr-TR" sz="1600" dirty="0"/>
            </a:br>
            <a:r>
              <a:rPr lang="tr-TR" sz="1600" dirty="0"/>
              <a:t>Url5.: https://www.anbg.gov.au/bryophyte/classification-identification.html</a:t>
            </a:r>
            <a:br>
              <a:rPr lang="tr-TR" sz="1600" dirty="0"/>
            </a:br>
            <a:r>
              <a:rPr lang="tr-TR" sz="1600" dirty="0"/>
              <a:t>Url6.: https://</a:t>
            </a:r>
            <a:r>
              <a:rPr lang="tr-TR" sz="1600" dirty="0" smtClean="0"/>
              <a:t>www.anbg.gov.au/bryophyte/classification-mosses.html</a:t>
            </a:r>
            <a:r>
              <a:rPr lang="tr-TR" sz="1600" dirty="0"/>
              <a:t/>
            </a:r>
            <a:br>
              <a:rPr lang="tr-TR" sz="1600" dirty="0"/>
            </a:br>
            <a:r>
              <a:rPr lang="tr-TR" sz="1600" dirty="0" smtClean="0"/>
              <a:t>Url7.: </a:t>
            </a:r>
            <a:r>
              <a:rPr lang="tr-TR" sz="1600" dirty="0"/>
              <a:t>https://www.fleppc.org/ID_book/ferns.pdf</a:t>
            </a:r>
            <a:br>
              <a:rPr lang="tr-TR" sz="1600" dirty="0"/>
            </a:br>
            <a:r>
              <a:rPr lang="tr-TR" sz="1600" dirty="0" smtClean="0"/>
              <a:t>Url8.: </a:t>
            </a:r>
            <a:r>
              <a:rPr lang="tr-TR" sz="1600" dirty="0"/>
              <a:t>https://www.amerfernsoc.org/about-ferns</a:t>
            </a:r>
            <a:br>
              <a:rPr lang="tr-TR" sz="1600" dirty="0"/>
            </a:br>
            <a:r>
              <a:rPr lang="tr-TR" sz="1600" dirty="0" smtClean="0"/>
              <a:t>Url9.: </a:t>
            </a:r>
            <a:r>
              <a:rPr lang="tr-TR" sz="1600" dirty="0"/>
              <a:t>http://faculty.collegeprep.org/~bernie/sciproject/project/Kingdoms/Plantae3/division%20psilophyta.htm</a:t>
            </a:r>
            <a:br>
              <a:rPr lang="tr-TR" sz="1600" dirty="0"/>
            </a:br>
            <a:r>
              <a:rPr lang="tr-TR" sz="1600" dirty="0" smtClean="0"/>
              <a:t>Url10.: </a:t>
            </a:r>
            <a:r>
              <a:rPr lang="tr-TR" sz="1600" dirty="0"/>
              <a:t>http://palaeos.com/plants/lycopodiophyta/lycopodiales.html</a:t>
            </a:r>
          </a:p>
        </p:txBody>
      </p:sp>
    </p:spTree>
    <p:extLst>
      <p:ext uri="{BB962C8B-B14F-4D97-AF65-F5344CB8AC3E}">
        <p14:creationId xmlns:p14="http://schemas.microsoft.com/office/powerpoint/2010/main" val="2732987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28650" y="365126"/>
            <a:ext cx="8151556" cy="6035674"/>
          </a:xfrm>
        </p:spPr>
        <p:txBody>
          <a:bodyPr>
            <a:normAutofit/>
          </a:bodyPr>
          <a:lstStyle/>
          <a:p>
            <a:r>
              <a:rPr lang="en-US" sz="2400" dirty="0"/>
              <a:t>Group: </a:t>
            </a:r>
            <a:r>
              <a:rPr lang="en-US" sz="2400" dirty="0" smtClean="0"/>
              <a:t>Bryophytes</a:t>
            </a:r>
            <a:r>
              <a:rPr lang="tr-TR" sz="2400" dirty="0" smtClean="0"/>
              <a:t/>
            </a:r>
            <a:br>
              <a:rPr lang="tr-TR" sz="2400" dirty="0" smtClean="0"/>
            </a:br>
            <a:r>
              <a:rPr lang="en-US" sz="2400" dirty="0"/>
              <a:t/>
            </a:r>
            <a:br>
              <a:rPr lang="en-US" sz="2400" dirty="0"/>
            </a:br>
            <a:r>
              <a:rPr lang="en-US" sz="2400" dirty="0"/>
              <a:t>Bryophytes, also known as mosses, is an informal group consisting of three divisions </a:t>
            </a:r>
            <a:r>
              <a:rPr lang="en-US" sz="2400" dirty="0" smtClean="0"/>
              <a:t>of</a:t>
            </a:r>
            <a:r>
              <a:rPr lang="tr-TR" sz="2400" dirty="0" smtClean="0"/>
              <a:t> </a:t>
            </a:r>
            <a:r>
              <a:rPr lang="en-US" sz="2400" dirty="0" smtClean="0"/>
              <a:t>non-vascular </a:t>
            </a:r>
            <a:r>
              <a:rPr lang="en-US" sz="2400" dirty="0"/>
              <a:t>land plants and it includes approximately 20.000 species. Members of the group</a:t>
            </a:r>
            <a:br>
              <a:rPr lang="en-US" sz="2400" dirty="0"/>
            </a:br>
            <a:r>
              <a:rPr lang="en-US" sz="2400" dirty="0"/>
              <a:t>have no vascular tissue or wood to lend them structural support, nor do they have large </a:t>
            </a:r>
            <a:r>
              <a:rPr lang="en-US" sz="2400" dirty="0" smtClean="0"/>
              <a:t>leaves</a:t>
            </a:r>
            <a:r>
              <a:rPr lang="tr-TR" sz="2400" dirty="0" smtClean="0"/>
              <a:t> </a:t>
            </a:r>
            <a:r>
              <a:rPr lang="en-US" sz="2400" dirty="0" smtClean="0"/>
              <a:t>or </a:t>
            </a:r>
            <a:r>
              <a:rPr lang="en-US" sz="2400" dirty="0"/>
              <a:t>showy cones or </a:t>
            </a:r>
            <a:r>
              <a:rPr lang="en-US" sz="2400" dirty="0" smtClean="0"/>
              <a:t>flowers</a:t>
            </a:r>
            <a:r>
              <a:rPr lang="tr-TR" sz="2400" dirty="0"/>
              <a:t>.</a:t>
            </a:r>
            <a:r>
              <a:rPr lang="tr-TR" sz="2400" dirty="0" smtClean="0"/>
              <a:t> </a:t>
            </a:r>
            <a:br>
              <a:rPr lang="tr-TR" sz="2400" dirty="0" smtClean="0"/>
            </a:br>
            <a:r>
              <a:rPr lang="tr-TR" sz="2400" dirty="0"/>
              <a:t/>
            </a:r>
            <a:br>
              <a:rPr lang="tr-TR" sz="2400" dirty="0"/>
            </a:br>
            <a:r>
              <a:rPr lang="en-US" sz="2400" dirty="0" smtClean="0"/>
              <a:t>Bryophytes </a:t>
            </a:r>
            <a:r>
              <a:rPr lang="en-US" sz="2400" dirty="0"/>
              <a:t>produce enclosed reproductive structures</a:t>
            </a:r>
            <a:br>
              <a:rPr lang="en-US" sz="2400" dirty="0"/>
            </a:br>
            <a:r>
              <a:rPr lang="en-US" sz="2400" dirty="0"/>
              <a:t>(</a:t>
            </a:r>
            <a:r>
              <a:rPr lang="en-US" sz="2400" dirty="0" err="1"/>
              <a:t>gametangia</a:t>
            </a:r>
            <a:r>
              <a:rPr lang="en-US" sz="2400" dirty="0"/>
              <a:t> and sporangia) and they reproduce by spores. </a:t>
            </a:r>
            <a:r>
              <a:rPr lang="en-US" sz="2400" dirty="0" smtClean="0"/>
              <a:t>The</a:t>
            </a:r>
            <a:r>
              <a:rPr lang="tr-TR" sz="2400" dirty="0" smtClean="0"/>
              <a:t> </a:t>
            </a:r>
            <a:r>
              <a:rPr lang="en-US" sz="2400" dirty="0" smtClean="0"/>
              <a:t>group </a:t>
            </a:r>
            <a:r>
              <a:rPr lang="en-US" sz="2400" dirty="0"/>
              <a:t>contains 3 </a:t>
            </a:r>
            <a:r>
              <a:rPr lang="en-US" sz="2400" dirty="0" smtClean="0"/>
              <a:t>divisions;</a:t>
            </a:r>
            <a:r>
              <a:rPr lang="tr-TR" sz="2400" dirty="0" smtClean="0"/>
              <a:t> </a:t>
            </a:r>
            <a:r>
              <a:rPr lang="en-US" sz="2400" dirty="0" err="1" smtClean="0"/>
              <a:t>Marchantiophyta</a:t>
            </a:r>
            <a:r>
              <a:rPr lang="en-US" sz="2400" dirty="0"/>
              <a:t>, </a:t>
            </a:r>
            <a:r>
              <a:rPr lang="en-US" sz="2400" dirty="0" err="1"/>
              <a:t>Anthocerotophyta</a:t>
            </a:r>
            <a:r>
              <a:rPr lang="en-US" sz="2400" dirty="0"/>
              <a:t>, and </a:t>
            </a:r>
            <a:r>
              <a:rPr lang="en-US" sz="2400" dirty="0" err="1"/>
              <a:t>Bryophyta</a:t>
            </a:r>
            <a:r>
              <a:rPr lang="en-US" sz="2400" dirty="0"/>
              <a:t>.</a:t>
            </a:r>
            <a:endParaRPr lang="tr-TR" sz="2400" dirty="0"/>
          </a:p>
        </p:txBody>
      </p:sp>
    </p:spTree>
    <p:extLst>
      <p:ext uri="{BB962C8B-B14F-4D97-AF65-F5344CB8AC3E}">
        <p14:creationId xmlns:p14="http://schemas.microsoft.com/office/powerpoint/2010/main" val="1188606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08985" y="2026777"/>
            <a:ext cx="7886700" cy="1325563"/>
          </a:xfrm>
        </p:spPr>
        <p:txBody>
          <a:bodyPr/>
          <a:lstStyle/>
          <a:p>
            <a:pPr algn="ctr"/>
            <a:r>
              <a:rPr lang="tr-TR" dirty="0" err="1"/>
              <a:t>Division</a:t>
            </a:r>
            <a:r>
              <a:rPr lang="tr-TR" dirty="0"/>
              <a:t>: </a:t>
            </a:r>
            <a:r>
              <a:rPr lang="tr-TR" dirty="0" err="1"/>
              <a:t>Marchantiophyta</a:t>
            </a:r>
            <a:endParaRPr lang="tr-TR" dirty="0"/>
          </a:p>
        </p:txBody>
      </p:sp>
    </p:spTree>
    <p:extLst>
      <p:ext uri="{BB962C8B-B14F-4D97-AF65-F5344CB8AC3E}">
        <p14:creationId xmlns:p14="http://schemas.microsoft.com/office/powerpoint/2010/main" val="31770950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0662" y="984558"/>
            <a:ext cx="8299041" cy="4836139"/>
          </a:xfrm>
        </p:spPr>
        <p:txBody>
          <a:bodyPr>
            <a:noAutofit/>
          </a:bodyPr>
          <a:lstStyle/>
          <a:p>
            <a:pPr algn="just"/>
            <a:r>
              <a:rPr lang="en-US" sz="2400" dirty="0" err="1"/>
              <a:t>Marchantiophyta</a:t>
            </a:r>
            <a:r>
              <a:rPr lang="en-US" sz="2400" dirty="0"/>
              <a:t>, commonly known as hepatics or liverworts, includes about </a:t>
            </a:r>
            <a:r>
              <a:rPr lang="en-US" sz="2400" dirty="0" smtClean="0"/>
              <a:t>9000</a:t>
            </a:r>
            <a:r>
              <a:rPr lang="tr-TR" sz="2400" dirty="0" smtClean="0"/>
              <a:t> </a:t>
            </a:r>
            <a:r>
              <a:rPr lang="en-US" sz="2400" dirty="0" smtClean="0"/>
              <a:t>species</a:t>
            </a:r>
            <a:r>
              <a:rPr lang="en-US" sz="2400" dirty="0"/>
              <a:t>. Its members can be found in almost all terrestrial and freshwater environments. </a:t>
            </a:r>
            <a:r>
              <a:rPr lang="en-US" sz="2400" dirty="0" smtClean="0"/>
              <a:t>They</a:t>
            </a:r>
            <a:r>
              <a:rPr lang="tr-TR" sz="2400" dirty="0" smtClean="0"/>
              <a:t> </a:t>
            </a:r>
            <a:r>
              <a:rPr lang="en-US" sz="2400" dirty="0" smtClean="0"/>
              <a:t>have </a:t>
            </a:r>
            <a:r>
              <a:rPr lang="en-US" sz="2400" dirty="0"/>
              <a:t>a gametophyte-dominant life cycle, have a photosynthetic gametophyte, usually </a:t>
            </a:r>
            <a:r>
              <a:rPr lang="en-US" sz="2400" dirty="0" smtClean="0"/>
              <a:t>with</a:t>
            </a:r>
            <a:r>
              <a:rPr lang="tr-TR" sz="2400" dirty="0" smtClean="0"/>
              <a:t> </a:t>
            </a:r>
            <a:r>
              <a:rPr lang="en-US" sz="2400" dirty="0" smtClean="0"/>
              <a:t>indeterminate </a:t>
            </a:r>
            <a:r>
              <a:rPr lang="en-US" sz="2400" dirty="0"/>
              <a:t>growth that develops from a </a:t>
            </a:r>
            <a:r>
              <a:rPr lang="en-US" sz="2400" dirty="0" err="1"/>
              <a:t>protonema</a:t>
            </a:r>
            <a:r>
              <a:rPr lang="en-US" sz="2400" dirty="0"/>
              <a:t> and produce gametophores that </a:t>
            </a:r>
            <a:r>
              <a:rPr lang="en-US" sz="2400" dirty="0" smtClean="0"/>
              <a:t>rise</a:t>
            </a:r>
            <a:r>
              <a:rPr lang="tr-TR" sz="2400" dirty="0" smtClean="0"/>
              <a:t> </a:t>
            </a:r>
            <a:r>
              <a:rPr lang="en-US" sz="2400" dirty="0" smtClean="0"/>
              <a:t>from </a:t>
            </a:r>
            <a:r>
              <a:rPr lang="en-US" sz="2400" dirty="0"/>
              <a:t>the </a:t>
            </a:r>
            <a:r>
              <a:rPr lang="en-US" sz="2400" dirty="0" err="1"/>
              <a:t>protonemata</a:t>
            </a:r>
            <a:r>
              <a:rPr lang="en-US" sz="2400" dirty="0"/>
              <a:t> and bear the </a:t>
            </a:r>
            <a:r>
              <a:rPr lang="en-US" sz="2400" dirty="0" err="1"/>
              <a:t>gametangia</a:t>
            </a:r>
            <a:r>
              <a:rPr lang="en-US" sz="2400" dirty="0"/>
              <a:t>, antheridia, </a:t>
            </a:r>
            <a:r>
              <a:rPr lang="en-US" sz="2400" dirty="0" smtClean="0"/>
              <a:t>and</a:t>
            </a:r>
            <a:r>
              <a:rPr lang="tr-TR" sz="2400" dirty="0" smtClean="0"/>
              <a:t> </a:t>
            </a:r>
            <a:r>
              <a:rPr lang="en-US" sz="2400" dirty="0" smtClean="0"/>
              <a:t>archegonia</a:t>
            </a:r>
            <a:r>
              <a:rPr lang="en-US" sz="2400" dirty="0"/>
              <a:t>. The sporophyte </a:t>
            </a:r>
            <a:r>
              <a:rPr lang="en-US" sz="2400" dirty="0" smtClean="0"/>
              <a:t>is</a:t>
            </a:r>
            <a:r>
              <a:rPr lang="tr-TR" sz="2400" dirty="0" smtClean="0"/>
              <a:t> </a:t>
            </a:r>
            <a:r>
              <a:rPr lang="en-US" sz="2400" dirty="0" smtClean="0"/>
              <a:t>short-lived </a:t>
            </a:r>
            <a:r>
              <a:rPr lang="en-US" sz="2400" dirty="0"/>
              <a:t>and determinate in its growth. have a photosynthetic gametophyte, usually with</a:t>
            </a:r>
            <a:br>
              <a:rPr lang="en-US" sz="2400" dirty="0"/>
            </a:br>
            <a:r>
              <a:rPr lang="en-US" sz="2400" dirty="0"/>
              <a:t>indeterminate growth that develops from a </a:t>
            </a:r>
            <a:r>
              <a:rPr lang="en-US" sz="2400" dirty="0" err="1"/>
              <a:t>protonema</a:t>
            </a:r>
            <a:r>
              <a:rPr lang="en-US" sz="2400" dirty="0"/>
              <a:t>. The division members </a:t>
            </a:r>
            <a:r>
              <a:rPr lang="en-US" sz="2400" dirty="0" smtClean="0"/>
              <a:t>produce</a:t>
            </a:r>
            <a:r>
              <a:rPr lang="tr-TR" sz="2400" dirty="0" smtClean="0"/>
              <a:t> </a:t>
            </a:r>
            <a:r>
              <a:rPr lang="en-US" sz="2400" dirty="0" smtClean="0"/>
              <a:t>gametophores </a:t>
            </a:r>
            <a:r>
              <a:rPr lang="en-US" sz="2400" dirty="0"/>
              <a:t>that rise from the </a:t>
            </a:r>
            <a:r>
              <a:rPr lang="en-US" sz="2400" dirty="0" err="1"/>
              <a:t>protonemata</a:t>
            </a:r>
            <a:r>
              <a:rPr lang="en-US" sz="2400" dirty="0"/>
              <a:t> and bear the </a:t>
            </a:r>
            <a:r>
              <a:rPr lang="en-US" sz="2400" dirty="0" err="1"/>
              <a:t>gametangia</a:t>
            </a:r>
            <a:r>
              <a:rPr lang="en-US" sz="2400" dirty="0"/>
              <a:t>, antheridia, and</a:t>
            </a:r>
            <a:br>
              <a:rPr lang="en-US" sz="2400" dirty="0"/>
            </a:br>
            <a:r>
              <a:rPr lang="en-US" sz="2400" dirty="0"/>
              <a:t>archegonia. The sporophyte is short-lived and determinate in its growth.</a:t>
            </a:r>
            <a:endParaRPr lang="tr-TR" sz="2400" dirty="0"/>
          </a:p>
        </p:txBody>
      </p:sp>
    </p:spTree>
    <p:extLst>
      <p:ext uri="{BB962C8B-B14F-4D97-AF65-F5344CB8AC3E}">
        <p14:creationId xmlns:p14="http://schemas.microsoft.com/office/powerpoint/2010/main" val="1143892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618818" y="2243087"/>
            <a:ext cx="7886700" cy="1325563"/>
          </a:xfrm>
        </p:spPr>
        <p:txBody>
          <a:bodyPr/>
          <a:lstStyle/>
          <a:p>
            <a:pPr algn="ctr"/>
            <a:r>
              <a:rPr lang="tr-TR" dirty="0" err="1"/>
              <a:t>Division</a:t>
            </a:r>
            <a:r>
              <a:rPr lang="tr-TR" dirty="0"/>
              <a:t>: </a:t>
            </a:r>
            <a:r>
              <a:rPr lang="tr-TR" dirty="0" err="1"/>
              <a:t>Anthocerotophyta</a:t>
            </a:r>
            <a:endParaRPr lang="tr-TR" dirty="0"/>
          </a:p>
        </p:txBody>
      </p:sp>
    </p:spTree>
    <p:extLst>
      <p:ext uri="{BB962C8B-B14F-4D97-AF65-F5344CB8AC3E}">
        <p14:creationId xmlns:p14="http://schemas.microsoft.com/office/powerpoint/2010/main" val="2058993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22787" y="1358184"/>
            <a:ext cx="8445910" cy="4383855"/>
          </a:xfrm>
        </p:spPr>
        <p:txBody>
          <a:bodyPr>
            <a:normAutofit/>
          </a:bodyPr>
          <a:lstStyle/>
          <a:p>
            <a:r>
              <a:rPr lang="en-US" sz="2400" dirty="0"/>
              <a:t>Division </a:t>
            </a:r>
            <a:r>
              <a:rPr lang="en-US" sz="2400" dirty="0" err="1"/>
              <a:t>Anthocerotophyta</a:t>
            </a:r>
            <a:r>
              <a:rPr lang="en-US" sz="2400" dirty="0"/>
              <a:t>, also known Hornworts, includes about 150 species. </a:t>
            </a:r>
            <a:r>
              <a:rPr lang="tr-TR" sz="2400" dirty="0" smtClean="0"/>
              <a:t/>
            </a:r>
            <a:br>
              <a:rPr lang="tr-TR" sz="2400" dirty="0" smtClean="0"/>
            </a:br>
            <a:r>
              <a:rPr lang="tr-TR" sz="2400" dirty="0"/>
              <a:t/>
            </a:r>
            <a:br>
              <a:rPr lang="tr-TR" sz="2400" dirty="0"/>
            </a:br>
            <a:r>
              <a:rPr lang="en-US" sz="2400" dirty="0" smtClean="0"/>
              <a:t>The</a:t>
            </a:r>
            <a:r>
              <a:rPr lang="tr-TR" sz="2400" dirty="0" smtClean="0"/>
              <a:t> </a:t>
            </a:r>
            <a:r>
              <a:rPr lang="en-US" sz="2400" dirty="0" smtClean="0"/>
              <a:t>division </a:t>
            </a:r>
            <a:r>
              <a:rPr lang="en-US" sz="2400" dirty="0"/>
              <a:t>is characterized by elongated horn-shaped sporophyte. </a:t>
            </a:r>
            <a:r>
              <a:rPr lang="tr-TR" sz="2400" dirty="0" smtClean="0"/>
              <a:t/>
            </a:r>
            <a:br>
              <a:rPr lang="tr-TR" sz="2400" dirty="0" smtClean="0"/>
            </a:br>
            <a:r>
              <a:rPr lang="tr-TR" sz="2400" dirty="0"/>
              <a:t/>
            </a:r>
            <a:br>
              <a:rPr lang="tr-TR" sz="2400" dirty="0"/>
            </a:br>
            <a:r>
              <a:rPr lang="en-US" sz="2400" dirty="0" smtClean="0"/>
              <a:t>As </a:t>
            </a:r>
            <a:r>
              <a:rPr lang="en-US" sz="2400" dirty="0"/>
              <a:t>in mosses and </a:t>
            </a:r>
            <a:r>
              <a:rPr lang="en-US" sz="2400" dirty="0" smtClean="0"/>
              <a:t>liverworts,</a:t>
            </a:r>
            <a:r>
              <a:rPr lang="tr-TR" sz="2400" dirty="0" smtClean="0"/>
              <a:t> </a:t>
            </a:r>
            <a:r>
              <a:rPr lang="en-US" sz="2400" dirty="0" smtClean="0"/>
              <a:t>the </a:t>
            </a:r>
            <a:r>
              <a:rPr lang="en-US" sz="2400" dirty="0"/>
              <a:t>flattened, green plant body of a hornwort is the gametophyte plant. </a:t>
            </a:r>
            <a:r>
              <a:rPr lang="tr-TR" sz="2400" dirty="0" smtClean="0"/>
              <a:t/>
            </a:r>
            <a:br>
              <a:rPr lang="tr-TR" sz="2400" dirty="0" smtClean="0"/>
            </a:br>
            <a:r>
              <a:rPr lang="tr-TR" sz="2400" dirty="0"/>
              <a:t/>
            </a:r>
            <a:br>
              <a:rPr lang="tr-TR" sz="2400" dirty="0"/>
            </a:br>
            <a:r>
              <a:rPr lang="en-US" sz="2400" dirty="0" smtClean="0"/>
              <a:t>The </a:t>
            </a:r>
            <a:r>
              <a:rPr lang="en-US" sz="2400" dirty="0"/>
              <a:t>division </a:t>
            </a:r>
            <a:r>
              <a:rPr lang="en-US" sz="2400" dirty="0" smtClean="0"/>
              <a:t>contains</a:t>
            </a:r>
            <a:r>
              <a:rPr lang="tr-TR" sz="2400" dirty="0" smtClean="0"/>
              <a:t> </a:t>
            </a:r>
            <a:r>
              <a:rPr lang="en-US" sz="2400" dirty="0" smtClean="0"/>
              <a:t>two </a:t>
            </a:r>
            <a:r>
              <a:rPr lang="en-US" sz="2400" dirty="0"/>
              <a:t>classes. </a:t>
            </a:r>
            <a:r>
              <a:rPr lang="tr-TR" sz="2400" dirty="0" smtClean="0"/>
              <a:t/>
            </a:r>
            <a:br>
              <a:rPr lang="tr-TR" sz="2400" dirty="0" smtClean="0"/>
            </a:br>
            <a:r>
              <a:rPr lang="tr-TR" sz="2400" dirty="0"/>
              <a:t/>
            </a:r>
            <a:br>
              <a:rPr lang="tr-TR" sz="2400" dirty="0"/>
            </a:br>
            <a:r>
              <a:rPr lang="en-US" sz="2400" dirty="0" err="1" smtClean="0"/>
              <a:t>Anthocerotopsida</a:t>
            </a:r>
            <a:r>
              <a:rPr lang="en-US" sz="2400" dirty="0" smtClean="0"/>
              <a:t> </a:t>
            </a:r>
            <a:r>
              <a:rPr lang="en-US" sz="2400" dirty="0"/>
              <a:t>is the largest and best known of these, with two orders </a:t>
            </a:r>
            <a:r>
              <a:rPr lang="en-US" sz="2400" dirty="0" smtClean="0"/>
              <a:t>and</a:t>
            </a:r>
            <a:r>
              <a:rPr lang="tr-TR" sz="2400" dirty="0" smtClean="0"/>
              <a:t> </a:t>
            </a:r>
            <a:r>
              <a:rPr lang="en-US" sz="2400" dirty="0" smtClean="0"/>
              <a:t>three </a:t>
            </a:r>
            <a:r>
              <a:rPr lang="en-US" sz="2400" dirty="0"/>
              <a:t>families. </a:t>
            </a:r>
            <a:endParaRPr lang="tr-TR" sz="2400" dirty="0"/>
          </a:p>
        </p:txBody>
      </p:sp>
    </p:spTree>
    <p:extLst>
      <p:ext uri="{BB962C8B-B14F-4D97-AF65-F5344CB8AC3E}">
        <p14:creationId xmlns:p14="http://schemas.microsoft.com/office/powerpoint/2010/main" val="3950923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26973" y="1741642"/>
            <a:ext cx="7886700" cy="1325563"/>
          </a:xfrm>
        </p:spPr>
        <p:txBody>
          <a:bodyPr/>
          <a:lstStyle/>
          <a:p>
            <a:pPr algn="ctr"/>
            <a:r>
              <a:rPr lang="tr-TR" dirty="0" err="1"/>
              <a:t>Division</a:t>
            </a:r>
            <a:r>
              <a:rPr lang="tr-TR" dirty="0"/>
              <a:t>: </a:t>
            </a:r>
            <a:r>
              <a:rPr lang="tr-TR" dirty="0" err="1"/>
              <a:t>Bryophyta</a:t>
            </a:r>
            <a:endParaRPr lang="tr-TR" dirty="0"/>
          </a:p>
        </p:txBody>
      </p:sp>
    </p:spTree>
    <p:extLst>
      <p:ext uri="{BB962C8B-B14F-4D97-AF65-F5344CB8AC3E}">
        <p14:creationId xmlns:p14="http://schemas.microsoft.com/office/powerpoint/2010/main" val="3268902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59824" y="1427010"/>
            <a:ext cx="8131892" cy="3007339"/>
          </a:xfrm>
        </p:spPr>
        <p:txBody>
          <a:bodyPr>
            <a:normAutofit/>
          </a:bodyPr>
          <a:lstStyle/>
          <a:p>
            <a:pPr algn="just"/>
            <a:r>
              <a:rPr lang="en-US" sz="2400" dirty="0"/>
              <a:t>The division includes approximately 10,000 species, 700 genera, and about 110-120 families. Its members can be found all around the world and inhabit diverse habitats. The conspicuous green leafy shoots are the gametophytes, haploid organisms, on which the diploid embryo develops into a mature sporophyte. The sporophyte is </a:t>
            </a:r>
            <a:r>
              <a:rPr lang="en-US" sz="2400" dirty="0" err="1"/>
              <a:t>chlorophyllose</a:t>
            </a:r>
            <a:r>
              <a:rPr lang="en-US" sz="2400" dirty="0"/>
              <a:t> and photosynthetic only in early stages of development, and it is mostly dependent on the gametophyte.</a:t>
            </a:r>
            <a:endParaRPr lang="tr-TR" sz="2400" dirty="0"/>
          </a:p>
        </p:txBody>
      </p:sp>
    </p:spTree>
    <p:extLst>
      <p:ext uri="{BB962C8B-B14F-4D97-AF65-F5344CB8AC3E}">
        <p14:creationId xmlns:p14="http://schemas.microsoft.com/office/powerpoint/2010/main" val="367930192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1400</Words>
  <Application>Microsoft Office PowerPoint</Application>
  <PresentationFormat>Ekran Gösterisi (4:3)</PresentationFormat>
  <Paragraphs>23</Paragraphs>
  <Slides>23</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23</vt:i4>
      </vt:variant>
    </vt:vector>
  </HeadingPairs>
  <TitlesOfParts>
    <vt:vector size="27" baseType="lpstr">
      <vt:lpstr>Arial</vt:lpstr>
      <vt:lpstr>Calibri</vt:lpstr>
      <vt:lpstr>Calibri Light</vt:lpstr>
      <vt:lpstr>Office Teması</vt:lpstr>
      <vt:lpstr>Kingdom: Plantae</vt:lpstr>
      <vt:lpstr>The Kingdom Plantae is composed of plants that are autotrophic, multicellular eukaryotes.   Plant cells have cell walls made of cellulose. There are approximately 300,000 plant species that conduct photosynthesis.   They include mosses (Bryophytes), ferns (Pteridophyta) and phanerogams (Gymnosperms and Angiosperms).   Their leaves absorb sunlight and convert it to glucose and have a waxy coat on them to prevent water loss.   Plants reproduce asexually and sexually</vt:lpstr>
      <vt:lpstr>Group: Bryophytes  Bryophytes, also known as mosses, is an informal group consisting of three divisions of non-vascular land plants and it includes approximately 20.000 species. Members of the group have no vascular tissue or wood to lend them structural support, nor do they have large leaves or showy cones or flowers.   Bryophytes produce enclosed reproductive structures (gametangia and sporangia) and they reproduce by spores. The group contains 3 divisions; Marchantiophyta, Anthocerotophyta, and Bryophyta.</vt:lpstr>
      <vt:lpstr>Division: Marchantiophyta</vt:lpstr>
      <vt:lpstr>Marchantiophyta, commonly known as hepatics or liverworts, includes about 9000 species. Its members can be found in almost all terrestrial and freshwater environments. They have a gametophyte-dominant life cycle, have a photosynthetic gametophyte, usually with indeterminate growth that develops from a protonema and produce gametophores that rise from the protonemata and bear the gametangia, antheridia, and archegonia. The sporophyte is short-lived and determinate in its growth. have a photosynthetic gametophyte, usually with indeterminate growth that develops from a protonema. The division members produce gametophores that rise from the protonemata and bear the gametangia, antheridia, and archegonia. The sporophyte is short-lived and determinate in its growth.</vt:lpstr>
      <vt:lpstr>Division: Anthocerotophyta</vt:lpstr>
      <vt:lpstr>Division Anthocerotophyta, also known Hornworts, includes about 150 species.   The division is characterized by elongated horn-shaped sporophyte.   As in mosses and liverworts, the flattened, green plant body of a hornwort is the gametophyte plant.   The division contains two classes.   Anthocerotopsida is the largest and best known of these, with two orders and three families. </vt:lpstr>
      <vt:lpstr>Division: Bryophyta</vt:lpstr>
      <vt:lpstr>The division includes approximately 10,000 species, 700 genera, and about 110-120 families. Its members can be found all around the world and inhabit diverse habitats. The conspicuous green leafy shoots are the gametophytes, haploid organisms, on which the diploid embryo develops into a mature sporophyte. The sporophyte is chlorophyllose and photosynthetic only in early stages of development, and it is mostly dependent on the gametophyte.</vt:lpstr>
      <vt:lpstr>Group: Pteridophytes (Ferns)</vt:lpstr>
      <vt:lpstr>Pteridophytes, also known as ferns, include about 12 000 species of vascular plants that do not produce seeds or flowers, reproducing instead via the production of spores. Sexual reproduction is accomplished by the release of spores, which develop in special structures called sporangia. The sporangia usually occur in clusters called sori, found on the underside of leaves. Fern leaves, often called fronds, usually arise from underground stems. The primary divisions of compound leaves are referred to as pinnae (singular: pinna), and further divisions of pinnae are known as pinnules. </vt:lpstr>
      <vt:lpstr>Ferns are one of the oldest groups of plants on Earth, with a fossil record dating back to the 383-393 million years ago. Recent divergence time estimates suggest they may be even older, possibly having first evolved as far back as 430 million years ago. But many of the current families and species did not appear until about 145 million years ago in the early Cretaceous, after flowering plants came to dominate many environments. </vt:lpstr>
      <vt:lpstr>Importance Of Bryophytes  Bryophytes play a vital role in being among the first colonizers of disturbed sites and they stabilize the soil surface, thereby reducing erosion, while at the same time reducing the evaporation of water, making more available for succeeding plants. Most Bryophytes are not of any direct economic importance, and none are a food source for humans. Sphagnum members are economically the most important mosses. The harvesting, processing, and sale of Sphagnum is a multimillion-dollar industry. Sphagnum is used in horticulture, as an energy source and, to a limited extent, in the extraction of organic products, in whiskey production, and as insulation</vt:lpstr>
      <vt:lpstr>Division: Psilophyta</vt:lpstr>
      <vt:lpstr>Members of the division are the only living vascular plants to lack both roots and leaves. Although they have been considered “primitive,” recent developmental and molecular evidence suggests that the group may actually be reduced from fern-like ancestors. The psilophyte stem lacks roots; it is anchored instead by a horizontally creeping stem called a rhizome</vt:lpstr>
      <vt:lpstr>The erect portion of the stem bears paired enations, outgrowths which look like miniature leaves, but unlike true leaves, the enations have no vascular tissue. These paired outgrowths lie immediately below the spore-producing synangia, which produce the spores. The synangia appear to be the product of three sporangia which became fused over the course of evolution and are borne on the tip of a short lateral branch. This is another feature in which the psilophytes differ from other living vascular plants; all other such plants produce their sporangia on their leaves. When the synangia mature, they open to release yellow to whitish spores, from which the gametophyte plants will later emerge. The gametophytes are very small, usually less than two millimeters long. They are subterranean and saprophytic, getting their nutrition by absorbing substances dissolved in the environment.</vt:lpstr>
      <vt:lpstr>Division: Lycopodiophyta</vt:lpstr>
      <vt:lpstr>Lycopodiophyta, also known as Lycopods, includes 1 subclass, 3 orders, each with one family, 5 genera, about 1,300 species. The division is one of the oldest lineages of living vascular plants and contains extinct plants. Its earliest fossils are from 428–410 million years ago. Its members reproduce by shedding spores and have macroscopic alternation of generations, although some are homosporous while others are heterosporous. The division contains some of the most primitive living species that reproduce by shedding spores and have macroscopic alternation of generations. Members of the division have a protostele, and the sporophyte generation is dominant</vt:lpstr>
      <vt:lpstr>Division: Sphenophyta</vt:lpstr>
      <vt:lpstr> The Sphenophyta is a spore-bearing division of vascular plants with both living and fossil members. Although division members were abundant and diverse in the late Paleozoic Era, Equisetum members are the only surviving represents of the division.</vt:lpstr>
      <vt:lpstr>Division: Pterophyta </vt:lpstr>
      <vt:lpstr>Pterophyta is the largest division of living ferns, including about 11000 species worldwide. Sporangia of the division members arise from a single epidermal cell and not from a group of cells as in eusporangiate ferns. The sporangia are typically covered with a scale called the indusium, which can cover the whole sorus, forming a ring or cup around the sorus, or can also be strongly reduced to completely absent. Many leptosporangiate ferns have an annulus around the sporangium, which ejects the spores.</vt:lpstr>
      <vt:lpstr>REFERENCES  Glime, J. M. 2017. Anthocerotophyta. Chapt. 2-8. In: Glime, J. M. Bryophyte Ecology. Volume 1. Physiological Ecology. Ebook Husby Ch. E., Walkowiak R. J.. 2012. An Introduction to the Genus Equisetum ( Horsetail ) and the Class Equisetopsida (Sphenopsida) as a whole. IEA Paper Yatskievych G. 2003. Pteridophytes (Ferns). Encyclopedia of Life Science. DOI: 10.1038/ npg.els.0003679. Url1.: https://meyeremma.weebly.com/kingdom-plantae.html Url2.: http://www.ucmp.berkeley.edu/plants/bryophyta/bryophyta.html Url3.: http://tolweb.org/Bryophyta Url4.: https://blogs.ubc.ca/biology321/?page_id=39 Url5.: https://www.anbg.gov.au/bryophyte/classification-identification.html Url6.: https://www.anbg.gov.au/bryophyte/classification-mosses.html Url7.: https://www.fleppc.org/ID_book/ferns.pdf Url8.: https://www.amerfernsoc.org/about-ferns Url9.: http://faculty.collegeprep.org/~bernie/sciproject/project/Kingdoms/Plantae3/division%20psilophyta.htm Url10.: http://palaeos.com/plants/lycopodiophyta/lycopodiales.html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Plant Taxonomy and Systematics </dc:title>
  <dc:creator>isabaskose@gmail.com</dc:creator>
  <cp:lastModifiedBy>Ilgaz Akata</cp:lastModifiedBy>
  <cp:revision>14</cp:revision>
  <dcterms:created xsi:type="dcterms:W3CDTF">2020-01-24T12:30:13Z</dcterms:created>
  <dcterms:modified xsi:type="dcterms:W3CDTF">2020-10-19T05:47:24Z</dcterms:modified>
</cp:coreProperties>
</file>