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5A6A-D857-4F91-BFBD-10ED7262AFBF}"/>
              </a:ext>
            </a:extLst>
          </p:cNvPr>
          <p:cNvSpPr>
            <a:spLocks noGrp="1"/>
          </p:cNvSpPr>
          <p:nvPr>
            <p:ph type="ctrTitle"/>
          </p:nvPr>
        </p:nvSpPr>
        <p:spPr/>
        <p:txBody>
          <a:bodyPr/>
          <a:lstStyle/>
          <a:p>
            <a:r>
              <a:rPr lang="tr-TR" dirty="0"/>
              <a:t>İş </a:t>
            </a:r>
            <a:r>
              <a:rPr lang="en-US" dirty="0" err="1"/>
              <a:t>Ya</a:t>
            </a:r>
            <a:r>
              <a:rPr lang="tr-TR" dirty="0"/>
              <a:t>ş</a:t>
            </a:r>
            <a:r>
              <a:rPr lang="en-US" dirty="0"/>
              <a:t>am</a:t>
            </a:r>
            <a:r>
              <a:rPr lang="tr-TR" dirty="0"/>
              <a:t>ında İletişim Becerileri</a:t>
            </a:r>
            <a:br>
              <a:rPr lang="tr-TR" dirty="0"/>
            </a:br>
            <a:r>
              <a:rPr lang="en-US" dirty="0" err="1"/>
              <a:t>Hafta</a:t>
            </a:r>
            <a:r>
              <a:rPr lang="en-US" dirty="0"/>
              <a:t> 6</a:t>
            </a:r>
            <a:endParaRPr lang="tr-TR" dirty="0"/>
          </a:p>
        </p:txBody>
      </p:sp>
      <p:sp>
        <p:nvSpPr>
          <p:cNvPr id="3" name="Subtitle 2">
            <a:extLst>
              <a:ext uri="{FF2B5EF4-FFF2-40B4-BE49-F238E27FC236}">
                <a16:creationId xmlns:a16="http://schemas.microsoft.com/office/drawing/2014/main" id="{EE946904-3E20-4994-A50E-FDC56326BAF7}"/>
              </a:ext>
            </a:extLst>
          </p:cNvPr>
          <p:cNvSpPr>
            <a:spLocks noGrp="1"/>
          </p:cNvSpPr>
          <p:nvPr>
            <p:ph type="subTitle" idx="1"/>
          </p:nvPr>
        </p:nvSpPr>
        <p:spPr/>
        <p:txBody>
          <a:bodyPr/>
          <a:lstStyle/>
          <a:p>
            <a:r>
              <a:rPr lang="en-US" b="1" dirty="0">
                <a:solidFill>
                  <a:srgbClr val="FF0000"/>
                </a:solidFill>
              </a:rPr>
              <a:t>BLACK MIRROR  - </a:t>
            </a:r>
            <a:r>
              <a:rPr lang="en-US" b="1" dirty="0" err="1">
                <a:solidFill>
                  <a:srgbClr val="FF0000"/>
                </a:solidFill>
              </a:rPr>
              <a:t>NoseDive</a:t>
            </a:r>
            <a:br>
              <a:rPr lang="en-US" b="1" dirty="0">
                <a:solidFill>
                  <a:srgbClr val="FF0000"/>
                </a:solidFill>
              </a:rPr>
            </a:br>
            <a:r>
              <a:rPr lang="en-US" b="1" dirty="0" err="1">
                <a:solidFill>
                  <a:srgbClr val="FF0000"/>
                </a:solidFill>
              </a:rPr>
              <a:t>Analiz</a:t>
            </a:r>
            <a:endParaRPr lang="tr-TR" dirty="0"/>
          </a:p>
        </p:txBody>
      </p:sp>
    </p:spTree>
    <p:extLst>
      <p:ext uri="{BB962C8B-B14F-4D97-AF65-F5344CB8AC3E}">
        <p14:creationId xmlns:p14="http://schemas.microsoft.com/office/powerpoint/2010/main" val="1551502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3684-53E3-4919-8B2F-D8FB910CD152}"/>
              </a:ext>
            </a:extLst>
          </p:cNvPr>
          <p:cNvSpPr>
            <a:spLocks noGrp="1"/>
          </p:cNvSpPr>
          <p:nvPr>
            <p:ph type="title"/>
          </p:nvPr>
        </p:nvSpPr>
        <p:spPr/>
        <p:txBody>
          <a:bodyPr/>
          <a:lstStyle/>
          <a:p>
            <a:pPr algn="ctr"/>
            <a:r>
              <a:rPr lang="en-US" b="1" dirty="0">
                <a:solidFill>
                  <a:srgbClr val="FF0000"/>
                </a:solidFill>
              </a:rPr>
              <a:t>BLACK MIRROR  - </a:t>
            </a:r>
            <a:r>
              <a:rPr lang="en-US" b="1" dirty="0" err="1">
                <a:solidFill>
                  <a:srgbClr val="FF0000"/>
                </a:solidFill>
              </a:rPr>
              <a:t>NoseDive</a:t>
            </a:r>
            <a:br>
              <a:rPr lang="en-US" b="1" dirty="0">
                <a:solidFill>
                  <a:srgbClr val="FF0000"/>
                </a:solidFill>
              </a:rPr>
            </a:br>
            <a:r>
              <a:rPr lang="en-US" b="1" dirty="0" err="1">
                <a:solidFill>
                  <a:srgbClr val="FF0000"/>
                </a:solidFill>
              </a:rPr>
              <a:t>Analiz</a:t>
            </a:r>
            <a:endParaRPr lang="tr-TR" dirty="0"/>
          </a:p>
        </p:txBody>
      </p:sp>
      <p:sp>
        <p:nvSpPr>
          <p:cNvPr id="3" name="Content Placeholder 2">
            <a:extLst>
              <a:ext uri="{FF2B5EF4-FFF2-40B4-BE49-F238E27FC236}">
                <a16:creationId xmlns:a16="http://schemas.microsoft.com/office/drawing/2014/main" id="{2DF98DF7-0005-4CBA-8CF1-0F7AB2E7031F}"/>
              </a:ext>
            </a:extLst>
          </p:cNvPr>
          <p:cNvSpPr>
            <a:spLocks noGrp="1"/>
          </p:cNvSpPr>
          <p:nvPr>
            <p:ph idx="1"/>
          </p:nvPr>
        </p:nvSpPr>
        <p:spPr/>
        <p:txBody>
          <a:bodyPr/>
          <a:lstStyle/>
          <a:p>
            <a:r>
              <a:rPr lang="tr-TR" dirty="0"/>
              <a:t>Buradan anlıyoruz ki reyting sistemi bireyin toplumdaki sosyal statüsünü belirlemekle kalmıyor, aynı anda ekonomik sınıfını da konumlandırıyor. </a:t>
            </a:r>
            <a:endParaRPr lang="en-US" dirty="0"/>
          </a:p>
          <a:p>
            <a:r>
              <a:rPr lang="tr-TR" dirty="0"/>
              <a:t>Bu yüzden reytinglerin toplumdaki tek egemen “</a:t>
            </a:r>
            <a:r>
              <a:rPr lang="tr-TR" b="1" dirty="0"/>
              <a:t>sosyo-ekonomik norm</a:t>
            </a:r>
            <a:r>
              <a:rPr lang="tr-TR" dirty="0"/>
              <a:t>” olduğunu öne sürebiliriz. </a:t>
            </a:r>
            <a:endParaRPr lang="en-US" dirty="0"/>
          </a:p>
          <a:p>
            <a:r>
              <a:rPr lang="tr-TR" dirty="0"/>
              <a:t>Sistem o denli katıdır ki, reytinginiz yetersiz olduğu için iş başvurunuzu, satın almak/ kiralamak istediğiniz evi ya da aracı ve uçak biletine kadar birtakım hizmetlerden mahrum bırakılabiliyorsunuz, çünkü her hizmeti karşılayan bir reyting mevcut ve puanınız yeterli değilse “üzgünüz” cevabı alarak, anında geri çevriliyorsunuz.</a:t>
            </a:r>
          </a:p>
        </p:txBody>
      </p:sp>
    </p:spTree>
    <p:extLst>
      <p:ext uri="{BB962C8B-B14F-4D97-AF65-F5344CB8AC3E}">
        <p14:creationId xmlns:p14="http://schemas.microsoft.com/office/powerpoint/2010/main" val="1342917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05B5-BE49-4DC3-8065-DFC65F4A27D9}"/>
              </a:ext>
            </a:extLst>
          </p:cNvPr>
          <p:cNvSpPr>
            <a:spLocks noGrp="1"/>
          </p:cNvSpPr>
          <p:nvPr>
            <p:ph type="title"/>
          </p:nvPr>
        </p:nvSpPr>
        <p:spPr/>
        <p:txBody>
          <a:bodyPr/>
          <a:lstStyle/>
          <a:p>
            <a:pPr algn="ctr"/>
            <a:r>
              <a:rPr lang="en-US" b="1" dirty="0">
                <a:solidFill>
                  <a:srgbClr val="FF0000"/>
                </a:solidFill>
              </a:rPr>
              <a:t>BLACK MIRROR  - </a:t>
            </a:r>
            <a:r>
              <a:rPr lang="en-US" b="1" dirty="0" err="1">
                <a:solidFill>
                  <a:srgbClr val="FF0000"/>
                </a:solidFill>
              </a:rPr>
              <a:t>NoseDive</a:t>
            </a:r>
            <a:br>
              <a:rPr lang="en-US" b="1" dirty="0">
                <a:solidFill>
                  <a:srgbClr val="FF0000"/>
                </a:solidFill>
              </a:rPr>
            </a:br>
            <a:r>
              <a:rPr lang="en-US" b="1" dirty="0" err="1">
                <a:solidFill>
                  <a:srgbClr val="FF0000"/>
                </a:solidFill>
              </a:rPr>
              <a:t>Analiz</a:t>
            </a:r>
            <a:endParaRPr lang="tr-TR" dirty="0"/>
          </a:p>
        </p:txBody>
      </p:sp>
      <p:pic>
        <p:nvPicPr>
          <p:cNvPr id="5" name="Content Placeholder 4">
            <a:extLst>
              <a:ext uri="{FF2B5EF4-FFF2-40B4-BE49-F238E27FC236}">
                <a16:creationId xmlns:a16="http://schemas.microsoft.com/office/drawing/2014/main" id="{DDD8AF1C-C8D9-4AF0-AE20-8A07C788A65B}"/>
              </a:ext>
            </a:extLst>
          </p:cNvPr>
          <p:cNvPicPr>
            <a:picLocks noGrp="1" noChangeAspect="1"/>
          </p:cNvPicPr>
          <p:nvPr>
            <p:ph idx="1"/>
          </p:nvPr>
        </p:nvPicPr>
        <p:blipFill>
          <a:blip r:embed="rId2"/>
          <a:stretch>
            <a:fillRect/>
          </a:stretch>
        </p:blipFill>
        <p:spPr>
          <a:xfrm>
            <a:off x="1860642" y="2052638"/>
            <a:ext cx="7432492" cy="4195762"/>
          </a:xfrm>
        </p:spPr>
      </p:pic>
    </p:spTree>
    <p:extLst>
      <p:ext uri="{BB962C8B-B14F-4D97-AF65-F5344CB8AC3E}">
        <p14:creationId xmlns:p14="http://schemas.microsoft.com/office/powerpoint/2010/main" val="355149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D560-39B8-4804-AC01-EC67529D7F2F}"/>
              </a:ext>
            </a:extLst>
          </p:cNvPr>
          <p:cNvSpPr>
            <a:spLocks noGrp="1"/>
          </p:cNvSpPr>
          <p:nvPr>
            <p:ph type="title"/>
          </p:nvPr>
        </p:nvSpPr>
        <p:spPr/>
        <p:txBody>
          <a:bodyPr/>
          <a:lstStyle/>
          <a:p>
            <a:pPr algn="ctr"/>
            <a:r>
              <a:rPr lang="en-US" b="1" dirty="0">
                <a:solidFill>
                  <a:srgbClr val="FF0000"/>
                </a:solidFill>
              </a:rPr>
              <a:t>BLACK MIRROR  - </a:t>
            </a:r>
            <a:r>
              <a:rPr lang="en-US" b="1" dirty="0" err="1">
                <a:solidFill>
                  <a:srgbClr val="FF0000"/>
                </a:solidFill>
              </a:rPr>
              <a:t>NoseDive</a:t>
            </a:r>
            <a:br>
              <a:rPr lang="en-US" b="1" dirty="0">
                <a:solidFill>
                  <a:srgbClr val="FF0000"/>
                </a:solidFill>
              </a:rPr>
            </a:br>
            <a:r>
              <a:rPr lang="en-US" b="1" dirty="0" err="1">
                <a:solidFill>
                  <a:srgbClr val="FF0000"/>
                </a:solidFill>
              </a:rPr>
              <a:t>Analiz</a:t>
            </a:r>
            <a:endParaRPr lang="tr-TR" dirty="0"/>
          </a:p>
        </p:txBody>
      </p:sp>
      <p:sp>
        <p:nvSpPr>
          <p:cNvPr id="3" name="Content Placeholder 2">
            <a:extLst>
              <a:ext uri="{FF2B5EF4-FFF2-40B4-BE49-F238E27FC236}">
                <a16:creationId xmlns:a16="http://schemas.microsoft.com/office/drawing/2014/main" id="{9CBF5F29-BE62-436F-9FE5-AC2601E91331}"/>
              </a:ext>
            </a:extLst>
          </p:cNvPr>
          <p:cNvSpPr>
            <a:spLocks noGrp="1"/>
          </p:cNvSpPr>
          <p:nvPr>
            <p:ph idx="1"/>
          </p:nvPr>
        </p:nvSpPr>
        <p:spPr/>
        <p:txBody>
          <a:bodyPr>
            <a:normAutofit lnSpcReduction="10000"/>
          </a:bodyPr>
          <a:lstStyle/>
          <a:p>
            <a:r>
              <a:rPr lang="tr-TR" dirty="0"/>
              <a:t>Aslında Nosedive’da gözlemlediğimiz olgu katı bir sınıfsal hiyerarşiden başka bir şey değildir.</a:t>
            </a:r>
            <a:endParaRPr lang="en-US" dirty="0"/>
          </a:p>
          <a:p>
            <a:endParaRPr lang="en-US" dirty="0"/>
          </a:p>
          <a:p>
            <a:r>
              <a:rPr lang="tr-TR" dirty="0"/>
              <a:t> Başka bir deyişle “</a:t>
            </a:r>
            <a:r>
              <a:rPr lang="tr-TR" b="1" dirty="0"/>
              <a:t>KAST</a:t>
            </a:r>
            <a:r>
              <a:rPr lang="tr-TR" dirty="0"/>
              <a:t>” sisteminin </a:t>
            </a:r>
            <a:r>
              <a:rPr lang="tr-TR" b="1" dirty="0"/>
              <a:t>bilimkurgusal ögeler</a:t>
            </a:r>
            <a:r>
              <a:rPr lang="tr-TR" dirty="0"/>
              <a:t> aracılığıyla geleceğe uyarlanmış halidir. </a:t>
            </a:r>
            <a:endParaRPr lang="en-US" dirty="0"/>
          </a:p>
          <a:p>
            <a:endParaRPr lang="en-US" dirty="0"/>
          </a:p>
          <a:p>
            <a:r>
              <a:rPr lang="tr-TR" dirty="0"/>
              <a:t>İlginçtir ki, aynen Kast sisteminde olduğu gibi burada da Kastlar arasında geçiş mümkün değildir! </a:t>
            </a:r>
            <a:endParaRPr lang="en-US"/>
          </a:p>
          <a:p>
            <a:endParaRPr lang="en-US" dirty="0"/>
          </a:p>
          <a:p>
            <a:r>
              <a:rPr lang="tr-TR" dirty="0"/>
              <a:t>Ancak sistem öyle kurgulanmıştır ki bireylere kastlar arasında geçişin mümkün olduğu mesajı verilerek, onları bu amaç uğruna kendilerini parçalamaları ve böylece emeğin sömürülmesi hedeflenmektedir.</a:t>
            </a:r>
          </a:p>
        </p:txBody>
      </p:sp>
    </p:spTree>
    <p:extLst>
      <p:ext uri="{BB962C8B-B14F-4D97-AF65-F5344CB8AC3E}">
        <p14:creationId xmlns:p14="http://schemas.microsoft.com/office/powerpoint/2010/main" val="227703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1DEB-E5FE-4C97-B543-7B5D1B926F7F}"/>
              </a:ext>
            </a:extLst>
          </p:cNvPr>
          <p:cNvSpPr>
            <a:spLocks noGrp="1"/>
          </p:cNvSpPr>
          <p:nvPr>
            <p:ph type="title"/>
          </p:nvPr>
        </p:nvSpPr>
        <p:spPr/>
        <p:txBody>
          <a:bodyPr/>
          <a:lstStyle/>
          <a:p>
            <a:pPr algn="ctr"/>
            <a:r>
              <a:rPr lang="en-US" b="1" dirty="0">
                <a:solidFill>
                  <a:srgbClr val="FF0000"/>
                </a:solidFill>
              </a:rPr>
              <a:t>BLACK MIRROR  - </a:t>
            </a:r>
            <a:r>
              <a:rPr lang="en-US" b="1" dirty="0" err="1">
                <a:solidFill>
                  <a:srgbClr val="FF0000"/>
                </a:solidFill>
              </a:rPr>
              <a:t>NoseDive</a:t>
            </a:r>
            <a:br>
              <a:rPr lang="en-US" b="1" dirty="0">
                <a:solidFill>
                  <a:srgbClr val="FF0000"/>
                </a:solidFill>
              </a:rPr>
            </a:br>
            <a:r>
              <a:rPr lang="en-US" b="1" dirty="0" err="1">
                <a:solidFill>
                  <a:srgbClr val="FF0000"/>
                </a:solidFill>
              </a:rPr>
              <a:t>Analiz</a:t>
            </a:r>
            <a:endParaRPr lang="tr-TR" b="1" dirty="0">
              <a:solidFill>
                <a:srgbClr val="FF0000"/>
              </a:solidFill>
            </a:endParaRPr>
          </a:p>
        </p:txBody>
      </p:sp>
      <p:pic>
        <p:nvPicPr>
          <p:cNvPr id="5" name="Content Placeholder 4">
            <a:extLst>
              <a:ext uri="{FF2B5EF4-FFF2-40B4-BE49-F238E27FC236}">
                <a16:creationId xmlns:a16="http://schemas.microsoft.com/office/drawing/2014/main" id="{C83CBC54-6507-4F9A-B407-E13C11433594}"/>
              </a:ext>
            </a:extLst>
          </p:cNvPr>
          <p:cNvPicPr>
            <a:picLocks noGrp="1" noChangeAspect="1"/>
          </p:cNvPicPr>
          <p:nvPr>
            <p:ph idx="1"/>
          </p:nvPr>
        </p:nvPicPr>
        <p:blipFill>
          <a:blip r:embed="rId2"/>
          <a:stretch>
            <a:fillRect/>
          </a:stretch>
        </p:blipFill>
        <p:spPr>
          <a:xfrm>
            <a:off x="1381126" y="2052638"/>
            <a:ext cx="8391524" cy="4195762"/>
          </a:xfrm>
        </p:spPr>
      </p:pic>
    </p:spTree>
    <p:extLst>
      <p:ext uri="{BB962C8B-B14F-4D97-AF65-F5344CB8AC3E}">
        <p14:creationId xmlns:p14="http://schemas.microsoft.com/office/powerpoint/2010/main" val="381348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0F69-E672-4E96-A061-7FF0DC77A9CD}"/>
              </a:ext>
            </a:extLst>
          </p:cNvPr>
          <p:cNvSpPr>
            <a:spLocks noGrp="1"/>
          </p:cNvSpPr>
          <p:nvPr>
            <p:ph type="title"/>
          </p:nvPr>
        </p:nvSpPr>
        <p:spPr/>
        <p:txBody>
          <a:bodyPr/>
          <a:lstStyle/>
          <a:p>
            <a:pPr algn="ctr"/>
            <a:r>
              <a:rPr lang="en-US" b="1" dirty="0">
                <a:solidFill>
                  <a:srgbClr val="FF0000"/>
                </a:solidFill>
              </a:rPr>
              <a:t>BLACK MIRROR  - </a:t>
            </a:r>
            <a:r>
              <a:rPr lang="en-US" b="1" dirty="0" err="1">
                <a:solidFill>
                  <a:srgbClr val="FF0000"/>
                </a:solidFill>
              </a:rPr>
              <a:t>NoseDive</a:t>
            </a:r>
            <a:br>
              <a:rPr lang="en-US" b="1" dirty="0">
                <a:solidFill>
                  <a:srgbClr val="FF0000"/>
                </a:solidFill>
              </a:rPr>
            </a:br>
            <a:r>
              <a:rPr lang="en-US" b="1" dirty="0" err="1">
                <a:solidFill>
                  <a:srgbClr val="FF0000"/>
                </a:solidFill>
              </a:rPr>
              <a:t>Analiz</a:t>
            </a:r>
            <a:endParaRPr lang="tr-TR" dirty="0"/>
          </a:p>
        </p:txBody>
      </p:sp>
      <p:sp>
        <p:nvSpPr>
          <p:cNvPr id="3" name="Content Placeholder 2">
            <a:extLst>
              <a:ext uri="{FF2B5EF4-FFF2-40B4-BE49-F238E27FC236}">
                <a16:creationId xmlns:a16="http://schemas.microsoft.com/office/drawing/2014/main" id="{B3F60E22-7CA5-4018-85C5-603C7F61C95F}"/>
              </a:ext>
            </a:extLst>
          </p:cNvPr>
          <p:cNvSpPr>
            <a:spLocks noGrp="1"/>
          </p:cNvSpPr>
          <p:nvPr>
            <p:ph idx="1"/>
          </p:nvPr>
        </p:nvSpPr>
        <p:spPr/>
        <p:txBody>
          <a:bodyPr/>
          <a:lstStyle/>
          <a:p>
            <a:r>
              <a:rPr lang="tr-TR" dirty="0"/>
              <a:t>Bölümün başlangıcından itibaren, insanların birbirlerine beş yıldız üzerinden reyting verdiklerini ve bunun toplumda mecburi bir uygulama haline geldiğini öğreniyoruz. Dolayısıyla bireylerin toplumdaki statüleri bu reytinge göre belirleniyor. Günümüz sosyal medyasını andıran bu derecelendirme sistemi toplumdaki yegâne belirleyici unsur haline gelmiştir. Öyle ki ilişkiler, diyaloglar ve etkileşimler bu reytinglere göre şekillenmektedir. İşte sakıncalı olan da tam olarak budur. İnsanların gözlerinin içine elektronik bir mikro implant yerleştirilmiştir. Bu implant sayesinde kişi, etkileşim kurduğu insanların reytingini o kişiye bakar bakmaz anında görebilmektedir. Bu implant, sistemin en büyük silahlarından biridir ve her insanın gözünde bulunmaktadır.</a:t>
            </a:r>
          </a:p>
        </p:txBody>
      </p:sp>
    </p:spTree>
    <p:extLst>
      <p:ext uri="{BB962C8B-B14F-4D97-AF65-F5344CB8AC3E}">
        <p14:creationId xmlns:p14="http://schemas.microsoft.com/office/powerpoint/2010/main" val="229749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A06A-7B68-490A-9CC2-CEB7232E18B0}"/>
              </a:ext>
            </a:extLst>
          </p:cNvPr>
          <p:cNvSpPr>
            <a:spLocks noGrp="1"/>
          </p:cNvSpPr>
          <p:nvPr>
            <p:ph type="title"/>
          </p:nvPr>
        </p:nvSpPr>
        <p:spPr/>
        <p:txBody>
          <a:bodyPr/>
          <a:lstStyle/>
          <a:p>
            <a:pPr algn="ctr"/>
            <a:r>
              <a:rPr lang="en-US" b="1" dirty="0">
                <a:solidFill>
                  <a:srgbClr val="FF0000"/>
                </a:solidFill>
              </a:rPr>
              <a:t>BLACK MIRROR  - </a:t>
            </a:r>
            <a:r>
              <a:rPr lang="en-US" b="1" dirty="0" err="1">
                <a:solidFill>
                  <a:srgbClr val="FF0000"/>
                </a:solidFill>
              </a:rPr>
              <a:t>NoseDive</a:t>
            </a:r>
            <a:br>
              <a:rPr lang="en-US" b="1" dirty="0">
                <a:solidFill>
                  <a:srgbClr val="FF0000"/>
                </a:solidFill>
              </a:rPr>
            </a:br>
            <a:r>
              <a:rPr lang="en-US" b="1" dirty="0" err="1">
                <a:solidFill>
                  <a:srgbClr val="FF0000"/>
                </a:solidFill>
              </a:rPr>
              <a:t>Analiz</a:t>
            </a:r>
            <a:endParaRPr lang="tr-TR" dirty="0"/>
          </a:p>
        </p:txBody>
      </p:sp>
      <p:pic>
        <p:nvPicPr>
          <p:cNvPr id="5" name="Content Placeholder 4">
            <a:extLst>
              <a:ext uri="{FF2B5EF4-FFF2-40B4-BE49-F238E27FC236}">
                <a16:creationId xmlns:a16="http://schemas.microsoft.com/office/drawing/2014/main" id="{2ED80D38-84AA-4AAF-B068-C305BFB84FD0}"/>
              </a:ext>
            </a:extLst>
          </p:cNvPr>
          <p:cNvPicPr>
            <a:picLocks noGrp="1" noChangeAspect="1"/>
          </p:cNvPicPr>
          <p:nvPr>
            <p:ph idx="1"/>
          </p:nvPr>
        </p:nvPicPr>
        <p:blipFill>
          <a:blip r:embed="rId2"/>
          <a:stretch>
            <a:fillRect/>
          </a:stretch>
        </p:blipFill>
        <p:spPr>
          <a:xfrm>
            <a:off x="2628900" y="2483644"/>
            <a:ext cx="6716436" cy="3797662"/>
          </a:xfrm>
        </p:spPr>
      </p:pic>
    </p:spTree>
    <p:extLst>
      <p:ext uri="{BB962C8B-B14F-4D97-AF65-F5344CB8AC3E}">
        <p14:creationId xmlns:p14="http://schemas.microsoft.com/office/powerpoint/2010/main" val="1583493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6F61-7370-4A60-8D56-083C8DE8F900}"/>
              </a:ext>
            </a:extLst>
          </p:cNvPr>
          <p:cNvSpPr>
            <a:spLocks noGrp="1"/>
          </p:cNvSpPr>
          <p:nvPr>
            <p:ph type="title"/>
          </p:nvPr>
        </p:nvSpPr>
        <p:spPr/>
        <p:txBody>
          <a:bodyPr/>
          <a:lstStyle/>
          <a:p>
            <a:pPr algn="ctr"/>
            <a:r>
              <a:rPr lang="en-US" b="1" dirty="0">
                <a:solidFill>
                  <a:srgbClr val="FF0000"/>
                </a:solidFill>
              </a:rPr>
              <a:t>BLACK MIRROR  - </a:t>
            </a:r>
            <a:r>
              <a:rPr lang="en-US" b="1" dirty="0" err="1">
                <a:solidFill>
                  <a:srgbClr val="FF0000"/>
                </a:solidFill>
              </a:rPr>
              <a:t>NoseDive</a:t>
            </a:r>
            <a:br>
              <a:rPr lang="en-US" b="1" dirty="0">
                <a:solidFill>
                  <a:srgbClr val="FF0000"/>
                </a:solidFill>
              </a:rPr>
            </a:br>
            <a:r>
              <a:rPr lang="en-US" b="1" dirty="0" err="1">
                <a:solidFill>
                  <a:srgbClr val="FF0000"/>
                </a:solidFill>
              </a:rPr>
              <a:t>Analiz</a:t>
            </a:r>
            <a:endParaRPr lang="tr-TR" dirty="0"/>
          </a:p>
        </p:txBody>
      </p:sp>
      <p:sp>
        <p:nvSpPr>
          <p:cNvPr id="3" name="Content Placeholder 2">
            <a:extLst>
              <a:ext uri="{FF2B5EF4-FFF2-40B4-BE49-F238E27FC236}">
                <a16:creationId xmlns:a16="http://schemas.microsoft.com/office/drawing/2014/main" id="{93748C61-0B47-480A-995A-D38BB42BB3FB}"/>
              </a:ext>
            </a:extLst>
          </p:cNvPr>
          <p:cNvSpPr>
            <a:spLocks noGrp="1"/>
          </p:cNvSpPr>
          <p:nvPr>
            <p:ph idx="1"/>
          </p:nvPr>
        </p:nvSpPr>
        <p:spPr/>
        <p:txBody>
          <a:bodyPr/>
          <a:lstStyle/>
          <a:p>
            <a:r>
              <a:rPr lang="tr-TR" dirty="0"/>
              <a:t>Hayatınızda ilk defa tanıştığınız bir kişi hakkında sadece ve sadece düşük bir reytingi olmasından dolayı peşin hükümlü olabilirsiniz. </a:t>
            </a:r>
            <a:endParaRPr lang="en-US" dirty="0"/>
          </a:p>
          <a:p>
            <a:r>
              <a:rPr lang="tr-TR" dirty="0"/>
              <a:t>Kişinin karakteri, geçmişi, mesleği, birikimi, insani değerleri gibi faktörlerin tamamı bu durumda önemsiz hale gelmektedir.</a:t>
            </a:r>
            <a:endParaRPr lang="en-US" dirty="0"/>
          </a:p>
          <a:p>
            <a:r>
              <a:rPr lang="tr-TR" dirty="0"/>
              <a:t> Bireyin reytingi toplumdaki tek egemen ölçüttür. </a:t>
            </a:r>
            <a:endParaRPr lang="en-US" dirty="0"/>
          </a:p>
          <a:p>
            <a:r>
              <a:rPr lang="tr-TR" dirty="0">
                <a:solidFill>
                  <a:srgbClr val="FF0000"/>
                </a:solidFill>
              </a:rPr>
              <a:t>Buna göre 4 ve üzeri reytinge sahip olanlar popüler, güvenilir, başarılı, varlıklı, sosyal ve istikrarlı bireyler, 3 ve altı reytinge sahip olanlar ise güvenilmez, başarısız, uyumsuz, asosyal ve istikrarsız kişiler olarak tanımlanmaktadır.</a:t>
            </a:r>
          </a:p>
        </p:txBody>
      </p:sp>
    </p:spTree>
    <p:extLst>
      <p:ext uri="{BB962C8B-B14F-4D97-AF65-F5344CB8AC3E}">
        <p14:creationId xmlns:p14="http://schemas.microsoft.com/office/powerpoint/2010/main" val="4243590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8776-8694-4606-A220-466664F0B847}"/>
              </a:ext>
            </a:extLst>
          </p:cNvPr>
          <p:cNvSpPr>
            <a:spLocks noGrp="1"/>
          </p:cNvSpPr>
          <p:nvPr>
            <p:ph type="title"/>
          </p:nvPr>
        </p:nvSpPr>
        <p:spPr/>
        <p:txBody>
          <a:bodyPr/>
          <a:lstStyle/>
          <a:p>
            <a:pPr algn="ctr"/>
            <a:r>
              <a:rPr lang="en-US" b="1" dirty="0">
                <a:solidFill>
                  <a:srgbClr val="FF0000"/>
                </a:solidFill>
              </a:rPr>
              <a:t>BLACK MIRROR  - </a:t>
            </a:r>
            <a:r>
              <a:rPr lang="en-US" b="1" dirty="0" err="1">
                <a:solidFill>
                  <a:srgbClr val="FF0000"/>
                </a:solidFill>
              </a:rPr>
              <a:t>NoseDive</a:t>
            </a:r>
            <a:br>
              <a:rPr lang="en-US" b="1" dirty="0">
                <a:solidFill>
                  <a:srgbClr val="FF0000"/>
                </a:solidFill>
              </a:rPr>
            </a:br>
            <a:r>
              <a:rPr lang="en-US" b="1" dirty="0" err="1">
                <a:solidFill>
                  <a:srgbClr val="FF0000"/>
                </a:solidFill>
              </a:rPr>
              <a:t>Analiz</a:t>
            </a:r>
            <a:endParaRPr lang="tr-TR" dirty="0"/>
          </a:p>
        </p:txBody>
      </p:sp>
      <p:pic>
        <p:nvPicPr>
          <p:cNvPr id="5" name="Content Placeholder 4">
            <a:extLst>
              <a:ext uri="{FF2B5EF4-FFF2-40B4-BE49-F238E27FC236}">
                <a16:creationId xmlns:a16="http://schemas.microsoft.com/office/drawing/2014/main" id="{0E7B9A8E-25E4-42E2-A0AB-4BBA8B71B3D2}"/>
              </a:ext>
            </a:extLst>
          </p:cNvPr>
          <p:cNvPicPr>
            <a:picLocks noGrp="1" noChangeAspect="1"/>
          </p:cNvPicPr>
          <p:nvPr>
            <p:ph idx="1"/>
          </p:nvPr>
        </p:nvPicPr>
        <p:blipFill>
          <a:blip r:embed="rId2"/>
          <a:stretch>
            <a:fillRect/>
          </a:stretch>
        </p:blipFill>
        <p:spPr>
          <a:xfrm>
            <a:off x="2624506" y="2241012"/>
            <a:ext cx="6334935" cy="3576173"/>
          </a:xfrm>
        </p:spPr>
      </p:pic>
    </p:spTree>
    <p:extLst>
      <p:ext uri="{BB962C8B-B14F-4D97-AF65-F5344CB8AC3E}">
        <p14:creationId xmlns:p14="http://schemas.microsoft.com/office/powerpoint/2010/main" val="204125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7A41-6F20-4F33-B883-5BE2A2CE15D4}"/>
              </a:ext>
            </a:extLst>
          </p:cNvPr>
          <p:cNvSpPr>
            <a:spLocks noGrp="1"/>
          </p:cNvSpPr>
          <p:nvPr>
            <p:ph type="title"/>
          </p:nvPr>
        </p:nvSpPr>
        <p:spPr/>
        <p:txBody>
          <a:bodyPr/>
          <a:lstStyle/>
          <a:p>
            <a:pPr algn="ctr"/>
            <a:r>
              <a:rPr lang="en-US" b="1" dirty="0">
                <a:solidFill>
                  <a:srgbClr val="FF0000"/>
                </a:solidFill>
              </a:rPr>
              <a:t>BLACK MIRROR  - </a:t>
            </a:r>
            <a:r>
              <a:rPr lang="en-US" b="1" dirty="0" err="1">
                <a:solidFill>
                  <a:srgbClr val="FF0000"/>
                </a:solidFill>
              </a:rPr>
              <a:t>NoseDive</a:t>
            </a:r>
            <a:br>
              <a:rPr lang="en-US" b="1" dirty="0">
                <a:solidFill>
                  <a:srgbClr val="FF0000"/>
                </a:solidFill>
              </a:rPr>
            </a:br>
            <a:r>
              <a:rPr lang="en-US" b="1" dirty="0" err="1">
                <a:solidFill>
                  <a:srgbClr val="FF0000"/>
                </a:solidFill>
              </a:rPr>
              <a:t>Analiz</a:t>
            </a:r>
            <a:endParaRPr lang="tr-TR" dirty="0"/>
          </a:p>
        </p:txBody>
      </p:sp>
      <p:sp>
        <p:nvSpPr>
          <p:cNvPr id="3" name="Content Placeholder 2">
            <a:extLst>
              <a:ext uri="{FF2B5EF4-FFF2-40B4-BE49-F238E27FC236}">
                <a16:creationId xmlns:a16="http://schemas.microsoft.com/office/drawing/2014/main" id="{83EA9B47-A4FD-4900-8EF9-36FF64EA4690}"/>
              </a:ext>
            </a:extLst>
          </p:cNvPr>
          <p:cNvSpPr>
            <a:spLocks noGrp="1"/>
          </p:cNvSpPr>
          <p:nvPr>
            <p:ph idx="1"/>
          </p:nvPr>
        </p:nvSpPr>
        <p:spPr/>
        <p:txBody>
          <a:bodyPr/>
          <a:lstStyle/>
          <a:p>
            <a:r>
              <a:rPr lang="tr-TR" dirty="0"/>
              <a:t>Özellikle Lacie’nin ve çoğu diğer bireyin </a:t>
            </a:r>
            <a:r>
              <a:rPr lang="tr-TR" b="1" dirty="0"/>
              <a:t>açık pastel renkleri</a:t>
            </a:r>
            <a:r>
              <a:rPr lang="tr-TR" dirty="0"/>
              <a:t> tercih ettiklerini gözlemliyoruz. </a:t>
            </a:r>
            <a:endParaRPr lang="en-US" dirty="0"/>
          </a:p>
          <a:p>
            <a:r>
              <a:rPr lang="tr-TR" dirty="0"/>
              <a:t>Çoğunlukla pembe, beyaz ve yeşil’in pastel tonları hâkim. Mekânlar ve çalışma alanları da bu renklere göre tasarlanmış. </a:t>
            </a:r>
            <a:endParaRPr lang="en-US" dirty="0"/>
          </a:p>
          <a:p>
            <a:r>
              <a:rPr lang="tr-TR" dirty="0"/>
              <a:t>Bilhassa pembe’nin egemenliği vurgulanmış. Söz konusu renkler mutluluk, başarı, hayaller gibi kavramları çağrıştırıyor.</a:t>
            </a:r>
            <a:endParaRPr lang="en-US" dirty="0"/>
          </a:p>
          <a:p>
            <a:r>
              <a:rPr lang="tr-TR" dirty="0"/>
              <a:t> Fakat sistemin bir dayatması olduğundan dolayıdır ki, bu mutluluk ve hayal algısı tamamen yapmacıklık ve sahtelik üzerine kurulu. </a:t>
            </a:r>
            <a:endParaRPr lang="en-US" dirty="0"/>
          </a:p>
          <a:p>
            <a:r>
              <a:rPr lang="tr-TR" dirty="0"/>
              <a:t>Renkler aynı anda insanların birbirine davranış tarzını da simgeliyor: </a:t>
            </a:r>
            <a:r>
              <a:rPr lang="tr-TR" dirty="0">
                <a:solidFill>
                  <a:srgbClr val="FF0000"/>
                </a:solidFill>
              </a:rPr>
              <a:t>Yapmacık ve sahtelik.</a:t>
            </a:r>
          </a:p>
        </p:txBody>
      </p:sp>
    </p:spTree>
    <p:extLst>
      <p:ext uri="{BB962C8B-B14F-4D97-AF65-F5344CB8AC3E}">
        <p14:creationId xmlns:p14="http://schemas.microsoft.com/office/powerpoint/2010/main" val="203044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B90F-B0CC-45FE-898A-6BF10AB19B25}"/>
              </a:ext>
            </a:extLst>
          </p:cNvPr>
          <p:cNvSpPr>
            <a:spLocks noGrp="1"/>
          </p:cNvSpPr>
          <p:nvPr>
            <p:ph type="title"/>
          </p:nvPr>
        </p:nvSpPr>
        <p:spPr/>
        <p:txBody>
          <a:bodyPr/>
          <a:lstStyle/>
          <a:p>
            <a:pPr algn="ctr"/>
            <a:r>
              <a:rPr lang="en-US" b="1" dirty="0">
                <a:solidFill>
                  <a:srgbClr val="FF0000"/>
                </a:solidFill>
              </a:rPr>
              <a:t>BLACK MIRROR  - </a:t>
            </a:r>
            <a:r>
              <a:rPr lang="en-US" b="1" dirty="0" err="1">
                <a:solidFill>
                  <a:srgbClr val="FF0000"/>
                </a:solidFill>
              </a:rPr>
              <a:t>NoseDive</a:t>
            </a:r>
            <a:br>
              <a:rPr lang="en-US" b="1" dirty="0">
                <a:solidFill>
                  <a:srgbClr val="FF0000"/>
                </a:solidFill>
              </a:rPr>
            </a:br>
            <a:r>
              <a:rPr lang="en-US" b="1" dirty="0" err="1">
                <a:solidFill>
                  <a:srgbClr val="FF0000"/>
                </a:solidFill>
              </a:rPr>
              <a:t>Analiz</a:t>
            </a:r>
            <a:endParaRPr lang="tr-TR" dirty="0"/>
          </a:p>
        </p:txBody>
      </p:sp>
      <p:pic>
        <p:nvPicPr>
          <p:cNvPr id="5" name="Content Placeholder 4">
            <a:extLst>
              <a:ext uri="{FF2B5EF4-FFF2-40B4-BE49-F238E27FC236}">
                <a16:creationId xmlns:a16="http://schemas.microsoft.com/office/drawing/2014/main" id="{54A776E4-AFAC-490D-9D8A-137624BFE2A3}"/>
              </a:ext>
            </a:extLst>
          </p:cNvPr>
          <p:cNvPicPr>
            <a:picLocks noGrp="1" noChangeAspect="1"/>
          </p:cNvPicPr>
          <p:nvPr>
            <p:ph idx="1"/>
          </p:nvPr>
        </p:nvPicPr>
        <p:blipFill>
          <a:blip r:embed="rId2"/>
          <a:stretch>
            <a:fillRect/>
          </a:stretch>
        </p:blipFill>
        <p:spPr>
          <a:xfrm>
            <a:off x="2624138" y="2483644"/>
            <a:ext cx="5905500" cy="3333750"/>
          </a:xfrm>
        </p:spPr>
      </p:pic>
    </p:spTree>
    <p:extLst>
      <p:ext uri="{BB962C8B-B14F-4D97-AF65-F5344CB8AC3E}">
        <p14:creationId xmlns:p14="http://schemas.microsoft.com/office/powerpoint/2010/main" val="421240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3A36-1D27-4E93-823B-9EDC4EC8B758}"/>
              </a:ext>
            </a:extLst>
          </p:cNvPr>
          <p:cNvSpPr>
            <a:spLocks noGrp="1"/>
          </p:cNvSpPr>
          <p:nvPr>
            <p:ph type="title"/>
          </p:nvPr>
        </p:nvSpPr>
        <p:spPr/>
        <p:txBody>
          <a:bodyPr/>
          <a:lstStyle/>
          <a:p>
            <a:pPr algn="ctr"/>
            <a:r>
              <a:rPr lang="en-US" b="1" dirty="0">
                <a:solidFill>
                  <a:srgbClr val="FF0000"/>
                </a:solidFill>
              </a:rPr>
              <a:t>BLACK MIRROR  - </a:t>
            </a:r>
            <a:r>
              <a:rPr lang="en-US" b="1" dirty="0" err="1">
                <a:solidFill>
                  <a:srgbClr val="FF0000"/>
                </a:solidFill>
              </a:rPr>
              <a:t>NoseDive</a:t>
            </a:r>
            <a:br>
              <a:rPr lang="en-US" b="1" dirty="0">
                <a:solidFill>
                  <a:srgbClr val="FF0000"/>
                </a:solidFill>
              </a:rPr>
            </a:br>
            <a:r>
              <a:rPr lang="en-US" b="1" dirty="0" err="1">
                <a:solidFill>
                  <a:srgbClr val="FF0000"/>
                </a:solidFill>
              </a:rPr>
              <a:t>Analiz</a:t>
            </a:r>
            <a:endParaRPr lang="tr-TR" dirty="0"/>
          </a:p>
        </p:txBody>
      </p:sp>
      <p:sp>
        <p:nvSpPr>
          <p:cNvPr id="3" name="Content Placeholder 2">
            <a:extLst>
              <a:ext uri="{FF2B5EF4-FFF2-40B4-BE49-F238E27FC236}">
                <a16:creationId xmlns:a16="http://schemas.microsoft.com/office/drawing/2014/main" id="{AC194207-B8CB-417C-ACD3-F42FA3DD6E44}"/>
              </a:ext>
            </a:extLst>
          </p:cNvPr>
          <p:cNvSpPr>
            <a:spLocks noGrp="1"/>
          </p:cNvSpPr>
          <p:nvPr>
            <p:ph idx="1"/>
          </p:nvPr>
        </p:nvSpPr>
        <p:spPr/>
        <p:txBody>
          <a:bodyPr/>
          <a:lstStyle/>
          <a:p>
            <a:endParaRPr lang="en-US" dirty="0"/>
          </a:p>
          <a:p>
            <a:r>
              <a:rPr lang="tr-TR" dirty="0"/>
              <a:t>4.2 reytinge sahip olan Lacie, 4,5’in üzerine çıkarak kendine yeni imkânlar yaratmak ve bulunduğu konumdan daha öteye gitmek istemektedir.</a:t>
            </a:r>
            <a:endParaRPr lang="en-US" dirty="0"/>
          </a:p>
          <a:p>
            <a:r>
              <a:rPr lang="tr-TR" dirty="0"/>
              <a:t> </a:t>
            </a:r>
            <a:r>
              <a:rPr lang="tr-TR" dirty="0">
                <a:solidFill>
                  <a:srgbClr val="FF0000"/>
                </a:solidFill>
              </a:rPr>
              <a:t>Örneğin daha büyük bir evde oturmak ve daha iyi yaşam standartlarına sahip olmanın peşindedir. </a:t>
            </a:r>
            <a:endParaRPr lang="en-US" dirty="0">
              <a:solidFill>
                <a:srgbClr val="FF0000"/>
              </a:solidFill>
            </a:endParaRPr>
          </a:p>
          <a:p>
            <a:r>
              <a:rPr lang="tr-TR" dirty="0">
                <a:solidFill>
                  <a:srgbClr val="FF0000"/>
                </a:solidFill>
              </a:rPr>
              <a:t>Ancak bunlar için en az 4,5 reytinge ulaşmak zorundadır.</a:t>
            </a:r>
            <a:endParaRPr lang="en-US" dirty="0">
              <a:solidFill>
                <a:srgbClr val="FF0000"/>
              </a:solidFill>
            </a:endParaRPr>
          </a:p>
          <a:p>
            <a:r>
              <a:rPr lang="tr-TR" dirty="0"/>
              <a:t> Buradan anlıyoruz ki reyting sistemi bireyin toplumdaki sosyal statüsünü belirlemekle kalmıyor, aynı anda ekonomik sınıfını da konumlandırıyor.</a:t>
            </a:r>
          </a:p>
        </p:txBody>
      </p:sp>
    </p:spTree>
    <p:extLst>
      <p:ext uri="{BB962C8B-B14F-4D97-AF65-F5344CB8AC3E}">
        <p14:creationId xmlns:p14="http://schemas.microsoft.com/office/powerpoint/2010/main" val="4120284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TotalTime>
  <Words>580</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İş Yaşamında İletişim Becerileri Hafta 6</vt:lpstr>
      <vt:lpstr>BLACK MIRROR  - NoseDive Analiz</vt:lpstr>
      <vt:lpstr>BLACK MIRROR  - NoseDive Analiz</vt:lpstr>
      <vt:lpstr>BLACK MIRROR  - NoseDive Analiz</vt:lpstr>
      <vt:lpstr>BLACK MIRROR  - NoseDive Analiz</vt:lpstr>
      <vt:lpstr>BLACK MIRROR  - NoseDive Analiz</vt:lpstr>
      <vt:lpstr>BLACK MIRROR  - NoseDive Analiz</vt:lpstr>
      <vt:lpstr>BLACK MIRROR  - NoseDive Analiz</vt:lpstr>
      <vt:lpstr>BLACK MIRROR  - NoseDive Analiz</vt:lpstr>
      <vt:lpstr>BLACK MIRROR  - NoseDive Analiz</vt:lpstr>
      <vt:lpstr>BLACK MIRROR  - NoseDive Analiz</vt:lpstr>
      <vt:lpstr>BLACK MIRROR  - NoseDive Analiz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Yaşamında İletişim Becerileri Hafta 6</dc:title>
  <dc:creator>Author 2</dc:creator>
  <cp:lastModifiedBy>Author 2</cp:lastModifiedBy>
  <cp:revision>3</cp:revision>
  <dcterms:created xsi:type="dcterms:W3CDTF">2020-01-13T11:10:29Z</dcterms:created>
  <dcterms:modified xsi:type="dcterms:W3CDTF">2020-01-13T18:01:06Z</dcterms:modified>
</cp:coreProperties>
</file>