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71" r:id="rId3"/>
    <p:sldId id="273" r:id="rId4"/>
    <p:sldId id="274" r:id="rId5"/>
    <p:sldId id="288" r:id="rId6"/>
    <p:sldId id="284" r:id="rId7"/>
    <p:sldId id="275" r:id="rId8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03" d="100"/>
          <a:sy n="103" d="100"/>
        </p:scale>
        <p:origin x="23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7905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009976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73089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810284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857128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39658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897930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532535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8252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442538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012062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Click to edit Master text styles</a:t>
            </a:r>
          </a:p>
          <a:p>
            <a:pPr lvl="1"/>
            <a:r>
              <a:rPr lang="tr-TR" smtClean="0"/>
              <a:t>Second level</a:t>
            </a:r>
          </a:p>
          <a:p>
            <a:pPr lvl="2"/>
            <a:r>
              <a:rPr lang="tr-TR" smtClean="0"/>
              <a:t>Third level</a:t>
            </a:r>
          </a:p>
          <a:p>
            <a:pPr lvl="3"/>
            <a:r>
              <a:rPr lang="tr-TR" smtClean="0"/>
              <a:t>Fourth level</a:t>
            </a:r>
          </a:p>
          <a:p>
            <a:pPr lvl="4"/>
            <a:r>
              <a:rPr lang="tr-T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35833F-9410-6E41-B0EE-9B314D5BF692}" type="datetimeFigureOut">
              <a:rPr lang="en-US" smtClean="0"/>
              <a:t>1/15/2018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EDD72B-E33B-8347-B047-389BB7187E2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569485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hyperlink" Target="http://en.wikipedia.org/wiki/File:Ikhshidid_Dynasty_935_-_969_(AD).PNG" TargetMode="Externa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://en.wikipedia.org/wiki/Dinar" TargetMode="External"/><Relationship Id="rId3" Type="http://schemas.openxmlformats.org/officeDocument/2006/relationships/hyperlink" Target="http://en.wikipedia.org/wiki/Classical_Arabic" TargetMode="External"/><Relationship Id="rId7" Type="http://schemas.openxmlformats.org/officeDocument/2006/relationships/hyperlink" Target="http://en.wikipedia.org/wiki/Emirate" TargetMode="External"/><Relationship Id="rId2" Type="http://schemas.openxmlformats.org/officeDocument/2006/relationships/hyperlink" Target="http://en.wikipedia.org/wiki/Al-Qatta'i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en.wikipedia.org/wiki/Copt" TargetMode="External"/><Relationship Id="rId5" Type="http://schemas.openxmlformats.org/officeDocument/2006/relationships/hyperlink" Target="http://en.wikipedia.org/wiki/Islam" TargetMode="External"/><Relationship Id="rId4" Type="http://schemas.openxmlformats.org/officeDocument/2006/relationships/hyperlink" Target="http://en.wikipedia.org/wiki/Turkic_language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Abbasids" TargetMode="External"/><Relationship Id="rId2" Type="http://schemas.openxmlformats.org/officeDocument/2006/relationships/hyperlink" Target="http://en.wikipedia.org/wiki/Egypt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en.wikipedia.org/wiki/Fatimids" TargetMode="External"/><Relationship Id="rId2" Type="http://schemas.openxmlformats.org/officeDocument/2006/relationships/hyperlink" Target="http://en.wikipedia.org/wiki/Hamdanids" TargetMode="Externa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en.wikipedia.org/wiki/Nubians" TargetMode="External"/><Relationship Id="rId4" Type="http://schemas.openxmlformats.org/officeDocument/2006/relationships/hyperlink" Target="http://en.wikipedia.org/wiki/Qarmatians" TargetMode="Externa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814167"/>
            <a:ext cx="7772400" cy="2786283"/>
          </a:xfrm>
        </p:spPr>
        <p:txBody>
          <a:bodyPr>
            <a:normAutofit/>
          </a:bodyPr>
          <a:lstStyle/>
          <a:p>
            <a:r>
              <a:rPr lang="en-US" b="1" dirty="0">
                <a:solidFill>
                  <a:srgbClr val="FF0000"/>
                </a:solidFill>
              </a:rPr>
              <a:t>The First Semi-Independent Turkish Islamic States</a:t>
            </a:r>
            <a:br>
              <a:rPr lang="en-US" b="1" dirty="0">
                <a:solidFill>
                  <a:srgbClr val="FF0000"/>
                </a:solidFill>
              </a:rPr>
            </a:br>
            <a:r>
              <a:rPr lang="en-US" b="1" dirty="0">
                <a:solidFill>
                  <a:srgbClr val="FF0000"/>
                </a:solidFill>
              </a:rPr>
              <a:t>Vassals of the Abbasid Caliphate</a:t>
            </a:r>
            <a:r>
              <a:rPr lang="en-US" dirty="0"/>
              <a:t/>
            </a:r>
            <a:br>
              <a:rPr lang="en-US" dirty="0"/>
            </a:br>
            <a:endParaRPr lang="en-US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093409"/>
            <a:ext cx="6400800" cy="3357481"/>
          </a:xfrm>
        </p:spPr>
        <p:txBody>
          <a:bodyPr>
            <a:normAutofit/>
          </a:bodyPr>
          <a:lstStyle/>
          <a:p>
            <a:endParaRPr lang="en-US" b="1" dirty="0" smtClean="0"/>
          </a:p>
          <a:p>
            <a:endParaRPr lang="en-US" b="1" dirty="0" smtClean="0">
              <a:solidFill>
                <a:srgbClr val="0000FF"/>
              </a:solidFill>
            </a:endParaRPr>
          </a:p>
          <a:p>
            <a:r>
              <a:rPr lang="en-US" b="1" dirty="0" smtClean="0">
                <a:solidFill>
                  <a:srgbClr val="0000FF"/>
                </a:solidFill>
              </a:rPr>
              <a:t>The </a:t>
            </a:r>
            <a:r>
              <a:rPr lang="en-US" b="1" dirty="0" err="1" smtClean="0">
                <a:solidFill>
                  <a:srgbClr val="0000FF"/>
                </a:solidFill>
              </a:rPr>
              <a:t>Ikhshidid</a:t>
            </a:r>
            <a:r>
              <a:rPr lang="en-US" b="1" dirty="0" smtClean="0">
                <a:solidFill>
                  <a:srgbClr val="0000FF"/>
                </a:solidFill>
              </a:rPr>
              <a:t> Dynasty</a:t>
            </a:r>
          </a:p>
        </p:txBody>
      </p:sp>
    </p:spTree>
    <p:extLst>
      <p:ext uri="{BB962C8B-B14F-4D97-AF65-F5344CB8AC3E}">
        <p14:creationId xmlns:p14="http://schemas.microsoft.com/office/powerpoint/2010/main" val="304138116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11918"/>
            <a:ext cx="7772400" cy="935752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err="1" smtClean="0">
                <a:solidFill>
                  <a:srgbClr val="FF0000"/>
                </a:solidFill>
              </a:rPr>
              <a:t>Ikhshidid</a:t>
            </a:r>
            <a:r>
              <a:rPr lang="en-US" b="1" dirty="0" smtClean="0">
                <a:solidFill>
                  <a:srgbClr val="FF0000"/>
                </a:solidFill>
              </a:rPr>
              <a:t> </a:t>
            </a:r>
            <a:r>
              <a:rPr lang="en-US" b="1" dirty="0">
                <a:solidFill>
                  <a:srgbClr val="FF0000"/>
                </a:solidFill>
              </a:rPr>
              <a:t>Dynasty </a:t>
            </a:r>
            <a:r>
              <a:rPr lang="en-US" b="1" dirty="0" smtClean="0">
                <a:solidFill>
                  <a:srgbClr val="FF0000"/>
                </a:solidFill>
              </a:rPr>
              <a:t>(</a:t>
            </a:r>
            <a:r>
              <a:rPr lang="en-US" b="1" dirty="0">
                <a:solidFill>
                  <a:srgbClr val="FF0000"/>
                </a:solidFill>
              </a:rPr>
              <a:t>935-969)</a:t>
            </a:r>
            <a:br>
              <a:rPr lang="en-US" b="1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Picture 3" descr="http://upload.wikimedia.org/wikipedia/commons/thumb/1/1e/Ikhshidid_Dynasty_935_-_969_%28AD%29.PNG/300px-Ikhshidid_Dynasty_935_-_969_%28AD%29.PNG">
            <a:hlinkClick r:id="rId2"/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71601" y="1737824"/>
            <a:ext cx="6772492" cy="404378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1419842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General information on </a:t>
            </a:r>
            <a:r>
              <a:rPr lang="en-US" b="1" dirty="0" err="1" smtClean="0">
                <a:solidFill>
                  <a:srgbClr val="FF0000"/>
                </a:solidFill>
              </a:rPr>
              <a:t>Ihkshidis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b="1" dirty="0"/>
              <a:t>Capital</a:t>
            </a:r>
            <a:r>
              <a:rPr lang="en-US" dirty="0"/>
              <a:t>: </a:t>
            </a:r>
            <a:r>
              <a:rPr lang="en-US" dirty="0">
                <a:hlinkClick r:id="rId2" tooltip="Al-Qatta'i"/>
              </a:rPr>
              <a:t>Fustat</a:t>
            </a:r>
            <a:r>
              <a:rPr lang="en-US" dirty="0"/>
              <a:t> </a:t>
            </a:r>
            <a:endParaRPr lang="en-US" dirty="0" smtClean="0"/>
          </a:p>
          <a:p>
            <a:r>
              <a:rPr lang="en-US" b="1" dirty="0" smtClean="0"/>
              <a:t>Languages</a:t>
            </a:r>
            <a:r>
              <a:rPr lang="en-US" dirty="0"/>
              <a:t>: </a:t>
            </a:r>
            <a:r>
              <a:rPr lang="en-US" dirty="0">
                <a:hlinkClick r:id="rId3" tooltip="Classical Arabic"/>
              </a:rPr>
              <a:t>Arabic</a:t>
            </a:r>
            <a:r>
              <a:rPr lang="en-US" dirty="0"/>
              <a:t> (predominant), </a:t>
            </a:r>
            <a:r>
              <a:rPr lang="en-US" dirty="0">
                <a:hlinkClick r:id="rId4" tooltip="Turkic language"/>
              </a:rPr>
              <a:t>Turkic</a:t>
            </a:r>
            <a:r>
              <a:rPr lang="en-US" dirty="0"/>
              <a:t> (army) </a:t>
            </a:r>
            <a:endParaRPr lang="en-US" dirty="0" smtClean="0"/>
          </a:p>
          <a:p>
            <a:r>
              <a:rPr lang="en-US" b="1" dirty="0" smtClean="0"/>
              <a:t>Religion</a:t>
            </a:r>
            <a:r>
              <a:rPr lang="en-US" b="1" dirty="0"/>
              <a:t>: </a:t>
            </a:r>
            <a:r>
              <a:rPr lang="en-US" dirty="0">
                <a:hlinkClick r:id="rId5" tooltip="Islam"/>
              </a:rPr>
              <a:t>Islam</a:t>
            </a:r>
            <a:r>
              <a:rPr lang="en-US" dirty="0"/>
              <a:t> (predominant), </a:t>
            </a:r>
            <a:r>
              <a:rPr lang="en-US" dirty="0">
                <a:hlinkClick r:id="rId6" tooltip="Copt"/>
              </a:rPr>
              <a:t>Coptic</a:t>
            </a:r>
            <a:r>
              <a:rPr lang="en-US" dirty="0"/>
              <a:t> Christians </a:t>
            </a:r>
            <a:endParaRPr lang="en-US" dirty="0" smtClean="0"/>
          </a:p>
          <a:p>
            <a:r>
              <a:rPr lang="en-US" b="1" dirty="0" smtClean="0"/>
              <a:t>Government</a:t>
            </a:r>
            <a:r>
              <a:rPr lang="en-US" dirty="0"/>
              <a:t>: </a:t>
            </a:r>
            <a:r>
              <a:rPr lang="en-US" dirty="0" smtClean="0">
                <a:hlinkClick r:id="rId7" tooltip="Emirate"/>
              </a:rPr>
              <a:t>Emirate</a:t>
            </a:r>
            <a:endParaRPr lang="en-US" dirty="0" smtClean="0"/>
          </a:p>
          <a:p>
            <a:r>
              <a:rPr lang="en-US" b="1" dirty="0" smtClean="0"/>
              <a:t>Emirs: </a:t>
            </a:r>
            <a:r>
              <a:rPr lang="en-US" dirty="0" smtClean="0"/>
              <a:t>935-946 Muhammad bin </a:t>
            </a:r>
            <a:r>
              <a:rPr lang="en-US" dirty="0" err="1" smtClean="0"/>
              <a:t>Tugach</a:t>
            </a:r>
            <a:r>
              <a:rPr lang="en-US" dirty="0" smtClean="0"/>
              <a:t> Al-</a:t>
            </a:r>
            <a:r>
              <a:rPr lang="en-US" dirty="0" err="1" smtClean="0"/>
              <a:t>Ikhshid</a:t>
            </a:r>
            <a:r>
              <a:rPr lang="en-US" dirty="0" smtClean="0"/>
              <a:t> first, - 968–969 </a:t>
            </a:r>
            <a:r>
              <a:rPr lang="en-US" dirty="0" err="1" smtClean="0"/>
              <a:t>Abul-Fawaris</a:t>
            </a:r>
            <a:r>
              <a:rPr lang="en-US" dirty="0" smtClean="0"/>
              <a:t> Ahmed bin Ali last</a:t>
            </a:r>
            <a:endParaRPr lang="en-US" b="1" dirty="0" smtClean="0"/>
          </a:p>
          <a:p>
            <a:r>
              <a:rPr lang="en-US" b="1" dirty="0" smtClean="0"/>
              <a:t>Currency</a:t>
            </a:r>
            <a:r>
              <a:rPr lang="en-US" dirty="0"/>
              <a:t>: </a:t>
            </a:r>
            <a:r>
              <a:rPr lang="en-US" dirty="0" smtClean="0">
                <a:hlinkClick r:id="rId8" tooltip="Dinar"/>
              </a:rPr>
              <a:t>Dinar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2082639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4223"/>
          </a:xfrm>
        </p:spPr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Place of </a:t>
            </a:r>
            <a:r>
              <a:rPr lang="en-US" b="1" dirty="0" err="1" smtClean="0">
                <a:solidFill>
                  <a:srgbClr val="FF0000"/>
                </a:solidFill>
              </a:rPr>
              <a:t>Ikhshidids</a:t>
            </a:r>
            <a:r>
              <a:rPr lang="en-US" b="1" dirty="0" smtClean="0">
                <a:solidFill>
                  <a:srgbClr val="FF0000"/>
                </a:solidFill>
              </a:rPr>
              <a:t> in History</a:t>
            </a:r>
            <a:endParaRPr lang="en-US" b="1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8861"/>
            <a:ext cx="8229600" cy="5444903"/>
          </a:xfrm>
        </p:spPr>
        <p:txBody>
          <a:bodyPr>
            <a:normAutofit/>
          </a:bodyPr>
          <a:lstStyle/>
          <a:p>
            <a:r>
              <a:rPr lang="en-US" dirty="0"/>
              <a:t>The </a:t>
            </a:r>
            <a:r>
              <a:rPr lang="en-US" b="1" dirty="0" err="1"/>
              <a:t>Ikhshidid</a:t>
            </a:r>
            <a:r>
              <a:rPr lang="en-US" b="1" dirty="0"/>
              <a:t> dynasty</a:t>
            </a:r>
            <a:r>
              <a:rPr lang="en-US" dirty="0"/>
              <a:t> of </a:t>
            </a:r>
            <a:r>
              <a:rPr lang="en-US" dirty="0">
                <a:hlinkClick r:id="rId2" tooltip="Egypt"/>
              </a:rPr>
              <a:t>Egypt</a:t>
            </a:r>
            <a:r>
              <a:rPr lang="en-US" dirty="0"/>
              <a:t> ruled from 935 to 969. </a:t>
            </a:r>
            <a:endParaRPr lang="en-US" dirty="0" smtClean="0"/>
          </a:p>
          <a:p>
            <a:r>
              <a:rPr lang="en-US" dirty="0" smtClean="0"/>
              <a:t>Muhammad </a:t>
            </a:r>
            <a:r>
              <a:rPr lang="en-US" dirty="0"/>
              <a:t>bin </a:t>
            </a:r>
            <a:r>
              <a:rPr lang="en-US" dirty="0" err="1"/>
              <a:t>Tugach</a:t>
            </a:r>
            <a:r>
              <a:rPr lang="en-US" dirty="0"/>
              <a:t> al-</a:t>
            </a:r>
            <a:r>
              <a:rPr lang="en-US" dirty="0" err="1"/>
              <a:t>Ikhshid</a:t>
            </a:r>
            <a:r>
              <a:rPr lang="en-US" dirty="0"/>
              <a:t> a Turkic slave soldier, was appointed governor by the Abbasid Caliph.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dynasty carried the Arabic title "</a:t>
            </a:r>
            <a:r>
              <a:rPr lang="en-US" dirty="0" err="1"/>
              <a:t>Wali</a:t>
            </a:r>
            <a:r>
              <a:rPr lang="en-US" dirty="0"/>
              <a:t>" reflecting their position as governors on behalf of the </a:t>
            </a:r>
            <a:r>
              <a:rPr lang="en-US" dirty="0">
                <a:hlinkClick r:id="rId3" tooltip="Abbasids"/>
              </a:rPr>
              <a:t>Abbasids</a:t>
            </a:r>
            <a:r>
              <a:rPr lang="en-US" dirty="0"/>
              <a:t>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 err="1"/>
              <a:t>Ikhshidids</a:t>
            </a:r>
            <a:r>
              <a:rPr lang="en-US" dirty="0"/>
              <a:t> came to an end when the Fatimid army conquered </a:t>
            </a:r>
            <a:r>
              <a:rPr lang="en-US" dirty="0" err="1"/>
              <a:t>Fustat</a:t>
            </a:r>
            <a:r>
              <a:rPr lang="en-US" dirty="0"/>
              <a:t> in 969.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404380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20436"/>
            <a:ext cx="8229600" cy="864948"/>
          </a:xfrm>
        </p:spPr>
        <p:txBody>
          <a:bodyPr>
            <a:normAutofit fontScale="90000"/>
          </a:bodyPr>
          <a:lstStyle/>
          <a:p>
            <a:r>
              <a:rPr lang="en-US" b="1" dirty="0" smtClean="0">
                <a:solidFill>
                  <a:srgbClr val="FF0000"/>
                </a:solidFill>
              </a:rPr>
              <a:t/>
            </a:r>
            <a:br>
              <a:rPr lang="en-US" b="1" dirty="0" smtClean="0">
                <a:solidFill>
                  <a:srgbClr val="FF0000"/>
                </a:solidFill>
              </a:rPr>
            </a:br>
            <a:r>
              <a:rPr lang="en-US" b="1" dirty="0" smtClean="0">
                <a:solidFill>
                  <a:srgbClr val="FF0000"/>
                </a:solidFill>
              </a:rPr>
              <a:t>Foreign </a:t>
            </a:r>
            <a:r>
              <a:rPr lang="en-US" b="1" dirty="0">
                <a:solidFill>
                  <a:srgbClr val="FF0000"/>
                </a:solidFill>
              </a:rPr>
              <a:t>politics</a:t>
            </a:r>
            <a:r>
              <a:rPr lang="en-US" dirty="0">
                <a:solidFill>
                  <a:srgbClr val="FF0000"/>
                </a:solidFill>
              </a:rPr>
              <a:t>.</a:t>
            </a:r>
            <a:br>
              <a:rPr lang="en-US" dirty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4638" y="985384"/>
            <a:ext cx="8725254" cy="5463408"/>
          </a:xfrm>
        </p:spPr>
        <p:txBody>
          <a:bodyPr>
            <a:normAutofit/>
          </a:bodyPr>
          <a:lstStyle/>
          <a:p>
            <a:r>
              <a:rPr lang="en-US" dirty="0"/>
              <a:t>S</a:t>
            </a:r>
            <a:r>
              <a:rPr lang="en-US" dirty="0" smtClean="0"/>
              <a:t>uccessful </a:t>
            </a:r>
            <a:r>
              <a:rPr lang="en-US" dirty="0"/>
              <a:t>protection of the </a:t>
            </a:r>
            <a:r>
              <a:rPr lang="en-US" dirty="0" err="1"/>
              <a:t>Ikhshidid</a:t>
            </a:r>
            <a:r>
              <a:rPr lang="en-US" dirty="0"/>
              <a:t> establishment from the </a:t>
            </a:r>
            <a:r>
              <a:rPr lang="en-US" dirty="0">
                <a:hlinkClick r:id="rId2" tooltip="Hamdanids"/>
              </a:rPr>
              <a:t>Hamdanids</a:t>
            </a:r>
            <a:r>
              <a:rPr lang="en-US" dirty="0"/>
              <a:t> (in Syria), </a:t>
            </a:r>
            <a:r>
              <a:rPr lang="en-US" dirty="0">
                <a:hlinkClick r:id="rId3" tooltip="Fatimids"/>
              </a:rPr>
              <a:t>Fatimids</a:t>
            </a:r>
            <a:r>
              <a:rPr lang="en-US" dirty="0"/>
              <a:t> (in northern Africa, to the west of Egypt), </a:t>
            </a:r>
            <a:r>
              <a:rPr lang="en-US" dirty="0">
                <a:hlinkClick r:id="rId4" tooltip="Qarmatians"/>
              </a:rPr>
              <a:t>Qarmatians</a:t>
            </a:r>
            <a:r>
              <a:rPr lang="en-US" dirty="0"/>
              <a:t> (in the Arabian peninsula), and the </a:t>
            </a:r>
            <a:r>
              <a:rPr lang="en-US" dirty="0">
                <a:hlinkClick r:id="rId5" tooltip="Nubians"/>
              </a:rPr>
              <a:t>Nubians</a:t>
            </a:r>
            <a:r>
              <a:rPr lang="en-US" dirty="0"/>
              <a:t> (from south of Egypt).</a:t>
            </a:r>
          </a:p>
          <a:p>
            <a:r>
              <a:rPr lang="en-US" dirty="0" smtClean="0"/>
              <a:t>military </a:t>
            </a:r>
            <a:r>
              <a:rPr lang="en-US" dirty="0"/>
              <a:t>campaigns of Syria and Hejaz (in the Arabian peninsula). His military and diplomatic measures secured Damascus for the </a:t>
            </a:r>
            <a:r>
              <a:rPr lang="en-US" dirty="0" err="1"/>
              <a:t>Ikhshidids</a:t>
            </a:r>
            <a:r>
              <a:rPr lang="en-US" dirty="0"/>
              <a:t> (from the </a:t>
            </a:r>
            <a:r>
              <a:rPr lang="en-US" dirty="0" err="1"/>
              <a:t>Hamdanids</a:t>
            </a:r>
            <a:r>
              <a:rPr lang="en-US" dirty="0"/>
              <a:t>) in 947. </a:t>
            </a:r>
            <a:endParaRPr lang="en-US" dirty="0" smtClean="0"/>
          </a:p>
          <a:p>
            <a:r>
              <a:rPr lang="en-US" dirty="0" smtClean="0"/>
              <a:t>Delaying </a:t>
            </a:r>
            <a:r>
              <a:rPr lang="en-US" dirty="0"/>
              <a:t>the Fatimid expansion into </a:t>
            </a:r>
            <a:r>
              <a:rPr lang="en-US" dirty="0" smtClean="0"/>
              <a:t>Egypt</a:t>
            </a:r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0746750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solidFill>
                  <a:srgbClr val="FF0000"/>
                </a:solidFill>
              </a:rPr>
              <a:t>Coins of </a:t>
            </a:r>
            <a:r>
              <a:rPr lang="en-US" b="1" dirty="0" err="1" smtClean="0">
                <a:solidFill>
                  <a:srgbClr val="FF0000"/>
                </a:solidFill>
              </a:rPr>
              <a:t>Ikhshidids</a:t>
            </a:r>
            <a:endParaRPr lang="en-US" b="1" dirty="0">
              <a:solidFill>
                <a:srgbClr val="FF0000"/>
              </a:solidFill>
            </a:endParaRPr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/>
          <a:srcRect t="-4199" b="-4199"/>
          <a:stretch>
            <a:fillRect/>
          </a:stretch>
        </p:blipFill>
        <p:spPr/>
      </p:pic>
    </p:spTree>
    <p:extLst>
      <p:ext uri="{BB962C8B-B14F-4D97-AF65-F5344CB8AC3E}">
        <p14:creationId xmlns:p14="http://schemas.microsoft.com/office/powerpoint/2010/main" val="28811191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78238"/>
            <a:ext cx="8229600" cy="1036011"/>
          </a:xfrm>
        </p:spPr>
        <p:txBody>
          <a:bodyPr>
            <a:normAutofit fontScale="90000"/>
          </a:bodyPr>
          <a:lstStyle/>
          <a:p>
            <a:r>
              <a:rPr lang="en-US" b="1" dirty="0" smtClean="0"/>
              <a:t/>
            </a:r>
            <a:br>
              <a:rPr lang="en-US" b="1" dirty="0" smtClean="0"/>
            </a:br>
            <a:r>
              <a:rPr lang="en-US" b="1" dirty="0" smtClean="0">
                <a:solidFill>
                  <a:srgbClr val="FF0000"/>
                </a:solidFill>
              </a:rPr>
              <a:t>The Legacy of The semi-independent Turkish-Islamic States </a:t>
            </a:r>
            <a:r>
              <a:rPr lang="en-US" dirty="0" smtClean="0">
                <a:solidFill>
                  <a:srgbClr val="FF0000"/>
                </a:solidFill>
              </a:rPr>
              <a:t/>
            </a:r>
            <a:br>
              <a:rPr lang="en-US" dirty="0" smtClean="0">
                <a:solidFill>
                  <a:srgbClr val="FF0000"/>
                </a:solidFill>
              </a:rPr>
            </a:b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1</a:t>
            </a:r>
            <a:r>
              <a:rPr lang="en-US" dirty="0"/>
              <a:t>. They were the first semi independent Turkish-Islamic states</a:t>
            </a:r>
          </a:p>
          <a:p>
            <a:r>
              <a:rPr lang="en-US" dirty="0"/>
              <a:t>2. They were established in remote areas from Turkish main lands, and ruled non-Turkish people.</a:t>
            </a:r>
          </a:p>
          <a:p>
            <a:r>
              <a:rPr lang="en-US" dirty="0"/>
              <a:t>3. They were states that had </a:t>
            </a:r>
            <a:r>
              <a:rPr lang="en-US" dirty="0" smtClean="0"/>
              <a:t>legacy on </a:t>
            </a:r>
            <a:r>
              <a:rPr lang="en-US" dirty="0"/>
              <a:t>culture, architecture, economy, finance agriculture and administration of their regions.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2133256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229</TotalTime>
  <Words>88</Words>
  <Application>Microsoft Office PowerPoint</Application>
  <PresentationFormat>Ekran Gösterisi (4:3)</PresentationFormat>
  <Paragraphs>26</Paragraphs>
  <Slides>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2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The First Semi-Independent Turkish Islamic States Vassals of the Abbasid Caliphate </vt:lpstr>
      <vt:lpstr> Ikhshidid Dynasty (935-969) </vt:lpstr>
      <vt:lpstr>General information on Ihkshidis</vt:lpstr>
      <vt:lpstr>Place of Ikhshidids in History</vt:lpstr>
      <vt:lpstr> Foreign politics. </vt:lpstr>
      <vt:lpstr>Coins of Ikhshidids</vt:lpstr>
      <vt:lpstr> The Legacy of The semi-independent Turkish-Islamic States 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The First Semi-Independent Turkish Islamic States Vassals of the Abbasid Caliphate</dc:title>
  <dc:creator>Seyfettin Ersahin</dc:creator>
  <cp:lastModifiedBy>user</cp:lastModifiedBy>
  <cp:revision>17</cp:revision>
  <dcterms:created xsi:type="dcterms:W3CDTF">2015-10-26T16:49:31Z</dcterms:created>
  <dcterms:modified xsi:type="dcterms:W3CDTF">2018-01-15T10:45:35Z</dcterms:modified>
</cp:coreProperties>
</file>