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04" r:id="rId3"/>
    <p:sldId id="364" r:id="rId4"/>
    <p:sldId id="365" r:id="rId5"/>
    <p:sldId id="366" r:id="rId6"/>
    <p:sldId id="368" r:id="rId7"/>
    <p:sldId id="367" r:id="rId8"/>
    <p:sldId id="369" r:id="rId9"/>
    <p:sldId id="370" r:id="rId10"/>
    <p:sldId id="371" r:id="rId11"/>
    <p:sldId id="372" r:id="rId12"/>
    <p:sldId id="373" r:id="rId13"/>
    <p:sldId id="374" r:id="rId14"/>
    <p:sldId id="375" r:id="rId15"/>
    <p:sldId id="376" r:id="rId16"/>
    <p:sldId id="377" r:id="rId17"/>
    <p:sldId id="378" r:id="rId18"/>
    <p:sldId id="379" r:id="rId19"/>
    <p:sldId id="380" r:id="rId20"/>
    <p:sldId id="266"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45" autoAdjust="0"/>
    <p:restoredTop sz="94660"/>
  </p:normalViewPr>
  <p:slideViewPr>
    <p:cSldViewPr snapToGrid="0">
      <p:cViewPr varScale="1">
        <p:scale>
          <a:sx n="87" d="100"/>
          <a:sy n="87" d="100"/>
        </p:scale>
        <p:origin x="1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76871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360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75270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562579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773086785"/>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27.2.2020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632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27.2.2020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933454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27.2.2020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1240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018714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4920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636218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23C1ED-4BAF-48E3-8A77-0F79AE13E1D3}" type="datetimeFigureOut">
              <a:rPr lang="tr-TR" smtClean="0"/>
              <a:t>27.2.2020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383902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23C1ED-4BAF-48E3-8A77-0F79AE13E1D3}" type="datetimeFigureOut">
              <a:rPr lang="tr-TR" smtClean="0"/>
              <a:t>27.2.2020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872681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23C1ED-4BAF-48E3-8A77-0F79AE13E1D3}" type="datetimeFigureOut">
              <a:rPr lang="tr-TR" smtClean="0"/>
              <a:t>27.2.2020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91196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22017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5758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23C1ED-4BAF-48E3-8A77-0F79AE13E1D3}" type="datetimeFigureOut">
              <a:rPr lang="tr-TR" smtClean="0"/>
              <a:t>27.2.2020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C9C1B0-BA33-40BC-8CA7-4B7506848D88}" type="slidenum">
              <a:rPr lang="tr-TR" smtClean="0"/>
              <a:t>‹#›</a:t>
            </a:fld>
            <a:endParaRPr lang="tr-TR"/>
          </a:p>
        </p:txBody>
      </p:sp>
    </p:spTree>
    <p:extLst>
      <p:ext uri="{BB962C8B-B14F-4D97-AF65-F5344CB8AC3E}">
        <p14:creationId xmlns:p14="http://schemas.microsoft.com/office/powerpoint/2010/main" val="2667487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4998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1672" y="369984"/>
            <a:ext cx="8959722" cy="599728"/>
          </a:xfrm>
        </p:spPr>
        <p:txBody>
          <a:bodyPr>
            <a:normAutofit/>
          </a:bodyPr>
          <a:lstStyle/>
          <a:p>
            <a:pPr marL="0" indent="0" algn="ctr">
              <a:buNone/>
            </a:pPr>
            <a:r>
              <a:rPr lang="tr-TR" sz="2800" dirty="0" smtClean="0">
                <a:latin typeface="Times New Roman" panose="02020603050405020304" pitchFamily="18" charset="0"/>
                <a:cs typeface="Times New Roman" panose="02020603050405020304" pitchFamily="18" charset="0"/>
              </a:rPr>
              <a:t>Gayrimenkul Sektöründe Pazarlama Süreçleri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sp>
        <p:nvSpPr>
          <p:cNvPr id="3" name="İçerik Yer Tutucusu 2"/>
          <p:cNvSpPr>
            <a:spLocks noGrp="1"/>
          </p:cNvSpPr>
          <p:nvPr>
            <p:ph idx="1"/>
          </p:nvPr>
        </p:nvSpPr>
        <p:spPr>
          <a:xfrm>
            <a:off x="1522811" y="2743200"/>
            <a:ext cx="9832360" cy="1366092"/>
          </a:xfrm>
        </p:spPr>
        <p:txBody>
          <a:bodyPr/>
          <a:lstStyle/>
          <a:p>
            <a:pPr marL="0" indent="0" algn="just">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Birçok tehdit ve fırsatlar içinde bulunan inşaat ve gayrimenkul sektörü, temel bir ihtiyaç olan barınma ihtiyacını karşıladığı sürece her zaman karlı ve dinamik bir pazar olarak yerini koruyacaktır.</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646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400" dirty="0">
                <a:latin typeface="Times New Roman" panose="02020603050405020304" pitchFamily="18" charset="0"/>
                <a:cs typeface="Times New Roman" panose="02020603050405020304" pitchFamily="18" charset="0"/>
              </a:rPr>
              <a:t>Gayrimenkul pazarlama süreci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10</a:t>
            </a:fld>
            <a:endParaRPr lang="tr-TR" dirty="0">
              <a:solidFill>
                <a:prstClr val="black"/>
              </a:solidFill>
            </a:endParaRPr>
          </a:p>
        </p:txBody>
      </p:sp>
      <p:sp>
        <p:nvSpPr>
          <p:cNvPr id="3" name="İçerik Yer Tutucusu 2"/>
          <p:cNvSpPr>
            <a:spLocks noGrp="1"/>
          </p:cNvSpPr>
          <p:nvPr>
            <p:ph idx="1"/>
          </p:nvPr>
        </p:nvSpPr>
        <p:spPr>
          <a:xfrm>
            <a:off x="1412642" y="1905917"/>
            <a:ext cx="9832360" cy="3404213"/>
          </a:xfrm>
        </p:spPr>
        <p:txBody>
          <a:bodyPr/>
          <a:lstStyle/>
          <a:p>
            <a:pPr marL="0" indent="0" algn="just">
              <a:lnSpc>
                <a:spcPct val="100000"/>
              </a:lnSpc>
              <a:spcBef>
                <a:spcPts val="0"/>
              </a:spcBef>
              <a:buNone/>
            </a:pP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Product </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Ürün İŞYERİ / KONUT / ARSA-</a:t>
            </a:r>
            <a:r>
              <a:rPr lang="tr-TR" sz="1800" dirty="0" err="1">
                <a:solidFill>
                  <a:schemeClr val="tx1">
                    <a:lumMod val="95000"/>
                    <a:lumOff val="5000"/>
                  </a:schemeClr>
                </a:solidFill>
                <a:latin typeface="Times New Roman" panose="02020603050405020304" pitchFamily="18" charset="0"/>
                <a:cs typeface="Times New Roman" panose="02020603050405020304" pitchFamily="18" charset="0"/>
              </a:rPr>
              <a:t>ARAZİ’dir</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tr-TR" sz="2000" b="1" dirty="0" err="1">
                <a:solidFill>
                  <a:schemeClr val="tx1">
                    <a:lumMod val="95000"/>
                    <a:lumOff val="5000"/>
                  </a:schemeClr>
                </a:solidFill>
                <a:latin typeface="Times New Roman" panose="02020603050405020304" pitchFamily="18" charset="0"/>
                <a:cs typeface="Times New Roman" panose="02020603050405020304" pitchFamily="18" charset="0"/>
              </a:rPr>
              <a:t>Place</a:t>
            </a: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Gayrimenkulde en önemli şey </a:t>
            </a:r>
            <a:r>
              <a:rPr lang="tr-TR" sz="1800" dirty="0" err="1">
                <a:solidFill>
                  <a:schemeClr val="tx1">
                    <a:lumMod val="95000"/>
                    <a:lumOff val="5000"/>
                  </a:schemeClr>
                </a:solidFill>
                <a:latin typeface="Times New Roman" panose="02020603050405020304" pitchFamily="18" charset="0"/>
                <a:cs typeface="Times New Roman" panose="02020603050405020304" pitchFamily="18" charset="0"/>
              </a:rPr>
              <a:t>KONUM’dur</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tr-TR" sz="2000" b="1" dirty="0" err="1">
                <a:solidFill>
                  <a:schemeClr val="tx1">
                    <a:lumMod val="95000"/>
                    <a:lumOff val="5000"/>
                  </a:schemeClr>
                </a:solidFill>
                <a:latin typeface="Times New Roman" panose="02020603050405020304" pitchFamily="18" charset="0"/>
                <a:cs typeface="Times New Roman" panose="02020603050405020304" pitchFamily="18" charset="0"/>
              </a:rPr>
              <a:t>Price</a:t>
            </a: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Satışın en önemli unsuru </a:t>
            </a:r>
            <a:r>
              <a:rPr lang="tr-TR" sz="1800" dirty="0" err="1">
                <a:solidFill>
                  <a:schemeClr val="tx1">
                    <a:lumMod val="95000"/>
                    <a:lumOff val="5000"/>
                  </a:schemeClr>
                </a:solidFill>
                <a:latin typeface="Times New Roman" panose="02020603050405020304" pitchFamily="18" charset="0"/>
                <a:cs typeface="Times New Roman" panose="02020603050405020304" pitchFamily="18" charset="0"/>
              </a:rPr>
              <a:t>FİYAT’tır</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tr-TR" sz="2000" b="1" dirty="0" err="1">
                <a:solidFill>
                  <a:schemeClr val="tx1">
                    <a:lumMod val="95000"/>
                    <a:lumOff val="5000"/>
                  </a:schemeClr>
                </a:solidFill>
                <a:latin typeface="Times New Roman" panose="02020603050405020304" pitchFamily="18" charset="0"/>
                <a:cs typeface="Times New Roman" panose="02020603050405020304" pitchFamily="18" charset="0"/>
              </a:rPr>
              <a:t>Promotion</a:t>
            </a: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Sizi farklı kılan Reklam, Halkla İlişkiler, Müşteri İlişkileri</a:t>
            </a:r>
          </a:p>
          <a:p>
            <a:pPr marL="0" indent="0" algn="just">
              <a:lnSpc>
                <a:spcPct val="100000"/>
              </a:lnSpc>
              <a:spcBef>
                <a:spcPts val="0"/>
              </a:spcBef>
              <a:buNone/>
            </a:pPr>
            <a:r>
              <a:rPr lang="tr-TR" sz="2000" b="1" dirty="0" err="1">
                <a:solidFill>
                  <a:schemeClr val="tx1">
                    <a:lumMod val="95000"/>
                    <a:lumOff val="5000"/>
                  </a:schemeClr>
                </a:solidFill>
                <a:latin typeface="Times New Roman" panose="02020603050405020304" pitchFamily="18" charset="0"/>
                <a:cs typeface="Times New Roman" panose="02020603050405020304" pitchFamily="18" charset="0"/>
              </a:rPr>
              <a:t>Personnel</a:t>
            </a: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Şirketiniz, markanız, ürününüz, satışınız… ancak elemanlarınız</a:t>
            </a:r>
          </a:p>
          <a:p>
            <a:pPr marL="0" indent="0" algn="just">
              <a:lnSpc>
                <a:spcPct val="100000"/>
              </a:lnSpc>
              <a:spcBef>
                <a:spcPts val="0"/>
              </a:spcBef>
              <a:buNone/>
            </a:pP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                                    kadar iyi olabilir! </a:t>
            </a:r>
          </a:p>
          <a:p>
            <a:pPr marL="0" indent="0" algn="just">
              <a:lnSpc>
                <a:spcPct val="100000"/>
              </a:lnSpc>
              <a:spcBef>
                <a:spcPts val="0"/>
              </a:spcBef>
              <a:buNone/>
            </a:pPr>
            <a:r>
              <a:rPr lang="tr-TR" sz="2000" b="1" dirty="0" err="1">
                <a:solidFill>
                  <a:schemeClr val="tx1">
                    <a:lumMod val="95000"/>
                    <a:lumOff val="5000"/>
                  </a:schemeClr>
                </a:solidFill>
                <a:latin typeface="Times New Roman" panose="02020603050405020304" pitchFamily="18" charset="0"/>
                <a:cs typeface="Times New Roman" panose="02020603050405020304" pitchFamily="18" charset="0"/>
              </a:rPr>
              <a:t>Phsical</a:t>
            </a: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2000" b="1" dirty="0" err="1">
                <a:solidFill>
                  <a:schemeClr val="tx1">
                    <a:lumMod val="95000"/>
                    <a:lumOff val="5000"/>
                  </a:schemeClr>
                </a:solidFill>
                <a:latin typeface="Times New Roman" panose="02020603050405020304" pitchFamily="18" charset="0"/>
                <a:cs typeface="Times New Roman" panose="02020603050405020304" pitchFamily="18" charset="0"/>
              </a:rPr>
              <a:t>Facilities</a:t>
            </a: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Satış ortamlarının tasarımı başarılı satış için çok önemlidir. </a:t>
            </a:r>
          </a:p>
          <a:p>
            <a:pPr marL="0" indent="0" algn="just">
              <a:lnSpc>
                <a:spcPct val="100000"/>
              </a:lnSpc>
              <a:spcBef>
                <a:spcPts val="0"/>
              </a:spcBef>
              <a:buNone/>
            </a:pPr>
            <a:r>
              <a:rPr lang="tr-TR" sz="2000" b="1" dirty="0" err="1">
                <a:solidFill>
                  <a:schemeClr val="tx1">
                    <a:lumMod val="95000"/>
                    <a:lumOff val="5000"/>
                  </a:schemeClr>
                </a:solidFill>
                <a:latin typeface="Times New Roman" panose="02020603050405020304" pitchFamily="18" charset="0"/>
                <a:cs typeface="Times New Roman" panose="02020603050405020304" pitchFamily="18" charset="0"/>
              </a:rPr>
              <a:t>Process</a:t>
            </a: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 Management</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İyi tanımlanmış tasarım, pazarlama, satış ve satış sonrası</a:t>
            </a:r>
          </a:p>
          <a:p>
            <a:pPr marL="0" indent="0" algn="just">
              <a:lnSpc>
                <a:spcPct val="100000"/>
              </a:lnSpc>
              <a:spcBef>
                <a:spcPts val="0"/>
              </a:spcBef>
              <a:buNone/>
            </a:pP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                                            süreçleri bir bütün halinde başarıyı belirler.</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8063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400" dirty="0">
                <a:latin typeface="Times New Roman" panose="02020603050405020304" pitchFamily="18" charset="0"/>
                <a:cs typeface="Times New Roman" panose="02020603050405020304" pitchFamily="18" charset="0"/>
              </a:rPr>
              <a:t>Ürün…</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11</a:t>
            </a:fld>
            <a:endParaRPr lang="tr-TR" dirty="0">
              <a:solidFill>
                <a:prstClr val="black"/>
              </a:solidFill>
            </a:endParaRPr>
          </a:p>
        </p:txBody>
      </p:sp>
      <p:sp>
        <p:nvSpPr>
          <p:cNvPr id="3" name="İçerik Yer Tutucusu 2"/>
          <p:cNvSpPr>
            <a:spLocks noGrp="1"/>
          </p:cNvSpPr>
          <p:nvPr>
            <p:ph idx="1"/>
          </p:nvPr>
        </p:nvSpPr>
        <p:spPr>
          <a:xfrm>
            <a:off x="1368574" y="1255922"/>
            <a:ext cx="9832360" cy="3404213"/>
          </a:xfrm>
        </p:spPr>
        <p:txBody>
          <a:bodyPr/>
          <a:lstStyle/>
          <a:p>
            <a:pPr marL="0" indent="0" algn="ctr">
              <a:lnSpc>
                <a:spcPct val="120000"/>
              </a:lnSpc>
              <a:spcBef>
                <a:spcPts val="0"/>
              </a:spcBef>
              <a:buNone/>
            </a:pPr>
            <a:r>
              <a:rPr lang="tr-TR" sz="1800" b="1" dirty="0">
                <a:solidFill>
                  <a:srgbClr val="FF0000"/>
                </a:solidFill>
                <a:latin typeface="Times New Roman" panose="02020603050405020304" pitchFamily="18" charset="0"/>
                <a:cs typeface="Times New Roman" panose="02020603050405020304" pitchFamily="18" charset="0"/>
              </a:rPr>
              <a:t>Ürün (İŞYERİ / KONUT / ARSA-ARAZİ)</a:t>
            </a:r>
          </a:p>
          <a:p>
            <a:pPr marL="0" indent="0" algn="just">
              <a:lnSpc>
                <a:spcPct val="12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1. PAZAR ARAŞTIRMASI 		</a:t>
            </a:r>
            <a:r>
              <a:rPr lang="tr-TR" sz="1800" dirty="0">
                <a:latin typeface="Times New Roman" panose="02020603050405020304" pitchFamily="18" charset="0"/>
                <a:cs typeface="Times New Roman" panose="02020603050405020304" pitchFamily="18" charset="0"/>
              </a:rPr>
              <a:t>– Piyasa ne istiyor…</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2. HEDEF KİTLE 			</a:t>
            </a:r>
            <a:r>
              <a:rPr lang="tr-TR" sz="1800" dirty="0">
                <a:latin typeface="Times New Roman" panose="02020603050405020304" pitchFamily="18" charset="0"/>
                <a:cs typeface="Times New Roman" panose="02020603050405020304" pitchFamily="18" charset="0"/>
              </a:rPr>
              <a:t>– Satış için en uygun hedef kitle kim…</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3. FİYAT ANALİZİ 			</a:t>
            </a:r>
            <a:r>
              <a:rPr lang="tr-TR" sz="1800" dirty="0">
                <a:latin typeface="Times New Roman" panose="02020603050405020304" pitchFamily="18" charset="0"/>
                <a:cs typeface="Times New Roman" panose="02020603050405020304" pitchFamily="18" charset="0"/>
              </a:rPr>
              <a:t>– Doğru fiyat aralığı…</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4. REKABET ANALİZİ 		</a:t>
            </a:r>
            <a:r>
              <a:rPr lang="tr-TR" sz="1800" dirty="0">
                <a:latin typeface="Times New Roman" panose="02020603050405020304" pitchFamily="18" charset="0"/>
                <a:cs typeface="Times New Roman" panose="02020603050405020304" pitchFamily="18" charset="0"/>
              </a:rPr>
              <a:t>– Rakiplerin durumu…</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5. DİZAYN</a:t>
            </a:r>
            <a:r>
              <a:rPr lang="tr-TR" sz="1800" dirty="0">
                <a:latin typeface="Times New Roman" panose="02020603050405020304" pitchFamily="18" charset="0"/>
                <a:cs typeface="Times New Roman" panose="02020603050405020304" pitchFamily="18" charset="0"/>
              </a:rPr>
              <a:t> 			– Sıradan ürünleri yerine Tasarım ürünler…</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6. KALİTE SEVİYESİ 		</a:t>
            </a:r>
            <a:r>
              <a:rPr lang="tr-TR" sz="1800" dirty="0">
                <a:latin typeface="Times New Roman" panose="02020603050405020304" pitchFamily="18" charset="0"/>
                <a:cs typeface="Times New Roman" panose="02020603050405020304" pitchFamily="18" charset="0"/>
              </a:rPr>
              <a:t>– Kalite / Fiyat dengesi…</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7. MALİYET ANALİZİ 		</a:t>
            </a:r>
            <a:r>
              <a:rPr lang="tr-TR" sz="1800" dirty="0">
                <a:latin typeface="Times New Roman" panose="02020603050405020304" pitchFamily="18" charset="0"/>
                <a:cs typeface="Times New Roman" panose="02020603050405020304" pitchFamily="18" charset="0"/>
              </a:rPr>
              <a:t>– Fiyata yansıtılamayacak maliyetler gelir tablosu dışına…</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8. TÜKETİCİ TESTİ 		</a:t>
            </a:r>
            <a:r>
              <a:rPr lang="tr-TR" sz="1800" dirty="0">
                <a:latin typeface="Times New Roman" panose="02020603050405020304" pitchFamily="18" charset="0"/>
                <a:cs typeface="Times New Roman" panose="02020603050405020304" pitchFamily="18" charset="0"/>
              </a:rPr>
              <a:t>– Piyasaya çıkmadan hedef kitle testi…</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9. OPTİMİZASYON</a:t>
            </a:r>
            <a:r>
              <a:rPr lang="tr-TR" sz="1800" dirty="0">
                <a:latin typeface="Times New Roman" panose="02020603050405020304" pitchFamily="18" charset="0"/>
                <a:cs typeface="Times New Roman" panose="02020603050405020304" pitchFamily="18" charset="0"/>
              </a:rPr>
              <a:t> 			– Ergonomi, dizayn, fonksiyon, kalite…</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10. TAKIM TEŞKİLİ			</a:t>
            </a:r>
            <a:r>
              <a:rPr lang="tr-TR" sz="1800" dirty="0">
                <a:latin typeface="Times New Roman" panose="02020603050405020304" pitchFamily="18" charset="0"/>
                <a:cs typeface="Times New Roman" panose="02020603050405020304" pitchFamily="18" charset="0"/>
              </a:rPr>
              <a:t>– Başarılı ürünler çok fonksiyonlu takım ile…</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11. TASARIM SÜRECİ YÖNETİMİ 	</a:t>
            </a:r>
            <a:r>
              <a:rPr lang="tr-TR" sz="1800" dirty="0">
                <a:latin typeface="Times New Roman" panose="02020603050405020304" pitchFamily="18" charset="0"/>
                <a:cs typeface="Times New Roman" panose="02020603050405020304" pitchFamily="18" charset="0"/>
              </a:rPr>
              <a:t>– Tasarım bir proje yönetim mantığında yürütülmeli…</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5495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İdeal bir geliştirme takımı …</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12</a:t>
            </a:fld>
            <a:endParaRPr lang="tr-TR" dirty="0">
              <a:solidFill>
                <a:prstClr val="black"/>
              </a:solidFill>
            </a:endParaRPr>
          </a:p>
        </p:txBody>
      </p:sp>
      <p:sp>
        <p:nvSpPr>
          <p:cNvPr id="3" name="İçerik Yer Tutucusu 2"/>
          <p:cNvSpPr>
            <a:spLocks noGrp="1"/>
          </p:cNvSpPr>
          <p:nvPr>
            <p:ph idx="1"/>
          </p:nvPr>
        </p:nvSpPr>
        <p:spPr>
          <a:xfrm>
            <a:off x="1423659" y="1795748"/>
            <a:ext cx="9832360" cy="3404213"/>
          </a:xfrm>
        </p:spPr>
        <p:txBody>
          <a:bodyPr/>
          <a:lstStyle/>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Satış:</a:t>
            </a: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Müşteri beklentilerini ve eleştirilerini, geçmiş müşteri tecrübelerini yansıtır.</a:t>
            </a:r>
          </a:p>
          <a:p>
            <a:pPr marL="0" indent="0" algn="just">
              <a:lnSpc>
                <a:spcPct val="100000"/>
              </a:lnSpc>
              <a:spcBef>
                <a:spcPts val="0"/>
              </a:spcBef>
              <a:buNone/>
            </a:pPr>
            <a:endParaRPr lang="tr-TR" sz="18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Pazarlama:</a:t>
            </a:r>
            <a:r>
              <a:rPr lang="tr-TR" sz="2000" dirty="0">
                <a:solidFill>
                  <a:srgbClr val="FF0000"/>
                </a:solidFill>
                <a:latin typeface="Times New Roman" panose="02020603050405020304" pitchFamily="18" charset="0"/>
                <a:cs typeface="Times New Roman" panose="02020603050405020304" pitchFamily="18" charset="0"/>
              </a:rPr>
              <a:t>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Tasarımın hedef kitlesi, satılabilir konsept, farklılaşma unsurları, istenen donanım, </a:t>
            </a:r>
            <a:r>
              <a:rPr lang="tr-TR" sz="1800" dirty="0" err="1">
                <a:solidFill>
                  <a:schemeClr val="tx1">
                    <a:lumMod val="95000"/>
                    <a:lumOff val="5000"/>
                  </a:schemeClr>
                </a:solidFill>
                <a:latin typeface="Times New Roman" panose="02020603050405020304" pitchFamily="18" charset="0"/>
                <a:cs typeface="Times New Roman" panose="02020603050405020304" pitchFamily="18" charset="0"/>
              </a:rPr>
              <a:t>sektörel</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 trendler ve konsepti yansıtır.</a:t>
            </a:r>
          </a:p>
          <a:p>
            <a:pPr marL="0" indent="0" algn="just">
              <a:lnSpc>
                <a:spcPct val="100000"/>
              </a:lnSpc>
              <a:spcBef>
                <a:spcPts val="0"/>
              </a:spcBef>
              <a:buNone/>
            </a:pPr>
            <a:endParaRPr lang="tr-TR" sz="18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Teknik:</a:t>
            </a:r>
            <a:r>
              <a:rPr lang="tr-TR"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Tasarımın hayata geçirilmesinde fiziki kısıtları, uygulama prensiplerini ve zaman planlamasını yansıtır.</a:t>
            </a:r>
          </a:p>
          <a:p>
            <a:pPr marL="0" indent="0" algn="just">
              <a:lnSpc>
                <a:spcPct val="100000"/>
              </a:lnSpc>
              <a:spcBef>
                <a:spcPts val="0"/>
              </a:spcBef>
              <a:buNone/>
            </a:pPr>
            <a:endParaRPr lang="tr-TR" sz="18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Finans: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Tasarımın beklenen maliyetini, istenen fiyat için kredilendirme ve ödeme şablonlarını, satış hızı tahminlerini, hedeflenen satış fiyatını yansıtır.</a:t>
            </a:r>
          </a:p>
          <a:p>
            <a:pPr marL="0" indent="0" algn="just">
              <a:lnSpc>
                <a:spcPct val="100000"/>
              </a:lnSpc>
              <a:spcBef>
                <a:spcPts val="0"/>
              </a:spcBef>
              <a:buNone/>
            </a:pPr>
            <a:endParaRPr lang="tr-TR" sz="18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solidFill>
                  <a:srgbClr val="FF0000"/>
                </a:solidFill>
                <a:latin typeface="Times New Roman" panose="02020603050405020304" pitchFamily="18" charset="0"/>
                <a:cs typeface="Times New Roman" panose="02020603050405020304" pitchFamily="18" charset="0"/>
              </a:rPr>
              <a:t>Mimari: </a:t>
            </a:r>
            <a:r>
              <a:rPr lang="tr-TR" sz="1800" dirty="0">
                <a:solidFill>
                  <a:schemeClr val="tx1">
                    <a:lumMod val="95000"/>
                    <a:lumOff val="5000"/>
                  </a:schemeClr>
                </a:solidFill>
                <a:latin typeface="Times New Roman" panose="02020603050405020304" pitchFamily="18" charset="0"/>
                <a:cs typeface="Times New Roman" panose="02020603050405020304" pitchFamily="18" charset="0"/>
              </a:rPr>
              <a:t>Arazi ve imar şartlarına uygun yerleşimi, pazarlama karmasına uygun planları ve mimari tarzı yansıtır.</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723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Yer… (konum)</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13</a:t>
            </a:fld>
            <a:endParaRPr lang="tr-TR" dirty="0">
              <a:solidFill>
                <a:prstClr val="black"/>
              </a:solidFill>
            </a:endParaRPr>
          </a:p>
        </p:txBody>
      </p:sp>
      <p:sp>
        <p:nvSpPr>
          <p:cNvPr id="3" name="İçerik Yer Tutucusu 2"/>
          <p:cNvSpPr>
            <a:spLocks noGrp="1"/>
          </p:cNvSpPr>
          <p:nvPr>
            <p:ph idx="1"/>
          </p:nvPr>
        </p:nvSpPr>
        <p:spPr>
          <a:xfrm>
            <a:off x="1423659" y="1795748"/>
            <a:ext cx="9832360" cy="3404213"/>
          </a:xfrm>
        </p:spPr>
        <p:txBody>
          <a:bodyPr/>
          <a:lstStyle/>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1. KONUM 		</a:t>
            </a:r>
            <a:r>
              <a:rPr lang="tr-TR" sz="2000" dirty="0">
                <a:latin typeface="Times New Roman" panose="02020603050405020304" pitchFamily="18" charset="0"/>
                <a:cs typeface="Times New Roman" panose="02020603050405020304" pitchFamily="18" charset="0"/>
              </a:rPr>
              <a:t>– Ürüne ve hedef kitleye en uygun </a:t>
            </a:r>
            <a:r>
              <a:rPr lang="tr-TR" sz="2000" dirty="0" err="1">
                <a:latin typeface="Times New Roman" panose="02020603050405020304" pitchFamily="18" charset="0"/>
                <a:cs typeface="Times New Roman" panose="02020603050405020304" pitchFamily="18" charset="0"/>
              </a:rPr>
              <a:t>lokasyon</a:t>
            </a:r>
            <a:r>
              <a:rPr lang="tr-TR" sz="2000" dirty="0">
                <a:latin typeface="Times New Roman" panose="02020603050405020304" pitchFamily="18" charset="0"/>
                <a:cs typeface="Times New Roman" panose="02020603050405020304" pitchFamily="18" charset="0"/>
              </a:rPr>
              <a:t>…</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2. ULAŞIM 		</a:t>
            </a:r>
            <a:r>
              <a:rPr lang="tr-TR" sz="2000" dirty="0">
                <a:latin typeface="Times New Roman" panose="02020603050405020304" pitchFamily="18" charset="0"/>
                <a:cs typeface="Times New Roman" panose="02020603050405020304" pitchFamily="18" charset="0"/>
              </a:rPr>
              <a:t>– Bugünkü ve gelecek ulaşım imkanları…</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3. İMAR 		</a:t>
            </a:r>
            <a:r>
              <a:rPr lang="tr-TR" sz="2000" dirty="0">
                <a:latin typeface="Times New Roman" panose="02020603050405020304" pitchFamily="18" charset="0"/>
                <a:cs typeface="Times New Roman" panose="02020603050405020304" pitchFamily="18" charset="0"/>
              </a:rPr>
              <a:t>– Ürüne uygun imar koşulları sağlanmış mı…</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4. SOSYAL ÇEVRE 	</a:t>
            </a:r>
            <a:r>
              <a:rPr lang="tr-TR" sz="2000" dirty="0">
                <a:latin typeface="Times New Roman" panose="02020603050405020304" pitchFamily="18" charset="0"/>
                <a:cs typeface="Times New Roman" panose="02020603050405020304" pitchFamily="18" charset="0"/>
              </a:rPr>
              <a:t>– Kendi içinde kurtarılmış projeler yetmez…</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5. ALTYAPI 		</a:t>
            </a:r>
            <a:r>
              <a:rPr lang="tr-TR" sz="2000" dirty="0">
                <a:latin typeface="Times New Roman" panose="02020603050405020304" pitchFamily="18" charset="0"/>
                <a:cs typeface="Times New Roman" panose="02020603050405020304" pitchFamily="18" charset="0"/>
              </a:rPr>
              <a:t>– Yapılabilirlik ve karlılık için son derece önemli…</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6. FİZİKİ KOŞULLAR	</a:t>
            </a:r>
            <a:r>
              <a:rPr lang="tr-TR" sz="2000" dirty="0">
                <a:latin typeface="Times New Roman" panose="02020603050405020304" pitchFamily="18" charset="0"/>
                <a:cs typeface="Times New Roman" panose="02020603050405020304" pitchFamily="18" charset="0"/>
              </a:rPr>
              <a:t>– Zemin, eğim, iklim, kirlenme… / yapılabilirlik, maliyet,</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mühendisliği etkileyen tüm koşullar…</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7. EKONOMİK ÇEVRE </a:t>
            </a:r>
            <a:r>
              <a:rPr lang="tr-TR" sz="2000" dirty="0">
                <a:latin typeface="Times New Roman" panose="02020603050405020304" pitchFamily="18" charset="0"/>
                <a:cs typeface="Times New Roman" panose="02020603050405020304" pitchFamily="18" charset="0"/>
              </a:rPr>
              <a:t>– Konut alanlarının gelişimi ticari ve ekonomik gelişime bağlı…</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8. BELEDİYE 		</a:t>
            </a:r>
            <a:r>
              <a:rPr lang="tr-TR" sz="2000" dirty="0">
                <a:latin typeface="Times New Roman" panose="02020603050405020304" pitchFamily="18" charset="0"/>
                <a:cs typeface="Times New Roman" panose="02020603050405020304" pitchFamily="18" charset="0"/>
              </a:rPr>
              <a:t>– Türkiye gerçeği! Yapılabilirliğin anahtarı…</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9. PRESTİJ 		</a:t>
            </a:r>
            <a:r>
              <a:rPr lang="tr-TR" sz="2000" dirty="0">
                <a:latin typeface="Times New Roman" panose="02020603050405020304" pitchFamily="18" charset="0"/>
                <a:cs typeface="Times New Roman" panose="02020603050405020304" pitchFamily="18" charset="0"/>
              </a:rPr>
              <a:t>– Pazarlama gerçekler değil algılar yönetimidir! Tüm koşullar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                                                         uygun olsa da tüketici algısı kötü ise orada olma!</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860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Fiyat…</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14</a:t>
            </a:fld>
            <a:endParaRPr lang="tr-TR" dirty="0">
              <a:solidFill>
                <a:prstClr val="black"/>
              </a:solidFill>
            </a:endParaRPr>
          </a:p>
        </p:txBody>
      </p:sp>
      <p:sp>
        <p:nvSpPr>
          <p:cNvPr id="3" name="İçerik Yer Tutucusu 2"/>
          <p:cNvSpPr>
            <a:spLocks noGrp="1"/>
          </p:cNvSpPr>
          <p:nvPr>
            <p:ph idx="1"/>
          </p:nvPr>
        </p:nvSpPr>
        <p:spPr>
          <a:xfrm>
            <a:off x="1423659" y="1795748"/>
            <a:ext cx="9832360" cy="3404213"/>
          </a:xfrm>
        </p:spPr>
        <p:txBody>
          <a:bodyPr/>
          <a:lstStyle/>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1. KONUMLAMA</a:t>
            </a:r>
            <a:r>
              <a:rPr lang="tr-TR" sz="1800" dirty="0">
                <a:latin typeface="Times New Roman" panose="02020603050405020304" pitchFamily="18" charset="0"/>
                <a:cs typeface="Times New Roman" panose="02020603050405020304" pitchFamily="18" charset="0"/>
              </a:rPr>
              <a:t>	    - Hangi ürünü, kimin, hangi fiyata satın alabileceğini belirleme sanatı…</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  2. BAZ FİYAT</a:t>
            </a:r>
            <a:r>
              <a:rPr lang="tr-TR" sz="1800" dirty="0">
                <a:latin typeface="Times New Roman" panose="02020603050405020304" pitchFamily="18" charset="0"/>
                <a:cs typeface="Times New Roman" panose="02020603050405020304" pitchFamily="18" charset="0"/>
              </a:rPr>
              <a:t>		    - Her türlü promosyon ve finans modeli öncesi satışa başlangıç fiyatı…</a:t>
            </a: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3. ŞEREFİYELENDİRME</a:t>
            </a:r>
            <a:r>
              <a:rPr lang="tr-TR" sz="1800" dirty="0">
                <a:latin typeface="Times New Roman" panose="02020603050405020304" pitchFamily="18" charset="0"/>
                <a:cs typeface="Times New Roman" panose="02020603050405020304" pitchFamily="18" charset="0"/>
              </a:rPr>
              <a:t>- Ürünün özelliklerini ve fiyatı farklılaştır.</a:t>
            </a: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4. FAZLAMA </a:t>
            </a:r>
            <a:r>
              <a:rPr lang="tr-TR" sz="1800" dirty="0">
                <a:latin typeface="Times New Roman" panose="02020603050405020304" pitchFamily="18" charset="0"/>
                <a:cs typeface="Times New Roman" panose="02020603050405020304" pitchFamily="18" charset="0"/>
              </a:rPr>
              <a:t>		     - Piyasanın sindirme hızına paralel satış yapmak…</a:t>
            </a: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5. İNDİRİMLER</a:t>
            </a:r>
            <a:r>
              <a:rPr lang="tr-TR" sz="1800" dirty="0">
                <a:latin typeface="Times New Roman" panose="02020603050405020304" pitchFamily="18" charset="0"/>
                <a:cs typeface="Times New Roman" panose="02020603050405020304" pitchFamily="18" charset="0"/>
              </a:rPr>
              <a:t>	     - Sihirli değnek! Ancak çok da tehlikeli bir araç…</a:t>
            </a: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6. VADELENDİRME</a:t>
            </a:r>
            <a:r>
              <a:rPr lang="tr-TR" sz="1800" dirty="0">
                <a:latin typeface="Times New Roman" panose="02020603050405020304" pitchFamily="18" charset="0"/>
                <a:cs typeface="Times New Roman" panose="02020603050405020304" pitchFamily="18" charset="0"/>
              </a:rPr>
              <a:t>	     - Alım gücü…</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  7. PEŞİNAT</a:t>
            </a:r>
            <a:r>
              <a:rPr lang="tr-TR" sz="1800" dirty="0">
                <a:latin typeface="Times New Roman" panose="02020603050405020304" pitchFamily="18" charset="0"/>
                <a:cs typeface="Times New Roman" panose="02020603050405020304" pitchFamily="18" charset="0"/>
              </a:rPr>
              <a:t>		     - Alıcının kabusu…</a:t>
            </a: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8. ARA ÖDEME</a:t>
            </a:r>
            <a:r>
              <a:rPr lang="tr-TR" sz="1800" dirty="0">
                <a:latin typeface="Times New Roman" panose="02020603050405020304" pitchFamily="18" charset="0"/>
                <a:cs typeface="Times New Roman" panose="02020603050405020304" pitchFamily="18" charset="0"/>
              </a:rPr>
              <a:t>	     - Çarpık ödeme modellerine olan yaklaşım…</a:t>
            </a:r>
          </a:p>
          <a:p>
            <a:pPr marL="0" indent="0" algn="just">
              <a:lnSpc>
                <a:spcPct val="10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9. TESLİMATTA ÖDEME</a:t>
            </a:r>
            <a:r>
              <a:rPr lang="tr-TR" sz="1800" dirty="0">
                <a:latin typeface="Times New Roman" panose="02020603050405020304" pitchFamily="18" charset="0"/>
                <a:cs typeface="Times New Roman" panose="02020603050405020304" pitchFamily="18" charset="0"/>
              </a:rPr>
              <a:t>- Gecikme endişelerini aşmanın sihirli anahtarı…</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10. PROMOSYONLAR</a:t>
            </a:r>
            <a:r>
              <a:rPr lang="tr-TR" sz="1800" dirty="0">
                <a:latin typeface="Times New Roman" panose="02020603050405020304" pitchFamily="18" charset="0"/>
                <a:cs typeface="Times New Roman" panose="02020603050405020304" pitchFamily="18" charset="0"/>
              </a:rPr>
              <a:t>	     - Deterjan ile konut farklı mı? Hiç de değil…</a:t>
            </a:r>
          </a:p>
          <a:p>
            <a:pPr marL="0" indent="0" algn="just">
              <a:lnSpc>
                <a:spcPct val="100000"/>
              </a:lnSpc>
              <a:spcBef>
                <a:spcPts val="0"/>
              </a:spcBef>
              <a:buNone/>
            </a:pPr>
            <a:r>
              <a:rPr lang="tr-TR" sz="1800" b="1" dirty="0">
                <a:latin typeface="Times New Roman" panose="02020603050405020304" pitchFamily="18" charset="0"/>
                <a:cs typeface="Times New Roman" panose="02020603050405020304" pitchFamily="18" charset="0"/>
              </a:rPr>
              <a:t>11. PRİMLENDİRME</a:t>
            </a:r>
            <a:r>
              <a:rPr lang="tr-TR" sz="1800" dirty="0">
                <a:latin typeface="Times New Roman" panose="02020603050405020304" pitchFamily="18" charset="0"/>
                <a:cs typeface="Times New Roman" panose="02020603050405020304" pitchFamily="18" charset="0"/>
              </a:rPr>
              <a:t>	     - Prim vaadiniz sağlamsa satma şansınız oldukça yüksek…</a:t>
            </a: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2180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Tanıtım…</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15</a:t>
            </a:fld>
            <a:endParaRPr lang="tr-TR" dirty="0">
              <a:solidFill>
                <a:prstClr val="black"/>
              </a:solidFill>
            </a:endParaRPr>
          </a:p>
        </p:txBody>
      </p:sp>
      <p:sp>
        <p:nvSpPr>
          <p:cNvPr id="3" name="İçerik Yer Tutucusu 2"/>
          <p:cNvSpPr>
            <a:spLocks noGrp="1"/>
          </p:cNvSpPr>
          <p:nvPr>
            <p:ph idx="1"/>
          </p:nvPr>
        </p:nvSpPr>
        <p:spPr>
          <a:xfrm>
            <a:off x="1423659" y="1795748"/>
            <a:ext cx="9832360" cy="3404213"/>
          </a:xfrm>
        </p:spPr>
        <p:txBody>
          <a:bodyPr/>
          <a:lstStyle/>
          <a:p>
            <a:pPr marL="0" indent="0" algn="just">
              <a:lnSpc>
                <a:spcPct val="120000"/>
              </a:lnSpc>
              <a:spcBef>
                <a:spcPts val="0"/>
              </a:spcBef>
              <a:buNone/>
            </a:pPr>
            <a:r>
              <a:rPr lang="tr-TR" sz="2000" b="1" dirty="0">
                <a:latin typeface="Times New Roman" panose="02020603050405020304" pitchFamily="18" charset="0"/>
                <a:cs typeface="Times New Roman" panose="02020603050405020304" pitchFamily="18" charset="0"/>
              </a:rPr>
              <a:t>1. REKLAM 			</a:t>
            </a:r>
            <a:r>
              <a:rPr lang="tr-TR" sz="2000" dirty="0">
                <a:latin typeface="Times New Roman" panose="02020603050405020304" pitchFamily="18" charset="0"/>
                <a:cs typeface="Times New Roman" panose="02020603050405020304" pitchFamily="18" charset="0"/>
              </a:rPr>
              <a:t>– Gazete, dergi, radyo, TV…</a:t>
            </a:r>
          </a:p>
          <a:p>
            <a:pPr marL="0" indent="0" algn="just">
              <a:lnSpc>
                <a:spcPct val="120000"/>
              </a:lnSpc>
              <a:spcBef>
                <a:spcPts val="0"/>
              </a:spcBef>
              <a:buNone/>
            </a:pPr>
            <a:r>
              <a:rPr lang="tr-TR" sz="2000" b="1" dirty="0">
                <a:latin typeface="Times New Roman" panose="02020603050405020304" pitchFamily="18" charset="0"/>
                <a:cs typeface="Times New Roman" panose="02020603050405020304" pitchFamily="18" charset="0"/>
              </a:rPr>
              <a:t>2. HALKLA İLİŞKİLER 	</a:t>
            </a:r>
            <a:r>
              <a:rPr lang="tr-TR" sz="2000" dirty="0">
                <a:latin typeface="Times New Roman" panose="02020603050405020304" pitchFamily="18" charset="0"/>
                <a:cs typeface="Times New Roman" panose="02020603050405020304" pitchFamily="18" charset="0"/>
              </a:rPr>
              <a:t>– PR en ucuz ve etkili pazarlama iletişimi…</a:t>
            </a:r>
          </a:p>
          <a:p>
            <a:pPr marL="0" indent="0" algn="just">
              <a:lnSpc>
                <a:spcPct val="120000"/>
              </a:lnSpc>
              <a:spcBef>
                <a:spcPts val="0"/>
              </a:spcBef>
              <a:buNone/>
            </a:pPr>
            <a:r>
              <a:rPr lang="tr-TR" sz="2000" b="1" dirty="0">
                <a:latin typeface="Times New Roman" panose="02020603050405020304" pitchFamily="18" charset="0"/>
                <a:cs typeface="Times New Roman" panose="02020603050405020304" pitchFamily="18" charset="0"/>
              </a:rPr>
              <a:t>3. İNTERNET			</a:t>
            </a:r>
            <a:r>
              <a:rPr lang="tr-TR" sz="2000" dirty="0">
                <a:latin typeface="Times New Roman" panose="02020603050405020304" pitchFamily="18" charset="0"/>
                <a:cs typeface="Times New Roman" panose="02020603050405020304" pitchFamily="18" charset="0"/>
              </a:rPr>
              <a:t>- Satın alma kararında en büyük başvuru kaynağı…</a:t>
            </a:r>
          </a:p>
          <a:p>
            <a:pPr marL="0" indent="0" algn="just">
              <a:lnSpc>
                <a:spcPct val="120000"/>
              </a:lnSpc>
              <a:spcBef>
                <a:spcPts val="0"/>
              </a:spcBef>
              <a:buNone/>
            </a:pPr>
            <a:r>
              <a:rPr lang="tr-TR" sz="2000" b="1" dirty="0">
                <a:latin typeface="Times New Roman" panose="02020603050405020304" pitchFamily="18" charset="0"/>
                <a:cs typeface="Times New Roman" panose="02020603050405020304" pitchFamily="18" charset="0"/>
              </a:rPr>
              <a:t>4. SOSYAL MEDYA		 </a:t>
            </a:r>
            <a:r>
              <a:rPr lang="tr-TR" sz="2000" dirty="0">
                <a:latin typeface="Times New Roman" panose="02020603050405020304" pitchFamily="18" charset="0"/>
                <a:cs typeface="Times New Roman" panose="02020603050405020304" pitchFamily="18" charset="0"/>
              </a:rPr>
              <a:t>– Ulaşılabilir olma, tüketiciyle birebir temas…</a:t>
            </a:r>
          </a:p>
          <a:p>
            <a:pPr marL="0" indent="0" algn="just">
              <a:lnSpc>
                <a:spcPct val="120000"/>
              </a:lnSpc>
              <a:spcBef>
                <a:spcPts val="0"/>
              </a:spcBef>
              <a:buNone/>
            </a:pPr>
            <a:r>
              <a:rPr lang="tr-TR" sz="2000" b="1" dirty="0">
                <a:latin typeface="Times New Roman" panose="02020603050405020304" pitchFamily="18" charset="0"/>
                <a:cs typeface="Times New Roman" panose="02020603050405020304" pitchFamily="18" charset="0"/>
              </a:rPr>
              <a:t>5. DOĞRUDAN PAZARLAMA 	</a:t>
            </a:r>
            <a:r>
              <a:rPr lang="tr-TR" sz="2000" dirty="0">
                <a:latin typeface="Times New Roman" panose="02020603050405020304" pitchFamily="18" charset="0"/>
                <a:cs typeface="Times New Roman" panose="02020603050405020304" pitchFamily="18" charset="0"/>
              </a:rPr>
              <a:t>– Doğru hedef kitleyi tespit etme… </a:t>
            </a:r>
          </a:p>
          <a:p>
            <a:pPr marL="0" indent="0" algn="just">
              <a:lnSpc>
                <a:spcPct val="120000"/>
              </a:lnSpc>
              <a:spcBef>
                <a:spcPts val="0"/>
              </a:spcBef>
              <a:buNone/>
            </a:pPr>
            <a:r>
              <a:rPr lang="tr-TR" sz="2000" b="1" dirty="0">
                <a:latin typeface="Times New Roman" panose="02020603050405020304" pitchFamily="18" charset="0"/>
                <a:cs typeface="Times New Roman" panose="02020603050405020304" pitchFamily="18" charset="0"/>
              </a:rPr>
              <a:t>6. AKTİVİTE BAZLI PAZARLAMA </a:t>
            </a:r>
            <a:r>
              <a:rPr lang="tr-TR" sz="2000" dirty="0">
                <a:latin typeface="Times New Roman" panose="02020603050405020304" pitchFamily="18" charset="0"/>
                <a:cs typeface="Times New Roman" panose="02020603050405020304" pitchFamily="18" charset="0"/>
              </a:rPr>
              <a:t>– Sponsorluklar…kalabalıklara ulaşılabilecek</a:t>
            </a:r>
          </a:p>
          <a:p>
            <a:pPr marL="0" indent="0" algn="just">
              <a:lnSpc>
                <a:spcPct val="120000"/>
              </a:lnSpc>
              <a:spcBef>
                <a:spcPts val="0"/>
              </a:spcBef>
              <a:buNone/>
            </a:pPr>
            <a:r>
              <a:rPr lang="tr-TR" sz="2000" dirty="0">
                <a:latin typeface="Times New Roman" panose="02020603050405020304" pitchFamily="18" charset="0"/>
                <a:cs typeface="Times New Roman" panose="02020603050405020304" pitchFamily="18" charset="0"/>
              </a:rPr>
              <a:t>                                                                                     yerlerde olma…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194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Personel…</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16</a:t>
            </a:fld>
            <a:endParaRPr lang="tr-TR" dirty="0">
              <a:solidFill>
                <a:prstClr val="black"/>
              </a:solidFill>
            </a:endParaRPr>
          </a:p>
        </p:txBody>
      </p:sp>
      <p:sp>
        <p:nvSpPr>
          <p:cNvPr id="3" name="İçerik Yer Tutucusu 2"/>
          <p:cNvSpPr>
            <a:spLocks noGrp="1"/>
          </p:cNvSpPr>
          <p:nvPr>
            <p:ph idx="1"/>
          </p:nvPr>
        </p:nvSpPr>
        <p:spPr>
          <a:xfrm>
            <a:off x="1423659" y="1795748"/>
            <a:ext cx="9832360" cy="3404213"/>
          </a:xfrm>
        </p:spPr>
        <p:txBody>
          <a:bodyPr/>
          <a:lstStyle/>
          <a:p>
            <a:pPr marL="0" indent="0" algn="just">
              <a:lnSpc>
                <a:spcPct val="120000"/>
              </a:lnSpc>
              <a:spcBef>
                <a:spcPts val="0"/>
              </a:spcBef>
              <a:buNone/>
            </a:pPr>
            <a:r>
              <a:rPr lang="tr-TR" sz="2000" b="1"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1. PERSONEL PROFİLİ 		– </a:t>
            </a:r>
            <a:r>
              <a:rPr lang="tr-TR" sz="1800" dirty="0">
                <a:latin typeface="Times New Roman" panose="02020603050405020304" pitchFamily="18" charset="0"/>
                <a:cs typeface="Times New Roman" panose="02020603050405020304" pitchFamily="18" charset="0"/>
              </a:rPr>
              <a:t>Yaş, Eğitim, Tecrübe, Cinsiyet…</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2. SATIŞ EĞİTİMİ 			</a:t>
            </a:r>
            <a:r>
              <a:rPr lang="tr-TR" sz="1800" dirty="0">
                <a:latin typeface="Times New Roman" panose="02020603050405020304" pitchFamily="18" charset="0"/>
                <a:cs typeface="Times New Roman" panose="02020603050405020304" pitchFamily="18" charset="0"/>
              </a:rPr>
              <a:t>– Büyük Sorun! Dev sektörün eğitimsiz elamanları…</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3. DAVRANIŞ EĞİTİMİ 		</a:t>
            </a:r>
            <a:r>
              <a:rPr lang="tr-TR" sz="1800" dirty="0">
                <a:latin typeface="Times New Roman" panose="02020603050405020304" pitchFamily="18" charset="0"/>
                <a:cs typeface="Times New Roman" panose="02020603050405020304" pitchFamily="18" charset="0"/>
              </a:rPr>
              <a:t>- Müşteri odaklı yaklaşım nasıl kazanılır?</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4. PROJE EĞİTİMİ 			</a:t>
            </a:r>
            <a:r>
              <a:rPr lang="tr-TR" sz="1800" dirty="0">
                <a:latin typeface="Times New Roman" panose="02020603050405020304" pitchFamily="18" charset="0"/>
                <a:cs typeface="Times New Roman" panose="02020603050405020304" pitchFamily="18" charset="0"/>
              </a:rPr>
              <a:t>– Projeyi tanımadan nasıl satacaklar?</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5. KAMPANYA EĞİTİMİ 		</a:t>
            </a:r>
            <a:r>
              <a:rPr lang="tr-TR" sz="1800" dirty="0">
                <a:latin typeface="Times New Roman" panose="02020603050405020304" pitchFamily="18" charset="0"/>
                <a:cs typeface="Times New Roman" panose="02020603050405020304" pitchFamily="18" charset="0"/>
              </a:rPr>
              <a:t>- Kampanyalar müşteri için karışık…satıcı için de öyle!</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6. TİCARİ MATEMATİK BECERİLERİ 	</a:t>
            </a:r>
            <a:r>
              <a:rPr lang="tr-TR" sz="1800" dirty="0">
                <a:latin typeface="Times New Roman" panose="02020603050405020304" pitchFamily="18" charset="0"/>
                <a:cs typeface="Times New Roman" panose="02020603050405020304" pitchFamily="18" charset="0"/>
              </a:rPr>
              <a:t>– Vade farkı, </a:t>
            </a:r>
            <a:r>
              <a:rPr lang="tr-TR" sz="1800" dirty="0" err="1">
                <a:latin typeface="Times New Roman" panose="02020603050405020304" pitchFamily="18" charset="0"/>
                <a:cs typeface="Times New Roman" panose="02020603050405020304" pitchFamily="18" charset="0"/>
              </a:rPr>
              <a:t>iskonto</a:t>
            </a:r>
            <a:r>
              <a:rPr lang="tr-TR" sz="1800" dirty="0">
                <a:latin typeface="Times New Roman" panose="02020603050405020304" pitchFamily="18" charset="0"/>
                <a:cs typeface="Times New Roman" panose="02020603050405020304" pitchFamily="18" charset="0"/>
              </a:rPr>
              <a:t>, kampanya dizaynı, paranın</a:t>
            </a:r>
          </a:p>
          <a:p>
            <a:pPr marL="0" indent="0" algn="just">
              <a:lnSpc>
                <a:spcPct val="120000"/>
              </a:lnSpc>
              <a:spcBef>
                <a:spcPts val="0"/>
              </a:spcBef>
              <a:buNone/>
            </a:pPr>
            <a:r>
              <a:rPr lang="tr-TR" sz="1800" dirty="0">
                <a:latin typeface="Times New Roman" panose="02020603050405020304" pitchFamily="18" charset="0"/>
                <a:cs typeface="Times New Roman" panose="02020603050405020304" pitchFamily="18" charset="0"/>
              </a:rPr>
              <a:t>                                                                              zaman değerini yorumlama, temel finansal beceriler…</a:t>
            </a:r>
          </a:p>
          <a:p>
            <a:pPr marL="0" indent="0" algn="just">
              <a:lnSpc>
                <a:spcPct val="12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7. MAAŞ ve PRİM SİSTEMİ 		</a:t>
            </a:r>
            <a:r>
              <a:rPr lang="tr-TR" sz="1800" dirty="0">
                <a:latin typeface="Times New Roman" panose="02020603050405020304" pitchFamily="18" charset="0"/>
                <a:cs typeface="Times New Roman" panose="02020603050405020304" pitchFamily="18" charset="0"/>
              </a:rPr>
              <a:t>– Satışın başarısı için…</a:t>
            </a:r>
          </a:p>
          <a:p>
            <a:pPr marL="0" indent="0" algn="just">
              <a:lnSpc>
                <a:spcPct val="120000"/>
              </a:lnSpc>
              <a:spcBef>
                <a:spcPts val="0"/>
              </a:spcBef>
              <a:buNone/>
            </a:pPr>
            <a:r>
              <a:rPr lang="tr-TR" sz="1800" dirty="0">
                <a:latin typeface="Times New Roman" panose="02020603050405020304" pitchFamily="18" charset="0"/>
                <a:cs typeface="Times New Roman" panose="02020603050405020304" pitchFamily="18" charset="0"/>
              </a:rPr>
              <a:t>  </a:t>
            </a:r>
            <a:r>
              <a:rPr lang="tr-TR" sz="1800" b="1" dirty="0">
                <a:latin typeface="Times New Roman" panose="02020603050405020304" pitchFamily="18" charset="0"/>
                <a:cs typeface="Times New Roman" panose="02020603050405020304" pitchFamily="18" charset="0"/>
              </a:rPr>
              <a:t>8. PERFORMANS SİSTEMİ 		</a:t>
            </a:r>
            <a:r>
              <a:rPr lang="tr-TR" sz="1800" dirty="0">
                <a:latin typeface="Times New Roman" panose="02020603050405020304" pitchFamily="18" charset="0"/>
                <a:cs typeface="Times New Roman" panose="02020603050405020304" pitchFamily="18" charset="0"/>
              </a:rPr>
              <a:t>– Başarıyı ölçmezseniz ödüllendiremezsiniz!</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9. AİDİYET VE MOTİVASYON 	</a:t>
            </a:r>
            <a:r>
              <a:rPr lang="tr-TR" sz="1800" dirty="0">
                <a:latin typeface="Times New Roman" panose="02020603050405020304" pitchFamily="18" charset="0"/>
                <a:cs typeface="Times New Roman" panose="02020603050405020304" pitchFamily="18" charset="0"/>
              </a:rPr>
              <a:t>– Satış artırmanın para dışı yolları…</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10. PATRON PROFESYONEL İLİŞKİLERİ </a:t>
            </a:r>
            <a:r>
              <a:rPr lang="tr-TR" sz="1800" dirty="0">
                <a:latin typeface="Times New Roman" panose="02020603050405020304" pitchFamily="18" charset="0"/>
                <a:cs typeface="Times New Roman" panose="02020603050405020304" pitchFamily="18" charset="0"/>
              </a:rPr>
              <a:t>– Patron ve profesyonel ilişkilerindeki doğrular…</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724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Fiziki şartlar…</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17</a:t>
            </a:fld>
            <a:endParaRPr lang="tr-TR" dirty="0">
              <a:solidFill>
                <a:prstClr val="black"/>
              </a:solidFill>
            </a:endParaRPr>
          </a:p>
        </p:txBody>
      </p:sp>
      <p:sp>
        <p:nvSpPr>
          <p:cNvPr id="3" name="İçerik Yer Tutucusu 2"/>
          <p:cNvSpPr>
            <a:spLocks noGrp="1"/>
          </p:cNvSpPr>
          <p:nvPr>
            <p:ph idx="1"/>
          </p:nvPr>
        </p:nvSpPr>
        <p:spPr>
          <a:xfrm>
            <a:off x="1423659" y="1795748"/>
            <a:ext cx="9832360" cy="3404213"/>
          </a:xfrm>
        </p:spPr>
        <p:txBody>
          <a:bodyPr/>
          <a:lstStyle/>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1. SATIŞ OFİSİ PLANLAMA 	</a:t>
            </a:r>
            <a:r>
              <a:rPr lang="tr-TR" sz="1800" dirty="0">
                <a:latin typeface="Times New Roman" panose="02020603050405020304" pitchFamily="18" charset="0"/>
                <a:cs typeface="Times New Roman" panose="02020603050405020304" pitchFamily="18" charset="0"/>
              </a:rPr>
              <a:t>– Tarz, dizayn, işlevsellik, görsellik önemli…</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2. SATIŞ SÜRECİNE GÖRE TASARIM </a:t>
            </a:r>
            <a:r>
              <a:rPr lang="tr-TR" sz="1800" dirty="0">
                <a:latin typeface="Times New Roman" panose="02020603050405020304" pitchFamily="18" charset="0"/>
                <a:cs typeface="Times New Roman" panose="02020603050405020304" pitchFamily="18" charset="0"/>
              </a:rPr>
              <a:t>– Satış ofisi dizaynı satış akışı ve</a:t>
            </a:r>
          </a:p>
          <a:p>
            <a:pPr marL="0" indent="0" algn="just">
              <a:lnSpc>
                <a:spcPct val="120000"/>
              </a:lnSpc>
              <a:spcBef>
                <a:spcPts val="0"/>
              </a:spcBef>
              <a:buNone/>
            </a:pPr>
            <a:r>
              <a:rPr lang="tr-TR" sz="1800" dirty="0">
                <a:latin typeface="Times New Roman" panose="02020603050405020304" pitchFamily="18" charset="0"/>
                <a:cs typeface="Times New Roman" panose="02020603050405020304" pitchFamily="18" charset="0"/>
              </a:rPr>
              <a:t>                                                                                           süreçleri gözetilerek yapılmalı…</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3. MARKALAMA   - </a:t>
            </a:r>
            <a:r>
              <a:rPr lang="tr-TR" sz="1800" dirty="0">
                <a:latin typeface="Times New Roman" panose="02020603050405020304" pitchFamily="18" charset="0"/>
                <a:cs typeface="Times New Roman" panose="02020603050405020304" pitchFamily="18" charset="0"/>
              </a:rPr>
              <a:t>Marka ve projeyi temsil ettiğinden hedef kitle ile uyumlu olmalı…</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4. GÖRSELLEŞTİRME </a:t>
            </a:r>
            <a:r>
              <a:rPr lang="tr-TR" sz="1800" dirty="0">
                <a:latin typeface="Times New Roman" panose="02020603050405020304" pitchFamily="18" charset="0"/>
                <a:cs typeface="Times New Roman" panose="02020603050405020304" pitchFamily="18" charset="0"/>
              </a:rPr>
              <a:t>– Teknoloji, görsel imajlar, maket, örnek ev…</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5. DONATI		</a:t>
            </a:r>
            <a:r>
              <a:rPr lang="tr-TR" sz="1800" dirty="0">
                <a:latin typeface="Times New Roman" panose="02020603050405020304" pitchFamily="18" charset="0"/>
                <a:cs typeface="Times New Roman" panose="02020603050405020304" pitchFamily="18" charset="0"/>
              </a:rPr>
              <a:t>– Ürün ve hedef kitle ile uyumlu dekorasyon…</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6. TEKNİK ALTYAPI 	</a:t>
            </a:r>
            <a:r>
              <a:rPr lang="tr-TR" sz="1800" dirty="0">
                <a:latin typeface="Times New Roman" panose="02020603050405020304" pitchFamily="18" charset="0"/>
                <a:cs typeface="Times New Roman" panose="02020603050405020304" pitchFamily="18" charset="0"/>
              </a:rPr>
              <a:t>– İklimlendirme, IT, elektrik, Call Center, İnternet…</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7. SATIŞ PROGRAMI 	</a:t>
            </a:r>
            <a:r>
              <a:rPr lang="tr-TR" sz="1800" dirty="0">
                <a:latin typeface="Times New Roman" panose="02020603050405020304" pitchFamily="18" charset="0"/>
                <a:cs typeface="Times New Roman" panose="02020603050405020304" pitchFamily="18" charset="0"/>
              </a:rPr>
              <a:t>– Etkin fiyatlama ve stok takibi için uygun yazılım, müşteri</a:t>
            </a:r>
          </a:p>
          <a:p>
            <a:pPr marL="0" indent="0" algn="just">
              <a:lnSpc>
                <a:spcPct val="120000"/>
              </a:lnSpc>
              <a:spcBef>
                <a:spcPts val="0"/>
              </a:spcBef>
              <a:buNone/>
            </a:pPr>
            <a:r>
              <a:rPr lang="tr-TR" sz="1800" dirty="0">
                <a:latin typeface="Times New Roman" panose="02020603050405020304" pitchFamily="18" charset="0"/>
                <a:cs typeface="Times New Roman" panose="02020603050405020304" pitchFamily="18" charset="0"/>
              </a:rPr>
              <a:t>                                                      ilişkileri, muhasebe entegrasyonu…</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8. SATIŞ RAPORLAMA </a:t>
            </a:r>
            <a:r>
              <a:rPr lang="tr-TR" sz="1800" dirty="0">
                <a:latin typeface="Times New Roman" panose="02020603050405020304" pitchFamily="18" charset="0"/>
                <a:cs typeface="Times New Roman" panose="02020603050405020304" pitchFamily="18" charset="0"/>
              </a:rPr>
              <a:t>– Dinamik satış takip ve raporlama imkanı…</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 9. DOSYALAMA 	</a:t>
            </a:r>
            <a:r>
              <a:rPr lang="tr-TR" sz="1800" dirty="0">
                <a:latin typeface="Times New Roman" panose="02020603050405020304" pitchFamily="18" charset="0"/>
                <a:cs typeface="Times New Roman" panose="02020603050405020304" pitchFamily="18" charset="0"/>
              </a:rPr>
              <a:t>– Satış dokümantasyonu ve arşiv sistemi…</a:t>
            </a: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10. AĞIRLAMA 	</a:t>
            </a:r>
            <a:r>
              <a:rPr lang="tr-TR" sz="1800" dirty="0">
                <a:latin typeface="Times New Roman" panose="02020603050405020304" pitchFamily="18" charset="0"/>
                <a:cs typeface="Times New Roman" panose="02020603050405020304" pitchFamily="18" charset="0"/>
              </a:rPr>
              <a:t>– İkramlar, hafta sonu aktiviteleri, vb...</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4485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Süreç yönetimi…</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18</a:t>
            </a:fld>
            <a:endParaRPr lang="tr-TR" dirty="0">
              <a:solidFill>
                <a:prstClr val="black"/>
              </a:solidFill>
            </a:endParaRPr>
          </a:p>
        </p:txBody>
      </p:sp>
      <p:sp>
        <p:nvSpPr>
          <p:cNvPr id="3" name="İçerik Yer Tutucusu 2"/>
          <p:cNvSpPr>
            <a:spLocks noGrp="1"/>
          </p:cNvSpPr>
          <p:nvPr>
            <p:ph idx="1"/>
          </p:nvPr>
        </p:nvSpPr>
        <p:spPr>
          <a:xfrm>
            <a:off x="1423659" y="1795748"/>
            <a:ext cx="9832360" cy="3404213"/>
          </a:xfrm>
        </p:spPr>
        <p:txBody>
          <a:bodyPr/>
          <a:lstStyle/>
          <a:p>
            <a:pPr marL="0" indent="0" algn="just">
              <a:lnSpc>
                <a:spcPct val="110000"/>
              </a:lnSpc>
              <a:spcBef>
                <a:spcPts val="0"/>
              </a:spcBef>
              <a:buNone/>
            </a:pPr>
            <a:r>
              <a:rPr lang="tr-TR" sz="1800" b="1" dirty="0">
                <a:latin typeface="Times New Roman" panose="02020603050405020304" pitchFamily="18" charset="0"/>
                <a:cs typeface="Times New Roman" panose="02020603050405020304" pitchFamily="18" charset="0"/>
              </a:rPr>
              <a:t>1. FİYATLAMA </a:t>
            </a:r>
            <a:r>
              <a:rPr lang="tr-TR" sz="1800" dirty="0">
                <a:latin typeface="Times New Roman" panose="02020603050405020304" pitchFamily="18" charset="0"/>
                <a:cs typeface="Times New Roman" panose="02020603050405020304" pitchFamily="18" charset="0"/>
              </a:rPr>
              <a:t>– Baz fiyat tespiti, üniteye göre baz fiyat farklılaştırma, </a:t>
            </a:r>
            <a:r>
              <a:rPr lang="tr-TR" sz="1800" dirty="0" err="1">
                <a:latin typeface="Times New Roman" panose="02020603050405020304" pitchFamily="18" charset="0"/>
                <a:cs typeface="Times New Roman" panose="02020603050405020304" pitchFamily="18" charset="0"/>
              </a:rPr>
              <a:t>şerefiyelendirme</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primlendirme</a:t>
            </a:r>
            <a:r>
              <a:rPr lang="tr-TR" sz="1800" dirty="0">
                <a:latin typeface="Times New Roman" panose="02020603050405020304" pitchFamily="18" charset="0"/>
                <a:cs typeface="Times New Roman" panose="02020603050405020304" pitchFamily="18" charset="0"/>
              </a:rPr>
              <a:t>…</a:t>
            </a:r>
          </a:p>
          <a:p>
            <a:pPr marL="0" indent="0" algn="just">
              <a:lnSpc>
                <a:spcPct val="110000"/>
              </a:lnSpc>
              <a:spcBef>
                <a:spcPts val="0"/>
              </a:spcBef>
              <a:buNone/>
            </a:pPr>
            <a:r>
              <a:rPr lang="tr-TR" sz="1800" b="1" dirty="0">
                <a:latin typeface="Times New Roman" panose="02020603050405020304" pitchFamily="18" charset="0"/>
                <a:cs typeface="Times New Roman" panose="02020603050405020304" pitchFamily="18" charset="0"/>
              </a:rPr>
              <a:t>2. ÖDEME TİPLERİ </a:t>
            </a:r>
            <a:r>
              <a:rPr lang="tr-TR" sz="1800" dirty="0">
                <a:latin typeface="Times New Roman" panose="02020603050405020304" pitchFamily="18" charset="0"/>
                <a:cs typeface="Times New Roman" panose="02020603050405020304" pitchFamily="18" charset="0"/>
              </a:rPr>
              <a:t>– Peşinat, ara ödemeler, ertelenmiş ödemeler, atlamalı ödemeler, artan oranlı ödemeler, teslimde ödemeler…</a:t>
            </a:r>
          </a:p>
          <a:p>
            <a:pPr marL="0" indent="0" algn="just">
              <a:lnSpc>
                <a:spcPct val="110000"/>
              </a:lnSpc>
              <a:spcBef>
                <a:spcPts val="0"/>
              </a:spcBef>
              <a:buNone/>
            </a:pPr>
            <a:r>
              <a:rPr lang="tr-TR" sz="1800" b="1" dirty="0">
                <a:latin typeface="Times New Roman" panose="02020603050405020304" pitchFamily="18" charset="0"/>
                <a:cs typeface="Times New Roman" panose="02020603050405020304" pitchFamily="18" charset="0"/>
              </a:rPr>
              <a:t>3. BANKA KREDİLERİ </a:t>
            </a:r>
            <a:r>
              <a:rPr lang="tr-TR" sz="1800" dirty="0">
                <a:latin typeface="Times New Roman" panose="02020603050405020304" pitchFamily="18" charset="0"/>
                <a:cs typeface="Times New Roman" panose="02020603050405020304" pitchFamily="18" charset="0"/>
              </a:rPr>
              <a:t>– Klasik ödeme planları, başlangıçta düşük tutarlı ödemeler, sık öde az öde planları, takas kredileri, masraf analizleri, uygun vade ve faiz yapısı analizleri…</a:t>
            </a:r>
          </a:p>
          <a:p>
            <a:pPr marL="0" indent="0" algn="just">
              <a:lnSpc>
                <a:spcPct val="110000"/>
              </a:lnSpc>
              <a:spcBef>
                <a:spcPts val="0"/>
              </a:spcBef>
              <a:buNone/>
            </a:pPr>
            <a:r>
              <a:rPr lang="tr-TR" sz="1800" b="1" dirty="0">
                <a:latin typeface="Times New Roman" panose="02020603050405020304" pitchFamily="18" charset="0"/>
                <a:cs typeface="Times New Roman" panose="02020603050405020304" pitchFamily="18" charset="0"/>
              </a:rPr>
              <a:t>4. FAİZ AVANTAJI SAĞLAMA </a:t>
            </a:r>
            <a:r>
              <a:rPr lang="tr-TR" sz="1800" dirty="0">
                <a:latin typeface="Times New Roman" panose="02020603050405020304" pitchFamily="18" charset="0"/>
                <a:cs typeface="Times New Roman" panose="02020603050405020304" pitchFamily="18" charset="0"/>
              </a:rPr>
              <a:t>– Nakit faiz sübvansiyonları, hak ediş bazlı tahsilatlar, vadeye yayılmış tahsilatlar şeklinde faiz sübvansiyonları…</a:t>
            </a:r>
          </a:p>
          <a:p>
            <a:pPr marL="0" indent="0" algn="just">
              <a:lnSpc>
                <a:spcPct val="11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endParaRPr lang="tr-TR" sz="1800" dirty="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tr-TR" sz="1800" b="1" dirty="0">
                <a:latin typeface="Times New Roman" panose="02020603050405020304" pitchFamily="18" charset="0"/>
                <a:cs typeface="Times New Roman" panose="02020603050405020304" pitchFamily="18" charset="0"/>
              </a:rPr>
              <a:t>SATIŞ SONRASI </a:t>
            </a:r>
            <a:r>
              <a:rPr lang="tr-TR" sz="1800" dirty="0">
                <a:latin typeface="Times New Roman" panose="02020603050405020304" pitchFamily="18" charset="0"/>
                <a:cs typeface="Times New Roman" panose="02020603050405020304" pitchFamily="18" charset="0"/>
              </a:rPr>
              <a:t>– Teslim yönetimi, teknik destek, müşteri ilişkileri yönetimi, site yönetimi, 2.nci el yönetimi…</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2950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71413" y="467038"/>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Kaynaklar</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19</a:t>
            </a:fld>
            <a:endParaRPr lang="tr-TR" dirty="0">
              <a:solidFill>
                <a:prstClr val="black"/>
              </a:solidFill>
            </a:endParaRPr>
          </a:p>
        </p:txBody>
      </p:sp>
      <p:sp>
        <p:nvSpPr>
          <p:cNvPr id="6" name="İçerik Yer Tutucusu 2"/>
          <p:cNvSpPr>
            <a:spLocks noGrp="1"/>
          </p:cNvSpPr>
          <p:nvPr>
            <p:ph idx="1"/>
          </p:nvPr>
        </p:nvSpPr>
        <p:spPr>
          <a:xfrm>
            <a:off x="2018068" y="1408182"/>
            <a:ext cx="8270023" cy="4351338"/>
          </a:xfrm>
        </p:spPr>
        <p:txBody>
          <a:bodyPr>
            <a:normAutofit/>
          </a:bodyPr>
          <a:lstStyle/>
          <a:p>
            <a:endParaRPr lang="tr-TR" dirty="0"/>
          </a:p>
          <a:p>
            <a:endParaRPr lang="tr-TR" dirty="0"/>
          </a:p>
          <a:p>
            <a:r>
              <a:rPr lang="tr-TR" sz="1000" dirty="0" smtClean="0">
                <a:latin typeface="Times New Roman" panose="02020603050405020304" pitchFamily="18" charset="0"/>
                <a:cs typeface="Times New Roman" panose="02020603050405020304" pitchFamily="18" charset="0"/>
              </a:rPr>
              <a:t>.</a:t>
            </a: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buNone/>
            </a:pPr>
            <a:endParaRPr lang="tr-TR" sz="1000" dirty="0">
              <a:latin typeface="Times New Roman" panose="02020603050405020304" pitchFamily="18" charset="0"/>
              <a:cs typeface="Times New Roman" panose="02020603050405020304" pitchFamily="18" charset="0"/>
            </a:endParaRPr>
          </a:p>
          <a:p>
            <a:pPr marL="0" indent="0">
              <a:buNone/>
            </a:pPr>
            <a:r>
              <a:rPr lang="tr-TR" sz="1000" dirty="0">
                <a:latin typeface="Times New Roman" panose="02020603050405020304" pitchFamily="18" charset="0"/>
                <a:cs typeface="Times New Roman" panose="02020603050405020304" pitchFamily="18" charset="0"/>
              </a:rPr>
              <a:t>                                                                                                                 </a:t>
            </a:r>
          </a:p>
        </p:txBody>
      </p:sp>
      <p:sp>
        <p:nvSpPr>
          <p:cNvPr id="12" name="İçerik Yer Tutucusu 2">
            <a:extLst>
              <a:ext uri="{FF2B5EF4-FFF2-40B4-BE49-F238E27FC236}">
                <a16:creationId xmlns="" xmlns:a16="http://schemas.microsoft.com/office/drawing/2014/main" id="{841BE76F-8D30-4BBE-8A5C-0A1424934755}"/>
              </a:ext>
            </a:extLst>
          </p:cNvPr>
          <p:cNvSpPr txBox="1">
            <a:spLocks/>
          </p:cNvSpPr>
          <p:nvPr/>
        </p:nvSpPr>
        <p:spPr>
          <a:xfrm>
            <a:off x="1237136" y="1662988"/>
            <a:ext cx="10118035" cy="3841726"/>
          </a:xfrm>
          <a:prstGeom prst="rect">
            <a:avLst/>
          </a:prstGeom>
        </p:spPr>
        <p:txBody>
          <a:bodyPr>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2200" dirty="0">
                <a:latin typeface="Times New Roman" panose="02020603050405020304" pitchFamily="18" charset="0"/>
                <a:cs typeface="Times New Roman" panose="02020603050405020304" pitchFamily="18" charset="0"/>
              </a:rPr>
              <a:t>Makro Pazarlama, 2. Baskı. Birol </a:t>
            </a:r>
            <a:r>
              <a:rPr lang="tr-TR" sz="2200" dirty="0" err="1">
                <a:latin typeface="Times New Roman" panose="02020603050405020304" pitchFamily="18" charset="0"/>
                <a:cs typeface="Times New Roman" panose="02020603050405020304" pitchFamily="18" charset="0"/>
              </a:rPr>
              <a:t>Tenekecioğlu</a:t>
            </a:r>
            <a:r>
              <a:rPr lang="tr-TR" sz="2200" dirty="0">
                <a:latin typeface="Times New Roman" panose="02020603050405020304" pitchFamily="18" charset="0"/>
                <a:cs typeface="Times New Roman" panose="02020603050405020304" pitchFamily="18" charset="0"/>
              </a:rPr>
              <a:t> ve </a:t>
            </a:r>
            <a:r>
              <a:rPr lang="tr-TR" sz="2200" dirty="0" err="1">
                <a:latin typeface="Times New Roman" panose="02020603050405020304" pitchFamily="18" charset="0"/>
                <a:cs typeface="Times New Roman" panose="02020603050405020304" pitchFamily="18" charset="0"/>
              </a:rPr>
              <a:t>N.Figen</a:t>
            </a:r>
            <a:r>
              <a:rPr lang="tr-TR" sz="2200" dirty="0">
                <a:latin typeface="Times New Roman" panose="02020603050405020304" pitchFamily="18" charset="0"/>
                <a:cs typeface="Times New Roman" panose="02020603050405020304" pitchFamily="18" charset="0"/>
              </a:rPr>
              <a:t> Ersoy, Birlik Ofset, Eskişehir, 2000.</a:t>
            </a:r>
          </a:p>
          <a:p>
            <a:r>
              <a:rPr lang="tr-TR" sz="2200" dirty="0">
                <a:latin typeface="Times New Roman" panose="02020603050405020304" pitchFamily="18" charset="0"/>
                <a:cs typeface="Times New Roman" panose="02020603050405020304" pitchFamily="18" charset="0"/>
              </a:rPr>
              <a:t>Pazarlama İlkeleri, </a:t>
            </a:r>
            <a:r>
              <a:rPr lang="tr-TR" sz="2200" dirty="0" err="1">
                <a:latin typeface="Times New Roman" panose="02020603050405020304" pitchFamily="18" charset="0"/>
                <a:cs typeface="Times New Roman" panose="02020603050405020304" pitchFamily="18" charset="0"/>
              </a:rPr>
              <a:t>Jim</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Blythe</a:t>
            </a:r>
            <a:r>
              <a:rPr lang="tr-TR" sz="2200" dirty="0">
                <a:latin typeface="Times New Roman" panose="02020603050405020304" pitchFamily="18" charset="0"/>
                <a:cs typeface="Times New Roman" panose="02020603050405020304" pitchFamily="18" charset="0"/>
              </a:rPr>
              <a:t> (Türkçesi: </a:t>
            </a:r>
            <a:r>
              <a:rPr lang="tr-TR" sz="2200" dirty="0" err="1">
                <a:latin typeface="Times New Roman" panose="02020603050405020304" pitchFamily="18" charset="0"/>
                <a:cs typeface="Times New Roman" panose="02020603050405020304" pitchFamily="18" charset="0"/>
              </a:rPr>
              <a:t>Prof.Dr</a:t>
            </a:r>
            <a:r>
              <a:rPr lang="tr-TR" sz="2200" dirty="0">
                <a:latin typeface="Times New Roman" panose="02020603050405020304" pitchFamily="18" charset="0"/>
                <a:cs typeface="Times New Roman" panose="02020603050405020304" pitchFamily="18" charset="0"/>
              </a:rPr>
              <a:t>. Yavuz Odabaşı), </a:t>
            </a:r>
            <a:r>
              <a:rPr lang="tr-TR" sz="2200" dirty="0" err="1">
                <a:latin typeface="Times New Roman" panose="02020603050405020304" pitchFamily="18" charset="0"/>
                <a:cs typeface="Times New Roman" panose="02020603050405020304" pitchFamily="18" charset="0"/>
              </a:rPr>
              <a:t>Prentice</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Hall</a:t>
            </a:r>
            <a:r>
              <a:rPr lang="tr-TR" sz="2200" dirty="0">
                <a:latin typeface="Times New Roman" panose="02020603050405020304" pitchFamily="18" charset="0"/>
                <a:cs typeface="Times New Roman" panose="02020603050405020304" pitchFamily="18" charset="0"/>
              </a:rPr>
              <a:t>, Bilim-Teknik Kitabevi, Eskişehir, 2001.</a:t>
            </a:r>
          </a:p>
          <a:p>
            <a:r>
              <a:rPr lang="tr-TR" sz="2200" dirty="0">
                <a:latin typeface="Times New Roman" panose="02020603050405020304" pitchFamily="18" charset="0"/>
                <a:cs typeface="Times New Roman" panose="02020603050405020304" pitchFamily="18" charset="0"/>
              </a:rPr>
              <a:t>Pazarlama İlkeleri, Türkiye Uygulamaları: Global Yönetimsel Yaklaşım, Ömer Baybars Tek, Beta, İstanbul, 1999.</a:t>
            </a:r>
          </a:p>
          <a:p>
            <a:r>
              <a:rPr lang="tr-TR" sz="2200" dirty="0">
                <a:latin typeface="Times New Roman" panose="02020603050405020304" pitchFamily="18" charset="0"/>
                <a:cs typeface="Times New Roman" panose="02020603050405020304" pitchFamily="18" charset="0"/>
              </a:rPr>
              <a:t>Pazarlama Yönetimi, </a:t>
            </a:r>
            <a:r>
              <a:rPr lang="tr-TR" sz="2200" dirty="0" err="1">
                <a:latin typeface="Times New Roman" panose="02020603050405020304" pitchFamily="18" charset="0"/>
                <a:cs typeface="Times New Roman" panose="02020603050405020304" pitchFamily="18" charset="0"/>
              </a:rPr>
              <a:t>B.Tenekecioğlu</a:t>
            </a:r>
            <a:r>
              <a:rPr lang="tr-TR" sz="2200" dirty="0">
                <a:latin typeface="Times New Roman" panose="02020603050405020304" pitchFamily="18" charset="0"/>
                <a:cs typeface="Times New Roman" panose="02020603050405020304" pitchFamily="18" charset="0"/>
              </a:rPr>
              <a:t> ve </a:t>
            </a:r>
            <a:r>
              <a:rPr lang="tr-TR" sz="2200" dirty="0" err="1">
                <a:latin typeface="Times New Roman" panose="02020603050405020304" pitchFamily="18" charset="0"/>
                <a:cs typeface="Times New Roman" panose="02020603050405020304" pitchFamily="18" charset="0"/>
              </a:rPr>
              <a:t>F.Esoy</a:t>
            </a:r>
            <a:r>
              <a:rPr lang="tr-TR" sz="2200" dirty="0">
                <a:latin typeface="Times New Roman" panose="02020603050405020304" pitchFamily="18" charset="0"/>
                <a:cs typeface="Times New Roman" panose="02020603050405020304" pitchFamily="18" charset="0"/>
              </a:rPr>
              <a:t>, Birlik Ofset, Eskişehir, 2000.</a:t>
            </a:r>
          </a:p>
          <a:p>
            <a:r>
              <a:rPr lang="tr-TR" sz="2200" dirty="0" smtClean="0">
                <a:latin typeface="Times New Roman" panose="02020603050405020304" pitchFamily="18" charset="0"/>
                <a:cs typeface="Times New Roman" panose="02020603050405020304" pitchFamily="18" charset="0"/>
              </a:rPr>
              <a:t>Pazarlama </a:t>
            </a:r>
            <a:r>
              <a:rPr lang="tr-TR" sz="2200" dirty="0">
                <a:latin typeface="Times New Roman" panose="02020603050405020304" pitchFamily="18" charset="0"/>
                <a:cs typeface="Times New Roman" panose="02020603050405020304" pitchFamily="18" charset="0"/>
              </a:rPr>
              <a:t>Yönetimi, Philip </a:t>
            </a:r>
            <a:r>
              <a:rPr lang="tr-TR" sz="2200" dirty="0" err="1">
                <a:latin typeface="Times New Roman" panose="02020603050405020304" pitchFamily="18" charset="0"/>
                <a:cs typeface="Times New Roman" panose="02020603050405020304" pitchFamily="18" charset="0"/>
              </a:rPr>
              <a:t>Kotler</a:t>
            </a:r>
            <a:r>
              <a:rPr lang="tr-TR" sz="2200" dirty="0">
                <a:latin typeface="Times New Roman" panose="02020603050405020304" pitchFamily="18" charset="0"/>
                <a:cs typeface="Times New Roman" panose="02020603050405020304" pitchFamily="18" charset="0"/>
              </a:rPr>
              <a:t>, (Çeviri: Nejat </a:t>
            </a:r>
            <a:r>
              <a:rPr lang="tr-TR" sz="2200" dirty="0" err="1">
                <a:latin typeface="Times New Roman" panose="02020603050405020304" pitchFamily="18" charset="0"/>
                <a:cs typeface="Times New Roman" panose="02020603050405020304" pitchFamily="18" charset="0"/>
              </a:rPr>
              <a:t>Muallimoğlu</a:t>
            </a:r>
            <a:r>
              <a:rPr lang="tr-TR" sz="2200" dirty="0">
                <a:latin typeface="Times New Roman" panose="02020603050405020304" pitchFamily="18" charset="0"/>
                <a:cs typeface="Times New Roman" panose="02020603050405020304" pitchFamily="18" charset="0"/>
              </a:rPr>
              <a:t>), Milenyum Baskısı, Beta Yayın Dağıtım A.Ş, İstanbul, 2000.</a:t>
            </a:r>
          </a:p>
          <a:p>
            <a:r>
              <a:rPr lang="tr-TR" sz="2200" dirty="0" smtClean="0">
                <a:latin typeface="Times New Roman" panose="02020603050405020304" pitchFamily="18" charset="0"/>
                <a:cs typeface="Times New Roman" panose="02020603050405020304" pitchFamily="18" charset="0"/>
              </a:rPr>
              <a:t>Pazarlama-İlkeler</a:t>
            </a:r>
            <a:r>
              <a:rPr lang="tr-TR" sz="2200" dirty="0">
                <a:latin typeface="Times New Roman" panose="02020603050405020304" pitchFamily="18" charset="0"/>
                <a:cs typeface="Times New Roman" panose="02020603050405020304" pitchFamily="18" charset="0"/>
              </a:rPr>
              <a:t>, Yönetim, Cemal Yükselen, Detay Yayıncılık Ankara, 2001.</a:t>
            </a:r>
          </a:p>
        </p:txBody>
      </p:sp>
    </p:spTree>
    <p:extLst>
      <p:ext uri="{BB962C8B-B14F-4D97-AF65-F5344CB8AC3E}">
        <p14:creationId xmlns:p14="http://schemas.microsoft.com/office/powerpoint/2010/main" val="374758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6756" y="451692"/>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Gayrimenkul sektörü…</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
        <p:nvSpPr>
          <p:cNvPr id="3" name="İçerik Yer Tutucusu 2"/>
          <p:cNvSpPr>
            <a:spLocks noGrp="1"/>
          </p:cNvSpPr>
          <p:nvPr>
            <p:ph idx="1"/>
          </p:nvPr>
        </p:nvSpPr>
        <p:spPr>
          <a:xfrm>
            <a:off x="1522811" y="1817784"/>
            <a:ext cx="9832360" cy="1366092"/>
          </a:xfrm>
        </p:spPr>
        <p:txBody>
          <a:bodyPr/>
          <a:lstStyle/>
          <a:p>
            <a:pPr algn="just">
              <a:lnSpc>
                <a:spcPct val="100000"/>
              </a:lnSpc>
              <a:spcBef>
                <a:spcPts val="0"/>
              </a:spcBef>
              <a:buFont typeface="Wingdings" panose="05000000000000000000" pitchFamily="2" charset="2"/>
              <a:buChar char="ü"/>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Türkiye’de gelişen sektörlerin başında yer almaktadır. </a:t>
            </a:r>
          </a:p>
          <a:p>
            <a:pPr algn="just">
              <a:lnSpc>
                <a:spcPct val="100000"/>
              </a:lnSpc>
              <a:spcBef>
                <a:spcPts val="0"/>
              </a:spcBef>
              <a:buFont typeface="Wingdings" panose="05000000000000000000" pitchFamily="2" charset="2"/>
              <a:buChar char="ü"/>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Bu gelişmeye etki eden faktörlerin başında;</a:t>
            </a:r>
          </a:p>
          <a:p>
            <a:pPr marL="0" indent="0" algn="just">
              <a:lnSpc>
                <a:spcPct val="100000"/>
              </a:lnSpc>
              <a:spcBef>
                <a:spcPts val="0"/>
              </a:spcBef>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Sektörün karlılık oranının her geçen gün artması,</a:t>
            </a:r>
          </a:p>
          <a:p>
            <a:pPr marL="0" indent="0" algn="just">
              <a:lnSpc>
                <a:spcPct val="100000"/>
              </a:lnSpc>
              <a:spcBef>
                <a:spcPts val="0"/>
              </a:spcBef>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Gayrimenkul ürünlerinin en belirgin yatırım araçlarından biri</a:t>
            </a:r>
          </a:p>
          <a:p>
            <a:pPr marL="0" indent="0" algn="just">
              <a:lnSpc>
                <a:spcPct val="100000"/>
              </a:lnSpc>
              <a:spcBef>
                <a:spcPts val="0"/>
              </a:spcBef>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olması gelmektedir. </a:t>
            </a:r>
          </a:p>
          <a:p>
            <a:pPr algn="just">
              <a:lnSpc>
                <a:spcPct val="100000"/>
              </a:lnSpc>
              <a:spcBef>
                <a:spcPts val="0"/>
              </a:spcBef>
              <a:buFont typeface="Wingdings" panose="05000000000000000000" pitchFamily="2" charset="2"/>
              <a:buChar char="ü"/>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Pazar dinamik bir yapıda gelişmektedir,</a:t>
            </a:r>
          </a:p>
          <a:p>
            <a:pPr algn="just">
              <a:lnSpc>
                <a:spcPct val="100000"/>
              </a:lnSpc>
              <a:spcBef>
                <a:spcPts val="0"/>
              </a:spcBef>
              <a:buFont typeface="Wingdings" panose="05000000000000000000" pitchFamily="2" charset="2"/>
              <a:buChar char="ü"/>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Sektörde iki temel müşteri vardır. </a:t>
            </a:r>
          </a:p>
          <a:p>
            <a:pPr marL="0" indent="0" algn="just">
              <a:lnSpc>
                <a:spcPct val="100000"/>
              </a:lnSpc>
              <a:spcBef>
                <a:spcPts val="0"/>
              </a:spcBef>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1- Mal sahibi bireyler, </a:t>
            </a:r>
          </a:p>
          <a:p>
            <a:pPr marL="0" indent="0" algn="just">
              <a:lnSpc>
                <a:spcPct val="100000"/>
              </a:lnSpc>
              <a:spcBef>
                <a:spcPts val="0"/>
              </a:spcBef>
              <a:buNone/>
            </a:pP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2- Malı talep eden </a:t>
            </a:r>
            <a:r>
              <a:rPr lang="tr-TR" sz="2000" i="1" dirty="0">
                <a:solidFill>
                  <a:schemeClr val="tx1">
                    <a:lumMod val="95000"/>
                    <a:lumOff val="5000"/>
                  </a:schemeClr>
                </a:solidFill>
                <a:latin typeface="Times New Roman" panose="02020603050405020304" pitchFamily="18" charset="0"/>
                <a:cs typeface="Times New Roman" panose="02020603050405020304" pitchFamily="18" charset="0"/>
              </a:rPr>
              <a:t>(gayrimenkulü kiralamak / satın </a:t>
            </a:r>
          </a:p>
          <a:p>
            <a:pPr marL="0" indent="0" algn="just">
              <a:lnSpc>
                <a:spcPct val="100000"/>
              </a:lnSpc>
              <a:spcBef>
                <a:spcPts val="0"/>
              </a:spcBef>
              <a:buNone/>
            </a:pPr>
            <a:r>
              <a:rPr lang="tr-TR" sz="2000" i="1" dirty="0">
                <a:solidFill>
                  <a:schemeClr val="tx1">
                    <a:lumMod val="95000"/>
                    <a:lumOff val="5000"/>
                  </a:schemeClr>
                </a:solidFill>
                <a:latin typeface="Times New Roman" panose="02020603050405020304" pitchFamily="18" charset="0"/>
                <a:cs typeface="Times New Roman" panose="02020603050405020304" pitchFamily="18" charset="0"/>
              </a:rPr>
              <a:t>                   almak isteyen)</a:t>
            </a:r>
            <a:r>
              <a:rPr lang="tr-TR" sz="2000" dirty="0">
                <a:solidFill>
                  <a:schemeClr val="tx1">
                    <a:lumMod val="95000"/>
                    <a:lumOff val="5000"/>
                  </a:schemeClr>
                </a:solidFill>
                <a:latin typeface="Times New Roman" panose="02020603050405020304" pitchFamily="18" charset="0"/>
                <a:cs typeface="Times New Roman" panose="02020603050405020304" pitchFamily="18" charset="0"/>
              </a:rPr>
              <a:t> bireylerdir.</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305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6756" y="451692"/>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Gayrimenkul Sektöründe Tehditler ve Fırsatlar </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
        <p:nvSpPr>
          <p:cNvPr id="3" name="İçerik Yer Tutucusu 2"/>
          <p:cNvSpPr>
            <a:spLocks noGrp="1"/>
          </p:cNvSpPr>
          <p:nvPr>
            <p:ph idx="1"/>
          </p:nvPr>
        </p:nvSpPr>
        <p:spPr>
          <a:xfrm>
            <a:off x="1390608" y="1377109"/>
            <a:ext cx="9832360" cy="1366092"/>
          </a:xfrm>
        </p:spPr>
        <p:txBody>
          <a:bodyPr/>
          <a:lstStyle/>
          <a:p>
            <a:r>
              <a:rPr lang="tr-TR" sz="1800" dirty="0">
                <a:latin typeface="Times New Roman" panose="02020603050405020304" pitchFamily="18" charset="0"/>
                <a:cs typeface="Times New Roman" panose="02020603050405020304" pitchFamily="18" charset="0"/>
              </a:rPr>
              <a:t>sektörde belli bir standardın olmaması</a:t>
            </a:r>
          </a:p>
          <a:p>
            <a:r>
              <a:rPr lang="tr-TR" sz="1800" dirty="0">
                <a:latin typeface="Times New Roman" panose="02020603050405020304" pitchFamily="18" charset="0"/>
                <a:cs typeface="Times New Roman" panose="02020603050405020304" pitchFamily="18" charset="0"/>
              </a:rPr>
              <a:t>yasalarda bazı kurallar belirlenmiş olmakla birlikte; bu kurallar uygulanmamaktadır Örneğin, sözleşme yapmak yasal bir zorunluluk olmasına rağmen gayrimenkul kiralarken sözleşme yapmayan işletmeler bulunmaktadır. </a:t>
            </a:r>
          </a:p>
          <a:p>
            <a:r>
              <a:rPr lang="tr-TR" sz="1800" dirty="0">
                <a:latin typeface="Times New Roman" panose="02020603050405020304" pitchFamily="18" charset="0"/>
                <a:cs typeface="Times New Roman" panose="02020603050405020304" pitchFamily="18" charset="0"/>
              </a:rPr>
              <a:t>Ülkemizde tapularda, iskanlarda ve kat irtifakı konularında çeşitli sorunlar vardır. Gayrimenkul bedelleri üzerinden işlem yapılmamaktadır. Bu yüzden ülkemiz ciddi bir vergi kaybına uğramaktadır.</a:t>
            </a:r>
          </a:p>
          <a:p>
            <a:r>
              <a:rPr lang="tr-TR" sz="1800" dirty="0">
                <a:latin typeface="Times New Roman" panose="02020603050405020304" pitchFamily="18" charset="0"/>
                <a:cs typeface="Times New Roman" panose="02020603050405020304" pitchFamily="18" charset="0"/>
              </a:rPr>
              <a:t> tüm yasal zorunluluklar denetlenmelidir</a:t>
            </a:r>
          </a:p>
          <a:p>
            <a:r>
              <a:rPr lang="tr-TR" sz="1800" dirty="0">
                <a:latin typeface="Times New Roman" panose="02020603050405020304" pitchFamily="18" charset="0"/>
                <a:cs typeface="Times New Roman" panose="02020603050405020304" pitchFamily="18" charset="0"/>
              </a:rPr>
              <a:t>birçok bölgede iskan sorunlarının olması ve çarpık yapılaşmadır</a:t>
            </a:r>
          </a:p>
          <a:p>
            <a:r>
              <a:rPr lang="tr-TR" sz="1800" dirty="0">
                <a:latin typeface="Times New Roman" panose="02020603050405020304" pitchFamily="18" charset="0"/>
                <a:cs typeface="Times New Roman" panose="02020603050405020304" pitchFamily="18" charset="0"/>
              </a:rPr>
              <a:t>sektör çok karlı bir pazardan oluşmaktadır. </a:t>
            </a:r>
          </a:p>
          <a:p>
            <a:r>
              <a:rPr lang="tr-TR" sz="1800" dirty="0">
                <a:latin typeface="Times New Roman" panose="02020603050405020304" pitchFamily="18" charset="0"/>
                <a:cs typeface="Times New Roman" panose="02020603050405020304" pitchFamily="18" charset="0"/>
              </a:rPr>
              <a:t>Türkiye’de gayrimenkullerin yüksek fiyatlarına rağmen alıcılar mevcuttur. Bunun en önemli nedeni gayrimenkul sektöründe aklanan kara paralardır. </a:t>
            </a:r>
            <a:r>
              <a:rPr lang="tr-TR" sz="1800" dirty="0" err="1">
                <a:latin typeface="Times New Roman" panose="02020603050405020304" pitchFamily="18" charset="0"/>
                <a:cs typeface="Times New Roman" panose="02020603050405020304" pitchFamily="18" charset="0"/>
              </a:rPr>
              <a:t>Mortgage</a:t>
            </a:r>
            <a:r>
              <a:rPr lang="tr-TR" sz="1800" dirty="0">
                <a:latin typeface="Times New Roman" panose="02020603050405020304" pitchFamily="18" charset="0"/>
                <a:cs typeface="Times New Roman" panose="02020603050405020304" pitchFamily="18" charset="0"/>
              </a:rPr>
              <a:t> (uzun vadeli ipotek sistemi) de sektördeki gelişmelerden biridir.</a:t>
            </a:r>
          </a:p>
          <a:p>
            <a:r>
              <a:rPr lang="tr-TR" sz="1800" dirty="0" err="1">
                <a:latin typeface="Times New Roman" panose="02020603050405020304" pitchFamily="18" charset="0"/>
                <a:cs typeface="Times New Roman" panose="02020603050405020304" pitchFamily="18" charset="0"/>
              </a:rPr>
              <a:t>mortgage</a:t>
            </a:r>
            <a:r>
              <a:rPr lang="tr-TR" sz="1800" dirty="0">
                <a:latin typeface="Times New Roman" panose="02020603050405020304" pitchFamily="18" charset="0"/>
                <a:cs typeface="Times New Roman" panose="02020603050405020304" pitchFamily="18" charset="0"/>
              </a:rPr>
              <a:t> sisteminin temel hedefi devlet desteğinin olması ve gayrimenkul sektöründe çok büyük bir sorun teşkil eden kayıt dışılığı önlemeyi hedeflemesidir. </a:t>
            </a:r>
          </a:p>
          <a:p>
            <a:pPr marL="0" indent="0" algn="just">
              <a:lnSpc>
                <a:spcPct val="100000"/>
              </a:lnSpc>
              <a:spcBef>
                <a:spcPts val="0"/>
              </a:spcBef>
              <a:buNone/>
            </a:pP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9524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6756" y="451692"/>
            <a:ext cx="8959722" cy="599728"/>
          </a:xfrm>
        </p:spPr>
        <p:txBody>
          <a:bodyPr>
            <a:normAutofit/>
          </a:bodyPr>
          <a:lstStyle/>
          <a:p>
            <a:pPr marL="0" indent="0" algn="ctr">
              <a:buNone/>
            </a:pPr>
            <a:r>
              <a:rPr lang="tr-TR" sz="2800" dirty="0" err="1">
                <a:latin typeface="Times New Roman" panose="02020603050405020304" pitchFamily="18" charset="0"/>
                <a:cs typeface="Times New Roman" panose="02020603050405020304" pitchFamily="18" charset="0"/>
              </a:rPr>
              <a:t>Mortgage</a:t>
            </a:r>
            <a:r>
              <a:rPr lang="tr-TR" sz="2800" dirty="0">
                <a:latin typeface="Times New Roman" panose="02020603050405020304" pitchFamily="18" charset="0"/>
                <a:cs typeface="Times New Roman" panose="02020603050405020304" pitchFamily="18" charset="0"/>
              </a:rPr>
              <a:t>…</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
        <p:nvSpPr>
          <p:cNvPr id="3" name="İçerik Yer Tutucusu 2"/>
          <p:cNvSpPr>
            <a:spLocks noGrp="1"/>
          </p:cNvSpPr>
          <p:nvPr>
            <p:ph idx="1"/>
          </p:nvPr>
        </p:nvSpPr>
        <p:spPr>
          <a:xfrm>
            <a:off x="1522811" y="2269475"/>
            <a:ext cx="9832360" cy="1366092"/>
          </a:xfrm>
        </p:spPr>
        <p:txBody>
          <a:bodyPr/>
          <a:lstStyle/>
          <a:p>
            <a:pPr marL="0" indent="0" algn="just">
              <a:buNone/>
            </a:pPr>
            <a:r>
              <a:rPr lang="tr-TR" sz="2200" dirty="0" err="1">
                <a:latin typeface="Times New Roman" panose="02020603050405020304" pitchFamily="18" charset="0"/>
                <a:cs typeface="Times New Roman" panose="02020603050405020304" pitchFamily="18" charset="0"/>
              </a:rPr>
              <a:t>Mortgage</a:t>
            </a:r>
            <a:r>
              <a:rPr lang="tr-TR" sz="2200" dirty="0">
                <a:latin typeface="Times New Roman" panose="02020603050405020304" pitchFamily="18" charset="0"/>
                <a:cs typeface="Times New Roman" panose="02020603050405020304" pitchFamily="18" charset="0"/>
              </a:rPr>
              <a:t>: “Bir gayrimenkulün satın alınması amacıyla belirli bir vadede (vadenin konut fiyatları dikkate alındığında katlanılabilir geri ödemelerle yapılabilmesi için uzun olması beklenmektedir) borç alınması ve borcun teminatı olarak gayrimenkul </a:t>
            </a:r>
            <a:r>
              <a:rPr lang="tr-TR" sz="2200" dirty="0" err="1">
                <a:latin typeface="Times New Roman" panose="02020603050405020304" pitchFamily="18" charset="0"/>
                <a:cs typeface="Times New Roman" panose="02020603050405020304" pitchFamily="18" charset="0"/>
              </a:rPr>
              <a:t>rehninin</a:t>
            </a:r>
            <a:r>
              <a:rPr lang="tr-TR" sz="2200" dirty="0">
                <a:latin typeface="Times New Roman" panose="02020603050405020304" pitchFamily="18" charset="0"/>
                <a:cs typeface="Times New Roman" panose="02020603050405020304" pitchFamily="18" charset="0"/>
              </a:rPr>
              <a:t> (ipotek) tesis edilmesini ifade etmektedir.” </a:t>
            </a:r>
          </a:p>
          <a:p>
            <a:pPr marL="0" indent="0" algn="just">
              <a:buNone/>
            </a:pPr>
            <a:r>
              <a:rPr lang="tr-TR" sz="2200" dirty="0" err="1">
                <a:latin typeface="Times New Roman" panose="02020603050405020304" pitchFamily="18" charset="0"/>
                <a:cs typeface="Times New Roman" panose="02020603050405020304" pitchFamily="18" charset="0"/>
              </a:rPr>
              <a:t>Mortgage</a:t>
            </a:r>
            <a:r>
              <a:rPr lang="tr-TR" sz="2200" dirty="0">
                <a:latin typeface="Times New Roman" panose="02020603050405020304" pitchFamily="18" charset="0"/>
                <a:cs typeface="Times New Roman" panose="02020603050405020304" pitchFamily="18" charset="0"/>
              </a:rPr>
              <a:t>, gayrimenkul işletmelerinin pazarlama faaliyetleri açısından avantajlar sunmaktadır. Çünkü kira öder gibi ev sahibi olmak mantığından yola çıkan sistem, düşük faizlerle müşterilere avantajlar sunmaktadır. Ayda ödenen kiranın üstüne az bir miktar daha ödenerek uzun vadede ev sahibi olunabilmektedir. </a:t>
            </a:r>
          </a:p>
          <a:p>
            <a:pPr marL="0" indent="0" algn="just">
              <a:lnSpc>
                <a:spcPct val="100000"/>
              </a:lnSpc>
              <a:spcBef>
                <a:spcPts val="0"/>
              </a:spcBef>
              <a:buNone/>
            </a:pP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9961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6756" y="330507"/>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Gayrimenkul Sektöründe Pazarlama Ve Satış Çabaları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
        <p:nvSpPr>
          <p:cNvPr id="3" name="İçerik Yer Tutucusu 2"/>
          <p:cNvSpPr>
            <a:spLocks noGrp="1"/>
          </p:cNvSpPr>
          <p:nvPr>
            <p:ph idx="1"/>
          </p:nvPr>
        </p:nvSpPr>
        <p:spPr>
          <a:xfrm>
            <a:off x="1522811" y="2269475"/>
            <a:ext cx="9832360" cy="1366092"/>
          </a:xfrm>
        </p:spPr>
        <p:txBody>
          <a:bodyPr/>
          <a:lstStyle/>
          <a:p>
            <a:pPr marL="0" indent="0" algn="just">
              <a:buNone/>
            </a:pPr>
            <a:r>
              <a:rPr lang="tr-TR" sz="2200" dirty="0">
                <a:latin typeface="Times New Roman" panose="02020603050405020304" pitchFamily="18" charset="0"/>
                <a:cs typeface="Times New Roman" panose="02020603050405020304" pitchFamily="18" charset="0"/>
              </a:rPr>
              <a:t>Gayrimenkul sektörü şu ana kadar portföy odaklı olduğundan dolayı daha çok satış çabalarına yönelmiştir. Sektörde pazarlama yapan çok az işletme olmakla beraber müşteri odaklılık çok düşük seviyededir.</a:t>
            </a:r>
          </a:p>
          <a:p>
            <a:pPr marL="0" indent="0" algn="just">
              <a:buNone/>
            </a:pPr>
            <a:r>
              <a:rPr lang="tr-TR" sz="2200" dirty="0">
                <a:latin typeface="Times New Roman" panose="02020603050405020304" pitchFamily="18" charset="0"/>
                <a:cs typeface="Times New Roman" panose="02020603050405020304" pitchFamily="18" charset="0"/>
              </a:rPr>
              <a:t>Modern pazarlama stratejilerinde sektör daha çok müşteri odaklı olmalı ve onların değişen taleplerini yakından incelemelidir. Sektörde faaliyet gösteren birçok işletme kolayca satış yapabildikleri için pazarlama yapmaya gerek duymadıklarını söylemektelerdir. Bu tezi savunan işletmeler bu stratejinin uzun vadede müşteri kaybına yol açtığını, uzun vadeli satış yapamayacaklarını ve rekabet arttıkça müşterilerini kaybedeceklerini bilmeleri gerekmektedir.</a:t>
            </a:r>
          </a:p>
          <a:p>
            <a:pPr marL="0" indent="0" algn="just">
              <a:lnSpc>
                <a:spcPct val="100000"/>
              </a:lnSpc>
              <a:spcBef>
                <a:spcPts val="0"/>
              </a:spcBef>
              <a:buNone/>
            </a:pP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3057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6756" y="330507"/>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Gayrimenkul Sektöründe Küreselleşme Ve Markalaşma</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
        <p:nvSpPr>
          <p:cNvPr id="3" name="İçerik Yer Tutucusu 2"/>
          <p:cNvSpPr>
            <a:spLocks noGrp="1"/>
          </p:cNvSpPr>
          <p:nvPr>
            <p:ph idx="1"/>
          </p:nvPr>
        </p:nvSpPr>
        <p:spPr>
          <a:xfrm>
            <a:off x="1522811" y="2269475"/>
            <a:ext cx="9832360" cy="1366092"/>
          </a:xfrm>
        </p:spPr>
        <p:txBody>
          <a:bodyPr/>
          <a:lstStyle/>
          <a:p>
            <a:pPr marL="0" indent="0" algn="just">
              <a:buNone/>
            </a:pPr>
            <a:r>
              <a:rPr lang="tr-TR" sz="2200" dirty="0">
                <a:latin typeface="Times New Roman" panose="02020603050405020304" pitchFamily="18" charset="0"/>
                <a:cs typeface="Times New Roman" panose="02020603050405020304" pitchFamily="18" charset="0"/>
              </a:rPr>
              <a:t>Gayrimenkul sektörü şu ana kadar portföy odaklı olduğundan dolayı daha çok satış çabalarına yönelmiştir. Sektörde pazarlama yapan çok az işletme olmakla beraber müşteri odaklılık çok düşük seviyededir.</a:t>
            </a:r>
          </a:p>
          <a:p>
            <a:pPr marL="0" indent="0" algn="just">
              <a:buNone/>
            </a:pPr>
            <a:r>
              <a:rPr lang="tr-TR" sz="2200" dirty="0">
                <a:latin typeface="Times New Roman" panose="02020603050405020304" pitchFamily="18" charset="0"/>
                <a:cs typeface="Times New Roman" panose="02020603050405020304" pitchFamily="18" charset="0"/>
              </a:rPr>
              <a:t>Modern pazarlama stratejilerinde sektör daha çok müşteri odaklı olmalı ve onların değişen taleplerini yakından incelemelidir. Sektörde faaliyet gösteren birçok işletme kolayca satış yapabildikleri için pazarlama yapmaya gerek duymadıklarını söylemektelerdir. Bu tezi savunan işletmeler bu stratejinin uzun vadede müşteri kaybına yol açtığını, uzun vadeli satış yapamayacaklarını ve rekabet arttıkça müşterilerini kaybedeceklerini bilmeleri gerekmektedir.</a:t>
            </a:r>
          </a:p>
          <a:p>
            <a:pPr marL="0" indent="0" algn="just">
              <a:lnSpc>
                <a:spcPct val="100000"/>
              </a:lnSpc>
              <a:spcBef>
                <a:spcPts val="0"/>
              </a:spcBef>
              <a:buNone/>
            </a:pPr>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2501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Gayrimenkul Ve Hizmet Sektörü İlişkisi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
        <p:nvSpPr>
          <p:cNvPr id="3" name="İçerik Yer Tutucusu 2"/>
          <p:cNvSpPr>
            <a:spLocks noGrp="1"/>
          </p:cNvSpPr>
          <p:nvPr>
            <p:ph idx="1"/>
          </p:nvPr>
        </p:nvSpPr>
        <p:spPr>
          <a:xfrm>
            <a:off x="1522811" y="1872866"/>
            <a:ext cx="9832360" cy="3404213"/>
          </a:xfrm>
        </p:spPr>
        <p:txBody>
          <a:bodyPr/>
          <a:lstStyle/>
          <a:p>
            <a:pPr marL="0" indent="0" algn="just">
              <a:buNone/>
            </a:pPr>
            <a:r>
              <a:rPr lang="tr-TR" sz="2200" dirty="0">
                <a:latin typeface="Times New Roman" panose="02020603050405020304" pitchFamily="18" charset="0"/>
                <a:cs typeface="Times New Roman" panose="02020603050405020304" pitchFamily="18" charset="0"/>
              </a:rPr>
              <a:t>Gayrimenkul sektöründe her ne kadar belli bir üretim olsa da </a:t>
            </a:r>
            <a:r>
              <a:rPr lang="tr-TR" sz="2200" dirty="0" err="1">
                <a:latin typeface="Times New Roman" panose="02020603050405020304" pitchFamily="18" charset="0"/>
                <a:cs typeface="Times New Roman" panose="02020603050405020304" pitchFamily="18" charset="0"/>
              </a:rPr>
              <a:t>sözkonusu</a:t>
            </a:r>
            <a:r>
              <a:rPr lang="tr-TR" sz="2200" dirty="0">
                <a:latin typeface="Times New Roman" panose="02020603050405020304" pitchFamily="18" charset="0"/>
                <a:cs typeface="Times New Roman" panose="02020603050405020304" pitchFamily="18" charset="0"/>
              </a:rPr>
              <a:t> işletmeler aslında hizmet sektöründe faaliyet gösteren işletmelerdir. Çünkü mal mülkiyeti kendilerinde değildir, sadece aracılık hizmeti yapmaktadırlar.</a:t>
            </a:r>
          </a:p>
          <a:p>
            <a:pPr marL="0" indent="0" algn="just">
              <a:buNone/>
            </a:pPr>
            <a:r>
              <a:rPr lang="tr-TR" sz="2200" dirty="0">
                <a:latin typeface="Times New Roman" panose="02020603050405020304" pitchFamily="18" charset="0"/>
                <a:cs typeface="Times New Roman" panose="02020603050405020304" pitchFamily="18" charset="0"/>
              </a:rPr>
              <a:t>Dolayısıyla, gayrimenkul pazarlaması bu açıdan irdelendiğinde hizmet pazarlamasının bir koludur. Fakat, genel tüketici davranışlarında hizmet belli bir ücret ödemeye gerek kalmaksızın satın alınabilir anlayışı mevcuttur. Özellikle, gayrimenkul müşterileri daha çok somut malları beş duyuları aracılığıyla test edebilmekte, fakat hizmetleri test edememektedirler. Bu yüzden, ekmeği bile elleyerek satın alan bir toplumsal davranış türünde hizmetler, fiziksel mallara nazaran çok popüler değildir. Özellikle, söz konusu sektörde güven ve imaj eksikliğinden ötürü de yıllarca çeşitli sorunlar yaşanmıştır.</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288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Gayrimenkul Pazarı Hedef Kitlesi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
        <p:nvSpPr>
          <p:cNvPr id="3" name="İçerik Yer Tutucusu 2"/>
          <p:cNvSpPr>
            <a:spLocks noGrp="1"/>
          </p:cNvSpPr>
          <p:nvPr>
            <p:ph idx="1"/>
          </p:nvPr>
        </p:nvSpPr>
        <p:spPr>
          <a:xfrm>
            <a:off x="1247389" y="1784731"/>
            <a:ext cx="9832360" cy="3404213"/>
          </a:xfrm>
        </p:spPr>
        <p:txBody>
          <a:bodyPr/>
          <a:lstStyle/>
          <a:p>
            <a:pPr algn="just"/>
            <a:r>
              <a:rPr lang="tr-TR" sz="1800" dirty="0">
                <a:latin typeface="Times New Roman" panose="02020603050405020304" pitchFamily="18" charset="0"/>
                <a:cs typeface="Times New Roman" panose="02020603050405020304" pitchFamily="18" charset="0"/>
              </a:rPr>
              <a:t>Gayrimenkul pazarını sosyal, demografik ve coğrafi unsurlara göre bölümlendirmek gerekmektedir</a:t>
            </a:r>
          </a:p>
          <a:p>
            <a:pPr algn="just"/>
            <a:r>
              <a:rPr lang="tr-TR" sz="1800" dirty="0">
                <a:latin typeface="Times New Roman" panose="02020603050405020304" pitchFamily="18" charset="0"/>
                <a:cs typeface="Times New Roman" panose="02020603050405020304" pitchFamily="18" charset="0"/>
              </a:rPr>
              <a:t>Demografik unsurlar açısından konu ele alındığında 30 yaş ve üstü, evli veya evlenme planı olan, orta gelir düzeyi ve üstü, belli bir mesleği olan bireyler temel hedef kitledir.</a:t>
            </a:r>
          </a:p>
          <a:p>
            <a:pPr algn="just"/>
            <a:r>
              <a:rPr lang="tr-TR" sz="1800" dirty="0">
                <a:latin typeface="Times New Roman" panose="02020603050405020304" pitchFamily="18" charset="0"/>
                <a:cs typeface="Times New Roman" panose="02020603050405020304" pitchFamily="18" charset="0"/>
              </a:rPr>
              <a:t>Coğrafi bölümlendirme olarak en temel değişken kentsel ve kırsal bölge ayrımıdır. Ülkemizde kentsel dönüşüm projelerinin </a:t>
            </a:r>
            <a:r>
              <a:rPr lang="tr-TR" sz="1800" dirty="0" err="1">
                <a:latin typeface="Times New Roman" panose="02020603050405020304" pitchFamily="18" charset="0"/>
                <a:cs typeface="Times New Roman" panose="02020603050405020304" pitchFamily="18" charset="0"/>
              </a:rPr>
              <a:t>yanısıra</a:t>
            </a:r>
            <a:r>
              <a:rPr lang="tr-TR" sz="1800" dirty="0">
                <a:latin typeface="Times New Roman" panose="02020603050405020304" pitchFamily="18" charset="0"/>
                <a:cs typeface="Times New Roman" panose="02020603050405020304" pitchFamily="18" charset="0"/>
              </a:rPr>
              <a:t> kırsal dönüşüm projeleri de hayata geçirilmiştir. Özellikle </a:t>
            </a:r>
            <a:r>
              <a:rPr lang="tr-TR" sz="1800" dirty="0" err="1">
                <a:latin typeface="Times New Roman" panose="02020603050405020304" pitchFamily="18" charset="0"/>
                <a:cs typeface="Times New Roman" panose="02020603050405020304" pitchFamily="18" charset="0"/>
              </a:rPr>
              <a:t>Bahçeşehir</a:t>
            </a:r>
            <a:r>
              <a:rPr lang="tr-TR" sz="1800" dirty="0">
                <a:latin typeface="Times New Roman" panose="02020603050405020304" pitchFamily="18" charset="0"/>
                <a:cs typeface="Times New Roman" panose="02020603050405020304" pitchFamily="18" charset="0"/>
              </a:rPr>
              <a:t> projeleri ile başlayan ve doğa ile iç içe yaşamayı amaçlayan, şehir stresini yaşamak istemeyenleri hedefleyen projelerde, şehrin biraz dışında gayrimenkul hedef kitlesi oluşturulmuştur. 10 yıl önce şehrin çok uzağı olarak adlandırılan </a:t>
            </a:r>
            <a:r>
              <a:rPr lang="tr-TR" sz="1800" dirty="0" err="1">
                <a:latin typeface="Times New Roman" panose="02020603050405020304" pitchFamily="18" charset="0"/>
                <a:cs typeface="Times New Roman" panose="02020603050405020304" pitchFamily="18" charset="0"/>
              </a:rPr>
              <a:t>Bahçeşehir</a:t>
            </a:r>
            <a:r>
              <a:rPr lang="tr-TR" sz="1800" dirty="0">
                <a:latin typeface="Times New Roman" panose="02020603050405020304" pitchFamily="18" charset="0"/>
                <a:cs typeface="Times New Roman" panose="02020603050405020304" pitchFamily="18" charset="0"/>
              </a:rPr>
              <a:t> bölgesinde şu an gayrimenkul fiyatları hem pahalıdır, hem de gayrimenkul bulmak zordur. </a:t>
            </a:r>
          </a:p>
          <a:p>
            <a:pPr algn="just"/>
            <a:r>
              <a:rPr lang="tr-TR" sz="1800" dirty="0">
                <a:latin typeface="Times New Roman" panose="02020603050405020304" pitchFamily="18" charset="0"/>
                <a:cs typeface="Times New Roman" panose="02020603050405020304" pitchFamily="18" charset="0"/>
              </a:rPr>
              <a:t>Sosyal yapılara bağlı olarak ta hedef kitle belirlemek mümkündür. Örneğin, Bağdat caddesinde oturan bireylerin belli bir kısmı cadde kültürünü yaşamak istediğinden dolayı </a:t>
            </a:r>
            <a:r>
              <a:rPr lang="tr-TR" sz="1800" dirty="0" err="1">
                <a:latin typeface="Times New Roman" panose="02020603050405020304" pitchFamily="18" charset="0"/>
                <a:cs typeface="Times New Roman" panose="02020603050405020304" pitchFamily="18" charset="0"/>
              </a:rPr>
              <a:t>sözkonusu</a:t>
            </a:r>
            <a:r>
              <a:rPr lang="tr-TR" sz="1800" dirty="0">
                <a:latin typeface="Times New Roman" panose="02020603050405020304" pitchFamily="18" charset="0"/>
                <a:cs typeface="Times New Roman" panose="02020603050405020304" pitchFamily="18" charset="0"/>
              </a:rPr>
              <a:t> bölgede otururlar.</a:t>
            </a:r>
          </a:p>
          <a:p>
            <a:pPr algn="just"/>
            <a:r>
              <a:rPr lang="tr-TR" sz="1800" dirty="0">
                <a:latin typeface="Times New Roman" panose="02020603050405020304" pitchFamily="18" charset="0"/>
                <a:cs typeface="Times New Roman" panose="02020603050405020304" pitchFamily="18" charset="0"/>
              </a:rPr>
              <a:t>Gayrimenkul sektöründe Pazarlama Araştırmaları yapmak gerekmektedir, çünkü herkes gayrimenkul işletmelerinin müşterisi olamaz. Mamullerin tüketiciler üzerinde etkili olabilecek özellikleri araştırılmalı ve bu araştırmalara göre politika ve stratejiler geliştirilmelidir</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229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68790" y="429658"/>
            <a:ext cx="8959722" cy="599728"/>
          </a:xfrm>
        </p:spPr>
        <p:txBody>
          <a:bodyPr>
            <a:normAutofit/>
          </a:bodyPr>
          <a:lstStyle/>
          <a:p>
            <a:pPr marL="0" indent="0" algn="ctr">
              <a:buNone/>
            </a:pPr>
            <a:r>
              <a:rPr lang="tr-TR" sz="2400" dirty="0">
                <a:latin typeface="Times New Roman" panose="02020603050405020304" pitchFamily="18" charset="0"/>
                <a:cs typeface="Times New Roman" panose="02020603050405020304" pitchFamily="18" charset="0"/>
              </a:rPr>
              <a:t>Gayrimenkul pazarlama süreci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sp>
        <p:nvSpPr>
          <p:cNvPr id="3" name="İçerik Yer Tutucusu 2"/>
          <p:cNvSpPr>
            <a:spLocks noGrp="1"/>
          </p:cNvSpPr>
          <p:nvPr>
            <p:ph idx="1"/>
          </p:nvPr>
        </p:nvSpPr>
        <p:spPr>
          <a:xfrm>
            <a:off x="1721114" y="1839815"/>
            <a:ext cx="9832360" cy="3404213"/>
          </a:xfrm>
        </p:spPr>
        <p:txBody>
          <a:bodyPr/>
          <a:lstStyle/>
          <a:p>
            <a:pPr marL="0" indent="0">
              <a:buNone/>
            </a:pPr>
            <a:r>
              <a:rPr lang="tr-TR" sz="1800" dirty="0">
                <a:latin typeface="Times New Roman" panose="02020603050405020304" pitchFamily="18" charset="0"/>
                <a:cs typeface="Times New Roman" panose="02020603050405020304" pitchFamily="18" charset="0"/>
              </a:rPr>
              <a:t>Pazarlama 7P’den oluşur; </a:t>
            </a:r>
          </a:p>
          <a:p>
            <a:pPr>
              <a:buFont typeface="Wingdings" panose="05000000000000000000" pitchFamily="2" charset="2"/>
              <a:buChar char="v"/>
            </a:pPr>
            <a:r>
              <a:rPr lang="tr-TR" sz="1800" dirty="0">
                <a:latin typeface="Times New Roman" panose="02020603050405020304" pitchFamily="18" charset="0"/>
                <a:cs typeface="Times New Roman" panose="02020603050405020304" pitchFamily="18" charset="0"/>
              </a:rPr>
              <a:t>Product, </a:t>
            </a:r>
          </a:p>
          <a:p>
            <a:pPr>
              <a:buFont typeface="Wingdings" panose="05000000000000000000" pitchFamily="2" charset="2"/>
              <a:buChar char="v"/>
            </a:pPr>
            <a:r>
              <a:rPr lang="tr-TR" sz="1800" dirty="0" err="1">
                <a:latin typeface="Times New Roman" panose="02020603050405020304" pitchFamily="18" charset="0"/>
                <a:cs typeface="Times New Roman" panose="02020603050405020304" pitchFamily="18" charset="0"/>
              </a:rPr>
              <a:t>Place</a:t>
            </a:r>
            <a:r>
              <a:rPr lang="tr-TR" sz="18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v"/>
            </a:pPr>
            <a:r>
              <a:rPr lang="tr-TR" sz="1800" dirty="0" err="1">
                <a:latin typeface="Times New Roman" panose="02020603050405020304" pitchFamily="18" charset="0"/>
                <a:cs typeface="Times New Roman" panose="02020603050405020304" pitchFamily="18" charset="0"/>
              </a:rPr>
              <a:t>Price</a:t>
            </a:r>
            <a:r>
              <a:rPr lang="tr-TR" sz="18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v"/>
            </a:pPr>
            <a:r>
              <a:rPr lang="tr-TR" sz="1800" dirty="0" err="1">
                <a:latin typeface="Times New Roman" panose="02020603050405020304" pitchFamily="18" charset="0"/>
                <a:cs typeface="Times New Roman" panose="02020603050405020304" pitchFamily="18" charset="0"/>
              </a:rPr>
              <a:t>Promotion</a:t>
            </a:r>
            <a:r>
              <a:rPr lang="tr-TR" sz="18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v"/>
            </a:pPr>
            <a:r>
              <a:rPr lang="tr-TR" sz="1800" dirty="0" err="1">
                <a:latin typeface="Times New Roman" panose="02020603050405020304" pitchFamily="18" charset="0"/>
                <a:cs typeface="Times New Roman" panose="02020603050405020304" pitchFamily="18" charset="0"/>
              </a:rPr>
              <a:t>Personnel</a:t>
            </a:r>
            <a:r>
              <a:rPr lang="tr-TR" sz="18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v"/>
            </a:pPr>
            <a:r>
              <a:rPr lang="tr-TR" sz="1800" dirty="0" err="1">
                <a:latin typeface="Times New Roman" panose="02020603050405020304" pitchFamily="18" charset="0"/>
                <a:cs typeface="Times New Roman" panose="02020603050405020304" pitchFamily="18" charset="0"/>
              </a:rPr>
              <a:t>Phsical</a:t>
            </a:r>
            <a:r>
              <a:rPr lang="tr-TR" sz="1800" dirty="0">
                <a:latin typeface="Times New Roman" panose="02020603050405020304" pitchFamily="18" charset="0"/>
                <a:cs typeface="Times New Roman" panose="02020603050405020304" pitchFamily="18" charset="0"/>
              </a:rPr>
              <a:t> </a:t>
            </a:r>
            <a:r>
              <a:rPr lang="tr-TR" sz="1800" dirty="0" err="1">
                <a:latin typeface="Times New Roman" panose="02020603050405020304" pitchFamily="18" charset="0"/>
                <a:cs typeface="Times New Roman" panose="02020603050405020304" pitchFamily="18" charset="0"/>
              </a:rPr>
              <a:t>Facilities</a:t>
            </a:r>
            <a:endParaRPr lang="tr-TR" sz="1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tr-TR" sz="1800" dirty="0" err="1">
                <a:latin typeface="Times New Roman" panose="02020603050405020304" pitchFamily="18" charset="0"/>
                <a:cs typeface="Times New Roman" panose="02020603050405020304" pitchFamily="18" charset="0"/>
              </a:rPr>
              <a:t>Process</a:t>
            </a:r>
            <a:r>
              <a:rPr lang="tr-TR" sz="1800" dirty="0">
                <a:latin typeface="Times New Roman" panose="02020603050405020304" pitchFamily="18" charset="0"/>
                <a:cs typeface="Times New Roman" panose="02020603050405020304" pitchFamily="18" charset="0"/>
              </a:rPr>
              <a:t> Management.</a:t>
            </a:r>
          </a:p>
          <a:p>
            <a:pPr marL="0" indent="0" algn="just">
              <a:lnSpc>
                <a:spcPct val="100000"/>
              </a:lnSpc>
              <a:spcBef>
                <a:spcPts val="0"/>
              </a:spcBef>
              <a:buNone/>
            </a:pPr>
            <a:endParaRPr lang="tr-TR"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0213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315</TotalTime>
  <Words>1177</Words>
  <Application>Microsoft Office PowerPoint</Application>
  <PresentationFormat>Geniş ekran</PresentationFormat>
  <Paragraphs>181</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19</vt:i4>
      </vt:variant>
    </vt:vector>
  </HeadingPairs>
  <TitlesOfParts>
    <vt:vector size="27" baseType="lpstr">
      <vt:lpstr>ＭＳ Ｐゴシック</vt:lpstr>
      <vt:lpstr>Arial</vt:lpstr>
      <vt:lpstr>Calibri</vt:lpstr>
      <vt:lpstr>Calibri Light</vt:lpstr>
      <vt:lpstr>Times New Roman</vt:lpstr>
      <vt:lpstr>Wingdings</vt:lpstr>
      <vt:lpstr>Office Teması</vt:lpstr>
      <vt:lpstr>h.t.</vt:lpstr>
      <vt:lpstr>Gayrimenkul Sektöründe Pazarlama Süreçleri</vt:lpstr>
      <vt:lpstr>Gayrimenkul sektörü…</vt:lpstr>
      <vt:lpstr>Gayrimenkul Sektöründe Tehditler ve Fırsatlar </vt:lpstr>
      <vt:lpstr>Mortgage…</vt:lpstr>
      <vt:lpstr>Gayrimenkul Sektöründe Pazarlama Ve Satış Çabaları</vt:lpstr>
      <vt:lpstr>Gayrimenkul Sektöründe Küreselleşme Ve Markalaşma</vt:lpstr>
      <vt:lpstr>Gayrimenkul Ve Hizmet Sektörü İlişkisi</vt:lpstr>
      <vt:lpstr>Gayrimenkul Pazarı Hedef Kitlesi</vt:lpstr>
      <vt:lpstr>Gayrimenkul pazarlama süreci</vt:lpstr>
      <vt:lpstr>Gayrimenkul pazarlama süreci</vt:lpstr>
      <vt:lpstr>Ürün…</vt:lpstr>
      <vt:lpstr>İdeal bir geliştirme takımı …</vt:lpstr>
      <vt:lpstr>Yer… (konum)</vt:lpstr>
      <vt:lpstr>Fiyat…</vt:lpstr>
      <vt:lpstr>Tanıtım…</vt:lpstr>
      <vt:lpstr>Personel…</vt:lpstr>
      <vt:lpstr>Fiziki şartlar…</vt:lpstr>
      <vt:lpstr>Süreç yönetimi…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Taşınmaz</dc:creator>
  <cp:lastModifiedBy>arahmantursun@gmail.com</cp:lastModifiedBy>
  <cp:revision>37</cp:revision>
  <dcterms:created xsi:type="dcterms:W3CDTF">2020-02-26T08:47:32Z</dcterms:created>
  <dcterms:modified xsi:type="dcterms:W3CDTF">2020-02-27T16:01:57Z</dcterms:modified>
</cp:coreProperties>
</file>