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6"/>
  </p:notesMasterIdLst>
  <p:sldIdLst>
    <p:sldId id="256" r:id="rId2"/>
    <p:sldId id="258" r:id="rId3"/>
    <p:sldId id="260" r:id="rId4"/>
    <p:sldId id="261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2" r:id="rId13"/>
    <p:sldId id="279" r:id="rId14"/>
    <p:sldId id="280" r:id="rId15"/>
    <p:sldId id="284" r:id="rId16"/>
    <p:sldId id="285" r:id="rId17"/>
    <p:sldId id="286" r:id="rId18"/>
    <p:sldId id="287" r:id="rId19"/>
    <p:sldId id="289" r:id="rId20"/>
    <p:sldId id="290" r:id="rId21"/>
    <p:sldId id="291" r:id="rId22"/>
    <p:sldId id="292" r:id="rId23"/>
    <p:sldId id="293" r:id="rId24"/>
    <p:sldId id="295" r:id="rId25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"/>
      </a:defRPr>
    </a:lvl1pPr>
    <a:lvl2pPr algn="ctr" defTabSz="584200">
      <a:defRPr sz="3600">
        <a:latin typeface="+mn-lt"/>
        <a:ea typeface="+mn-ea"/>
        <a:cs typeface="+mn-cs"/>
        <a:sym typeface="Helvetica"/>
      </a:defRPr>
    </a:lvl2pPr>
    <a:lvl3pPr algn="ctr" defTabSz="584200">
      <a:defRPr sz="3600">
        <a:latin typeface="+mn-lt"/>
        <a:ea typeface="+mn-ea"/>
        <a:cs typeface="+mn-cs"/>
        <a:sym typeface="Helvetica"/>
      </a:defRPr>
    </a:lvl3pPr>
    <a:lvl4pPr algn="ctr" defTabSz="584200">
      <a:defRPr sz="3600">
        <a:latin typeface="+mn-lt"/>
        <a:ea typeface="+mn-ea"/>
        <a:cs typeface="+mn-cs"/>
        <a:sym typeface="Helvetica"/>
      </a:defRPr>
    </a:lvl4pPr>
    <a:lvl5pPr algn="ctr" defTabSz="584200">
      <a:defRPr sz="3600">
        <a:latin typeface="+mn-lt"/>
        <a:ea typeface="+mn-ea"/>
        <a:cs typeface="+mn-cs"/>
        <a:sym typeface="Helvetica"/>
      </a:defRPr>
    </a:lvl5pPr>
    <a:lvl6pPr algn="ctr" defTabSz="584200">
      <a:defRPr sz="3600">
        <a:latin typeface="+mn-lt"/>
        <a:ea typeface="+mn-ea"/>
        <a:cs typeface="+mn-cs"/>
        <a:sym typeface="Helvetica"/>
      </a:defRPr>
    </a:lvl6pPr>
    <a:lvl7pPr algn="ctr" defTabSz="584200">
      <a:defRPr sz="3600">
        <a:latin typeface="+mn-lt"/>
        <a:ea typeface="+mn-ea"/>
        <a:cs typeface="+mn-cs"/>
        <a:sym typeface="Helvetica"/>
      </a:defRPr>
    </a:lvl7pPr>
    <a:lvl8pPr algn="ctr" defTabSz="584200">
      <a:defRPr sz="3600">
        <a:latin typeface="+mn-lt"/>
        <a:ea typeface="+mn-ea"/>
        <a:cs typeface="+mn-cs"/>
        <a:sym typeface="Helvetica"/>
      </a:defRPr>
    </a:lvl8pPr>
    <a:lvl9pPr algn="ctr" defTabSz="584200">
      <a:defRPr sz="3600"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1"/>
    <p:restoredTop sz="94559"/>
  </p:normalViewPr>
  <p:slideViewPr>
    <p:cSldViewPr snapToGrid="0" snapToObjects="1">
      <p:cViewPr varScale="1">
        <p:scale>
          <a:sx n="77" d="100"/>
          <a:sy n="77" d="100"/>
        </p:scale>
        <p:origin x="16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97359432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2041" y="-12043"/>
            <a:ext cx="13041499" cy="977768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7958" y="3419782"/>
            <a:ext cx="8286889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958" y="5761187"/>
            <a:ext cx="8286889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71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7" y="866986"/>
            <a:ext cx="9027860" cy="4840676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7" y="6357902"/>
            <a:ext cx="9027860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94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59" y="866987"/>
            <a:ext cx="863599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65972" y="5165795"/>
            <a:ext cx="7708166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357902"/>
            <a:ext cx="9027861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686523" y="1124093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96728" y="4105324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3214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2747716"/>
            <a:ext cx="9027861" cy="3691321"/>
          </a:xfrm>
        </p:spPr>
        <p:txBody>
          <a:bodyPr anchor="b">
            <a:normAutofit/>
          </a:bodyPr>
          <a:lstStyle>
            <a:lvl1pPr algn="l">
              <a:defRPr sz="625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7469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59" y="866987"/>
            <a:ext cx="863599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66982" y="5707662"/>
            <a:ext cx="9027863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686523" y="1124093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96728" y="4105324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877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874" y="866987"/>
            <a:ext cx="901897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66982" y="5707662"/>
            <a:ext cx="9027863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accent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746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6398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1066" y="866988"/>
            <a:ext cx="1392088" cy="7468730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985" y="866988"/>
            <a:ext cx="7388481" cy="746873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175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aşlık ve Altyaz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Başlık Metni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Gövde Düzeyi Bir</a:t>
            </a:r>
          </a:p>
          <a:p>
            <a:pPr lvl="1">
              <a:defRPr sz="1800"/>
            </a:pPr>
            <a:r>
              <a:rPr sz="3200"/>
              <a:t>Gövde Düzeyi İki</a:t>
            </a:r>
          </a:p>
          <a:p>
            <a:pPr lvl="2">
              <a:defRPr sz="1800"/>
            </a:pPr>
            <a:r>
              <a:rPr sz="3200"/>
              <a:t>Gövde Düzeyi Üç</a:t>
            </a:r>
          </a:p>
          <a:p>
            <a:pPr lvl="3">
              <a:defRPr sz="1800"/>
            </a:pPr>
            <a:r>
              <a:rPr sz="3200"/>
              <a:t>Gövde Düzeyi Dört</a:t>
            </a:r>
          </a:p>
          <a:p>
            <a:pPr lvl="4">
              <a:defRPr sz="1800"/>
            </a:pPr>
            <a:r>
              <a:rPr sz="3200"/>
              <a:t>Gövde Düzeyi Beş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503147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556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3841235"/>
            <a:ext cx="9027861" cy="2597804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1223680"/>
          </a:xfrm>
        </p:spPr>
        <p:txBody>
          <a:bodyPr anchor="t"/>
          <a:lstStyle>
            <a:lvl1pPr marL="0" indent="0" algn="l"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55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7" y="866987"/>
            <a:ext cx="9027860" cy="187847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988" y="3072838"/>
            <a:ext cx="4391977" cy="5519320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2868" y="3072840"/>
            <a:ext cx="4391979" cy="5519322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08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6" y="866987"/>
            <a:ext cx="9027858" cy="1878471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3073398"/>
            <a:ext cx="439562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985" y="3892973"/>
            <a:ext cx="4395622" cy="469918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222" y="3073398"/>
            <a:ext cx="439562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222" y="3892973"/>
            <a:ext cx="4395622" cy="469918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39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866987"/>
            <a:ext cx="9027860" cy="187847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646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836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2131348"/>
            <a:ext cx="3968259" cy="1818263"/>
          </a:xfrm>
        </p:spPr>
        <p:txBody>
          <a:bodyPr anchor="b">
            <a:normAutofit/>
          </a:bodyPr>
          <a:lstStyle>
            <a:lvl1pPr>
              <a:defRPr sz="284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147" y="732338"/>
            <a:ext cx="4815697" cy="78598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985" y="3949610"/>
            <a:ext cx="3968259" cy="3675661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487672" indent="0">
              <a:buNone/>
              <a:defRPr sz="1493"/>
            </a:lvl2pPr>
            <a:lvl3pPr marL="975345" indent="0">
              <a:buNone/>
              <a:defRPr sz="1280"/>
            </a:lvl3pPr>
            <a:lvl4pPr marL="1463017" indent="0">
              <a:buNone/>
              <a:defRPr sz="1067"/>
            </a:lvl4pPr>
            <a:lvl5pPr marL="1950690" indent="0">
              <a:buNone/>
              <a:defRPr sz="1067"/>
            </a:lvl5pPr>
            <a:lvl6pPr marL="2438362" indent="0">
              <a:buNone/>
              <a:defRPr sz="1067"/>
            </a:lvl6pPr>
            <a:lvl7pPr marL="2926034" indent="0">
              <a:buNone/>
              <a:defRPr sz="1067"/>
            </a:lvl7pPr>
            <a:lvl8pPr marL="3413707" indent="0">
              <a:buNone/>
              <a:defRPr sz="1067"/>
            </a:lvl8pPr>
            <a:lvl9pPr marL="3901379" indent="0">
              <a:buNone/>
              <a:defRPr sz="1067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66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6827520"/>
            <a:ext cx="9027860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985" y="866986"/>
            <a:ext cx="9027860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985" y="7633547"/>
            <a:ext cx="9027860" cy="958612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44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2041" y="-12043"/>
            <a:ext cx="13041500" cy="977768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986" y="866987"/>
            <a:ext cx="9027858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3072840"/>
            <a:ext cx="9027860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7478" y="8592161"/>
            <a:ext cx="972988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6986" y="8592161"/>
            <a:ext cx="657489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65762" y="8592161"/>
            <a:ext cx="72908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5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</p:sldLayoutIdLst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xfrm>
            <a:off x="2359172" y="2428425"/>
            <a:ext cx="9375630" cy="1978476"/>
          </a:xfrm>
          <a:prstGeom prst="rect">
            <a:avLst/>
          </a:prstGeom>
        </p:spPr>
        <p:txBody>
          <a:bodyPr/>
          <a:lstStyle/>
          <a:p>
            <a:pPr lvl="0" algn="r" defTabSz="525779">
              <a:defRPr sz="1800"/>
            </a:pPr>
            <a:r>
              <a:rPr sz="5300"/>
              <a:t>FİZYOTERAPİDE </a:t>
            </a:r>
          </a:p>
          <a:p>
            <a:pPr lvl="0" algn="r" defTabSz="525779">
              <a:defRPr sz="1800"/>
            </a:pPr>
            <a:r>
              <a:rPr sz="5300"/>
              <a:t>ÖLÇME VE DEĞERLENDİRME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xfrm>
            <a:off x="1270000" y="4419600"/>
            <a:ext cx="10464800" cy="1130300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 lvl="0">
              <a:defRPr sz="1800"/>
            </a:pPr>
            <a:r>
              <a:rPr sz="3200" dirty="0"/>
              <a:t>ÖĞR.GÖR. </a:t>
            </a:r>
            <a:r>
              <a:rPr lang="tr-TR" sz="3200" dirty="0" smtClean="0"/>
              <a:t>Şeyda CANDENİZ</a:t>
            </a:r>
            <a:endParaRPr sz="3200" dirty="0"/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/>
          </p:cNvSpPr>
          <p:nvPr>
            <p:ph type="title"/>
          </p:nvPr>
        </p:nvSpPr>
        <p:spPr>
          <a:xfrm>
            <a:off x="1270000" y="652222"/>
            <a:ext cx="10464800" cy="2021478"/>
          </a:xfrm>
          <a:prstGeom prst="rect">
            <a:avLst/>
          </a:prstGeom>
        </p:spPr>
        <p:txBody>
          <a:bodyPr/>
          <a:lstStyle/>
          <a:p>
            <a:pPr lvl="0" defTabSz="455673">
              <a:defRPr sz="1800"/>
            </a:pPr>
            <a:r>
              <a:rPr sz="6200"/>
              <a:t>STANDART AYAKTA </a:t>
            </a:r>
          </a:p>
          <a:p>
            <a:pPr lvl="0" defTabSz="455673">
              <a:defRPr sz="1800"/>
            </a:pPr>
            <a:r>
              <a:rPr sz="6200"/>
              <a:t>DURUŞ POSTÜRÜ</a:t>
            </a:r>
          </a:p>
        </p:txBody>
      </p:sp>
      <p:sp>
        <p:nvSpPr>
          <p:cNvPr id="98" name="Shape 98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r>
              <a:rPr sz="3600" dirty="0"/>
              <a:t>Sarkaç posteriorda her iki ayağın orta noktasından geçecek şekilde tutulur ve:</a:t>
            </a:r>
          </a:p>
          <a:p>
            <a:pPr lvl="0" algn="l" defTabSz="457200">
              <a:defRPr sz="1800"/>
            </a:pPr>
            <a:endParaRPr sz="3600" dirty="0"/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Her iki topuğun orta noktasından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Her iki diz ekleminin orta noktasından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Bütün vertebraların processus spinosuslarının ortasından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Başın orta noktasından geçmesi gerekmektedir.</a:t>
            </a:r>
          </a:p>
        </p:txBody>
      </p:sp>
      <p:sp>
        <p:nvSpPr>
          <p:cNvPr id="97" name="Shape 97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10</a:t>
            </a:fld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/>
          </p:cNvSpPr>
          <p:nvPr>
            <p:ph type="title"/>
          </p:nvPr>
        </p:nvSpPr>
        <p:spPr>
          <a:xfrm>
            <a:off x="1270000" y="652222"/>
            <a:ext cx="10464800" cy="2021478"/>
          </a:xfrm>
          <a:prstGeom prst="rect">
            <a:avLst/>
          </a:prstGeom>
        </p:spPr>
        <p:txBody>
          <a:bodyPr/>
          <a:lstStyle/>
          <a:p>
            <a:pPr lvl="0" defTabSz="455673">
              <a:defRPr sz="1800"/>
            </a:pPr>
            <a:r>
              <a:rPr sz="6200"/>
              <a:t>STANDART AYAKTA </a:t>
            </a:r>
          </a:p>
          <a:p>
            <a:pPr lvl="0" defTabSz="455673">
              <a:defRPr sz="1800"/>
            </a:pPr>
            <a:r>
              <a:rPr sz="6200"/>
              <a:t>DURUŞ POSTÜRÜ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1269999" y="2992039"/>
            <a:ext cx="5160293" cy="594157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lvl="0" algn="l" defTabSz="457200">
              <a:defRPr sz="1800"/>
            </a:pPr>
            <a:r>
              <a:rPr sz="3600" dirty="0" err="1"/>
              <a:t>Lateralden</a:t>
            </a:r>
            <a:r>
              <a:rPr sz="3600" dirty="0"/>
              <a:t> </a:t>
            </a:r>
            <a:r>
              <a:rPr sz="3600" dirty="0" err="1"/>
              <a:t>bakıldığında</a:t>
            </a:r>
            <a:r>
              <a:rPr sz="3600" dirty="0"/>
              <a:t> </a:t>
            </a:r>
            <a:r>
              <a:rPr sz="3600" dirty="0" err="1"/>
              <a:t>vücut</a:t>
            </a:r>
            <a:r>
              <a:rPr sz="3600" dirty="0"/>
              <a:t> </a:t>
            </a:r>
            <a:r>
              <a:rPr sz="3600" dirty="0" err="1"/>
              <a:t>ağırlığı</a:t>
            </a:r>
            <a:r>
              <a:rPr sz="3600" dirty="0"/>
              <a:t> </a:t>
            </a:r>
            <a:r>
              <a:rPr sz="3600" dirty="0" err="1"/>
              <a:t>dikkate</a:t>
            </a:r>
            <a:r>
              <a:rPr sz="3600" dirty="0"/>
              <a:t> </a:t>
            </a:r>
            <a:r>
              <a:rPr sz="3600" dirty="0" err="1" smtClean="0"/>
              <a:t>alınarak</a:t>
            </a:r>
            <a:r>
              <a:rPr lang="tr-TR" sz="3600" dirty="0" smtClean="0"/>
              <a:t> </a:t>
            </a:r>
            <a:r>
              <a:rPr sz="3600" dirty="0" err="1" smtClean="0"/>
              <a:t>vücudu</a:t>
            </a:r>
            <a:r>
              <a:rPr sz="3600" dirty="0" smtClean="0"/>
              <a:t> </a:t>
            </a:r>
            <a:r>
              <a:rPr sz="3600" dirty="0" err="1"/>
              <a:t>ön</a:t>
            </a:r>
            <a:r>
              <a:rPr sz="3600" dirty="0"/>
              <a:t> </a:t>
            </a:r>
            <a:r>
              <a:rPr sz="3600" dirty="0" err="1"/>
              <a:t>ve</a:t>
            </a:r>
            <a:r>
              <a:rPr sz="3600" dirty="0"/>
              <a:t> </a:t>
            </a:r>
            <a:r>
              <a:rPr sz="3600" dirty="0" err="1"/>
              <a:t>arka</a:t>
            </a:r>
            <a:r>
              <a:rPr sz="3600" dirty="0"/>
              <a:t> </a:t>
            </a:r>
            <a:r>
              <a:rPr sz="3600" dirty="0" err="1"/>
              <a:t>olarak</a:t>
            </a:r>
            <a:r>
              <a:rPr sz="3600" dirty="0"/>
              <a:t> </a:t>
            </a:r>
            <a:r>
              <a:rPr sz="3600" dirty="0" err="1"/>
              <a:t>ikiye</a:t>
            </a:r>
            <a:r>
              <a:rPr sz="3600" dirty="0"/>
              <a:t> </a:t>
            </a:r>
            <a:r>
              <a:rPr sz="3600" dirty="0" err="1"/>
              <a:t>bölen</a:t>
            </a:r>
            <a:r>
              <a:rPr sz="3600" dirty="0"/>
              <a:t> </a:t>
            </a:r>
            <a:r>
              <a:rPr sz="3600" dirty="0" err="1"/>
              <a:t>bir</a:t>
            </a:r>
            <a:r>
              <a:rPr sz="3600" dirty="0"/>
              <a:t> </a:t>
            </a:r>
            <a:r>
              <a:rPr sz="3600" dirty="0" err="1"/>
              <a:t>çizgi</a:t>
            </a:r>
            <a:r>
              <a:rPr sz="3600" dirty="0"/>
              <a:t> </a:t>
            </a:r>
            <a:r>
              <a:rPr sz="3600" dirty="0" err="1"/>
              <a:t>düşünülür</a:t>
            </a:r>
            <a:r>
              <a:rPr sz="3600" dirty="0"/>
              <a:t>.</a:t>
            </a:r>
          </a:p>
          <a:p>
            <a:pPr lvl="0" algn="l" defTabSz="457200">
              <a:defRPr sz="1800"/>
            </a:pPr>
            <a:endParaRPr sz="3600" dirty="0"/>
          </a:p>
          <a:p>
            <a:pPr lvl="0" algn="l" defTabSz="457200">
              <a:defRPr sz="1800"/>
            </a:pPr>
            <a:r>
              <a:rPr sz="3600" dirty="0" err="1"/>
              <a:t>Sarkaç</a:t>
            </a:r>
            <a:r>
              <a:rPr sz="3600" dirty="0"/>
              <a:t> </a:t>
            </a:r>
            <a:r>
              <a:rPr sz="3600" dirty="0" err="1"/>
              <a:t>lateralde</a:t>
            </a:r>
            <a:r>
              <a:rPr sz="3600" dirty="0"/>
              <a:t>, lateral </a:t>
            </a:r>
            <a:r>
              <a:rPr sz="3600" dirty="0" err="1"/>
              <a:t>malleolün</a:t>
            </a:r>
            <a:r>
              <a:rPr sz="3600" dirty="0"/>
              <a:t> </a:t>
            </a:r>
            <a:r>
              <a:rPr sz="3600" dirty="0" err="1"/>
              <a:t>önünden</a:t>
            </a:r>
            <a:r>
              <a:rPr sz="3600" dirty="0"/>
              <a:t> </a:t>
            </a:r>
            <a:r>
              <a:rPr sz="3600" dirty="0" err="1"/>
              <a:t>geçecek</a:t>
            </a:r>
            <a:r>
              <a:rPr sz="3600" dirty="0"/>
              <a:t> </a:t>
            </a:r>
            <a:r>
              <a:rPr sz="3600" dirty="0" err="1"/>
              <a:t>şekilde</a:t>
            </a:r>
            <a:r>
              <a:rPr sz="3600" dirty="0"/>
              <a:t> </a:t>
            </a:r>
            <a:r>
              <a:rPr sz="3600" dirty="0" err="1"/>
              <a:t>tutulur</a:t>
            </a:r>
            <a:r>
              <a:rPr sz="3600" dirty="0"/>
              <a:t> </a:t>
            </a:r>
            <a:r>
              <a:rPr sz="3600" dirty="0" err="1"/>
              <a:t>ve</a:t>
            </a:r>
            <a:r>
              <a:rPr sz="3600" dirty="0"/>
              <a:t>:</a:t>
            </a:r>
          </a:p>
        </p:txBody>
      </p:sp>
      <p:sp>
        <p:nvSpPr>
          <p:cNvPr id="101" name="Shape 101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/>
          </p:cNvSpPr>
          <p:nvPr>
            <p:ph type="title"/>
          </p:nvPr>
        </p:nvSpPr>
        <p:spPr>
          <a:xfrm>
            <a:off x="1270000" y="652222"/>
            <a:ext cx="10464800" cy="2021478"/>
          </a:xfrm>
          <a:prstGeom prst="rect">
            <a:avLst/>
          </a:prstGeom>
        </p:spPr>
        <p:txBody>
          <a:bodyPr/>
          <a:lstStyle/>
          <a:p>
            <a:pPr lvl="0" defTabSz="455673">
              <a:defRPr sz="1800"/>
            </a:pPr>
            <a:r>
              <a:rPr sz="6200"/>
              <a:t>STANDART AYAKTA </a:t>
            </a:r>
          </a:p>
          <a:p>
            <a:pPr lvl="0" defTabSz="455673">
              <a:defRPr sz="1800"/>
            </a:pPr>
            <a:r>
              <a:rPr sz="6200"/>
              <a:t>DURUŞ POSTÜRÜ</a:t>
            </a:r>
          </a:p>
        </p:txBody>
      </p:sp>
      <p:sp>
        <p:nvSpPr>
          <p:cNvPr id="111" name="Shape 111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71500" lvl="0" indent="-571500" algn="l" defTabSz="457200">
              <a:buClr>
                <a:srgbClr val="0433FF"/>
              </a:buClr>
              <a:buSzPct val="100000"/>
              <a:buFont typeface="Arial" charset="-94"/>
              <a:buChar char="•"/>
              <a:defRPr sz="1800"/>
            </a:pPr>
            <a:r>
              <a:rPr sz="3600" b="1" dirty="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Lateralden bakıldığında yerçekimi çizgisinin referans noktaları:</a:t>
            </a:r>
          </a:p>
          <a:p>
            <a:pPr lvl="0" algn="l" defTabSz="457200">
              <a:defRPr sz="1800"/>
            </a:pPr>
            <a:endParaRPr sz="3600" dirty="0"/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Lateral malleolün 3-3,5 cm önü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Patellanın hemen arkası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Trochanter major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Omuz çıkıntısının orta noktası(Acromion)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Kulak memesi</a:t>
            </a:r>
          </a:p>
        </p:txBody>
      </p:sp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12</a:t>
            </a:fld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KALÇA VE DİZ EKLEMLERİ</a:t>
            </a:r>
          </a:p>
        </p:txBody>
      </p:sp>
      <p:sp>
        <p:nvSpPr>
          <p:cNvPr id="144" name="Shape 144"/>
          <p:cNvSpPr>
            <a:spLocks noGrp="1"/>
          </p:cNvSpPr>
          <p:nvPr>
            <p:ph type="body" idx="1"/>
          </p:nvPr>
        </p:nvSpPr>
        <p:spPr>
          <a:xfrm>
            <a:off x="1270000" y="2992039"/>
            <a:ext cx="10464800" cy="55931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r>
              <a:rPr sz="3600" dirty="0"/>
              <a:t>Standart ayakta duruş postüründe lateralden bakıldığında yerçekimi çizgisi kalça eklem merkezinin hafifçe arkasından geçerken diz eklem merkezinin hafifçe önünden geçer.</a:t>
            </a:r>
          </a:p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r>
              <a:rPr sz="3600" dirty="0"/>
              <a:t>Standart duruş pozisyonunda kalça ve diz eklemleri ekstansiyon pozisyonu minimal kas kuvveti ile sağlanır ancak hiperekstansiyon hareketi limitlidir. Kaslar ve ligamentler hiperekstansiyona engel olur.</a:t>
            </a:r>
          </a:p>
        </p:txBody>
      </p:sp>
      <p:sp>
        <p:nvSpPr>
          <p:cNvPr id="142" name="Shape 142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13</a:t>
            </a:fld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AYAK BİLEĞİ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/>
          <a:lstStyle/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r>
              <a:rPr sz="3600" dirty="0"/>
              <a:t>Standart ayakta duruş postüründe lateralden bakıldığında yerçekimi çizgisi lateral malleolün hafif önünden geçer.</a:t>
            </a:r>
          </a:p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r>
              <a:rPr sz="3600" dirty="0"/>
              <a:t>Dizler ekstansiyonda iken ayak bileğinde 10 derecelik bir dorsifleksiyon hareketi vardır.</a:t>
            </a:r>
          </a:p>
        </p:txBody>
      </p:sp>
      <p:sp>
        <p:nvSpPr>
          <p:cNvPr id="146" name="Shape 146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14</a:t>
            </a:fld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TORAKAL BÖLGE</a:t>
            </a:r>
          </a:p>
        </p:txBody>
      </p:sp>
      <p:sp>
        <p:nvSpPr>
          <p:cNvPr id="166" name="Shape 166"/>
          <p:cNvSpPr>
            <a:spLocks noGrp="1"/>
          </p:cNvSpPr>
          <p:nvPr>
            <p:ph type="body" idx="1"/>
          </p:nvPr>
        </p:nvSpPr>
        <p:spPr>
          <a:xfrm>
            <a:off x="1269997" y="2992039"/>
            <a:ext cx="4761776" cy="5465319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 algn="l" defTabSz="457200">
              <a:defRPr sz="1800"/>
            </a:pPr>
            <a:r>
              <a:rPr sz="3600"/>
              <a:t>Standart postürde torakal vertebralarda hafif posterior konveksite vardır. </a:t>
            </a:r>
          </a:p>
          <a:p>
            <a:pPr lvl="0" algn="l" defTabSz="457200">
              <a:defRPr sz="1800"/>
            </a:pPr>
            <a:endParaRPr sz="3600"/>
          </a:p>
          <a:p>
            <a:pPr lvl="0" algn="l" defTabSz="457200">
              <a:defRPr sz="1800"/>
            </a:pPr>
            <a:r>
              <a:rPr sz="3600"/>
              <a:t>Pelvisin anterior tilt yaptığı durumlarda üst torakal bölgede posterior konveksite artar.</a:t>
            </a:r>
          </a:p>
        </p:txBody>
      </p:sp>
      <p:sp>
        <p:nvSpPr>
          <p:cNvPr id="164" name="Shape 164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15</a:t>
            </a:fld>
            <a:endParaRPr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OMUZ EKLEMİ</a:t>
            </a:r>
          </a:p>
        </p:txBody>
      </p:sp>
      <p:sp>
        <p:nvSpPr>
          <p:cNvPr id="173" name="Shape 173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71500" lvl="0" indent="-571500" algn="l" defTabSz="457200">
              <a:buSzPct val="100000"/>
              <a:buFont typeface="Arial" charset="-94"/>
              <a:buChar char="•"/>
              <a:defRPr sz="1800"/>
            </a:pPr>
            <a:r>
              <a:rPr sz="3600" dirty="0"/>
              <a:t>Standart ayakta duruş pozisyonunda lateralden bakıldığında yerçekimi çizgisi omuz ekleminin ortasından geçer.</a:t>
            </a:r>
          </a:p>
          <a:p>
            <a:pPr marL="571500" lvl="0" indent="-571500" algn="l" defTabSz="457200">
              <a:buSzPct val="100000"/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SzPct val="100000"/>
              <a:buFont typeface="Arial" charset="-94"/>
              <a:buChar char="•"/>
              <a:defRPr sz="1800"/>
            </a:pPr>
            <a:r>
              <a:rPr sz="3600" dirty="0"/>
              <a:t>Skapulaların medial kenarları birbirine paralel ve nötral pozisyonda durmaktadır.</a:t>
            </a:r>
          </a:p>
          <a:p>
            <a:pPr marL="571500" lvl="0" indent="-571500" algn="l" defTabSz="457200">
              <a:buSzPct val="100000"/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Clr>
                <a:srgbClr val="0433FF"/>
              </a:buClr>
              <a:buSzPct val="100000"/>
              <a:buFont typeface="Arial" charset="-94"/>
              <a:buChar char="•"/>
              <a:defRPr sz="1800"/>
            </a:pPr>
            <a:r>
              <a:rPr sz="3600" b="1" dirty="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Scapulalar T2-T7 arasında</a:t>
            </a:r>
            <a:r>
              <a:rPr sz="3600" dirty="0"/>
              <a:t>  ve birbirinden 7-9 cm uzaklıktadır. </a:t>
            </a:r>
          </a:p>
        </p:txBody>
      </p:sp>
      <p:sp>
        <p:nvSpPr>
          <p:cNvPr id="171" name="Shape 171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16</a:t>
            </a:fld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LATERAL POSTÜR ANALİZİ</a:t>
            </a:r>
          </a:p>
        </p:txBody>
      </p:sp>
      <p:sp>
        <p:nvSpPr>
          <p:cNvPr id="177" name="Shape 177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/>
          <a:lstStyle/>
          <a:p>
            <a:pPr lvl="0" algn="l" defTabSz="457200">
              <a:defRPr sz="1800"/>
            </a:pPr>
            <a:r>
              <a:rPr sz="3600"/>
              <a:t>a) Standart Postür</a:t>
            </a:r>
          </a:p>
          <a:p>
            <a:pPr lvl="0" algn="l" defTabSz="457200">
              <a:defRPr sz="1800"/>
            </a:pPr>
            <a:endParaRPr sz="3600"/>
          </a:p>
          <a:p>
            <a:pPr lvl="0" algn="l" defTabSz="457200">
              <a:defRPr sz="1800"/>
            </a:pPr>
            <a:r>
              <a:rPr sz="3600"/>
              <a:t>b) Kifo-lordotik Postür</a:t>
            </a:r>
          </a:p>
          <a:p>
            <a:pPr lvl="0" algn="l" defTabSz="457200">
              <a:defRPr sz="1800"/>
            </a:pPr>
            <a:endParaRPr sz="3600"/>
          </a:p>
          <a:p>
            <a:pPr lvl="0" algn="l" defTabSz="457200">
              <a:defRPr sz="1800"/>
            </a:pPr>
            <a:r>
              <a:rPr sz="3600"/>
              <a:t>c) Düz Sırt Postürü</a:t>
            </a:r>
          </a:p>
          <a:p>
            <a:pPr lvl="0" algn="l" defTabSz="457200">
              <a:defRPr sz="1800"/>
            </a:pPr>
            <a:endParaRPr sz="3600"/>
          </a:p>
          <a:p>
            <a:pPr lvl="0" algn="l" defTabSz="457200">
              <a:defRPr sz="1800"/>
            </a:pPr>
            <a:r>
              <a:rPr sz="3600"/>
              <a:t>d) Gevşek (Yuvarlak Sırt) Postür</a:t>
            </a:r>
          </a:p>
        </p:txBody>
      </p:sp>
      <p:sp>
        <p:nvSpPr>
          <p:cNvPr id="175" name="Shape 175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17</a:t>
            </a:fld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STANDART POSTÜR</a:t>
            </a:r>
          </a:p>
        </p:txBody>
      </p:sp>
      <p:sp>
        <p:nvSpPr>
          <p:cNvPr id="181" name="Shape 181"/>
          <p:cNvSpPr>
            <a:spLocks noGrp="1"/>
          </p:cNvSpPr>
          <p:nvPr>
            <p:ph type="body" idx="1"/>
          </p:nvPr>
        </p:nvSpPr>
        <p:spPr>
          <a:xfrm>
            <a:off x="1269998" y="2992040"/>
            <a:ext cx="6209331" cy="563070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0" algn="l" defTabSz="384047">
              <a:defRPr sz="1800"/>
            </a:pPr>
            <a:r>
              <a:rPr sz="300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Baş:</a:t>
            </a:r>
            <a:r>
              <a:rPr sz="3000">
                <a:solidFill>
                  <a:srgbClr val="0433FF"/>
                </a:solidFill>
              </a:rPr>
              <a:t> </a:t>
            </a:r>
            <a:r>
              <a:rPr sz="3000"/>
              <a:t>Nötral Pozisyonda</a:t>
            </a:r>
          </a:p>
          <a:p>
            <a:pPr lvl="0" algn="l" defTabSz="384047">
              <a:defRPr sz="1800"/>
            </a:pPr>
            <a:r>
              <a:rPr sz="300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Servikal bölge:</a:t>
            </a:r>
            <a:r>
              <a:rPr sz="3000">
                <a:solidFill>
                  <a:srgbClr val="0433FF"/>
                </a:solidFill>
              </a:rPr>
              <a:t> </a:t>
            </a:r>
            <a:r>
              <a:rPr sz="3000"/>
              <a:t>Hafif anterior konveksite</a:t>
            </a:r>
          </a:p>
          <a:p>
            <a:pPr lvl="0" algn="l" defTabSz="384047">
              <a:defRPr sz="1800"/>
            </a:pPr>
            <a:r>
              <a:rPr sz="300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Scapula:</a:t>
            </a:r>
            <a:r>
              <a:rPr sz="3000">
                <a:solidFill>
                  <a:srgbClr val="0433FF"/>
                </a:solidFill>
              </a:rPr>
              <a:t> </a:t>
            </a:r>
            <a:r>
              <a:rPr sz="3000"/>
              <a:t>Torakal bölgeye göre düz</a:t>
            </a:r>
          </a:p>
          <a:p>
            <a:pPr lvl="0" algn="l" defTabSz="384047">
              <a:defRPr sz="1800"/>
            </a:pPr>
            <a:r>
              <a:rPr sz="300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Torakal bölge:</a:t>
            </a:r>
            <a:r>
              <a:rPr sz="3000">
                <a:solidFill>
                  <a:srgbClr val="0433FF"/>
                </a:solidFill>
              </a:rPr>
              <a:t> </a:t>
            </a:r>
            <a:r>
              <a:rPr sz="3000"/>
              <a:t>Hafif posterior konveksite</a:t>
            </a:r>
          </a:p>
          <a:p>
            <a:pPr lvl="0" algn="l" defTabSz="384047">
              <a:defRPr sz="1800"/>
            </a:pPr>
            <a:r>
              <a:rPr sz="300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Lumbal bölge:</a:t>
            </a:r>
            <a:r>
              <a:rPr sz="3000"/>
              <a:t> Hafif anterior konveksite</a:t>
            </a:r>
          </a:p>
          <a:p>
            <a:pPr lvl="0" algn="l" defTabSz="384047">
              <a:defRPr sz="1800"/>
            </a:pPr>
            <a:r>
              <a:rPr sz="300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Pelvis:</a:t>
            </a:r>
            <a:r>
              <a:rPr sz="3000">
                <a:solidFill>
                  <a:srgbClr val="0433FF"/>
                </a:solidFill>
              </a:rPr>
              <a:t> </a:t>
            </a:r>
            <a:r>
              <a:rPr sz="3000"/>
              <a:t>Nötral, SIAS-simfizis pubis aynı vertikal düzlemde</a:t>
            </a:r>
          </a:p>
          <a:p>
            <a:pPr lvl="0" algn="l" defTabSz="384047">
              <a:defRPr sz="1800"/>
            </a:pPr>
            <a:r>
              <a:rPr sz="300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Kalça eklemi:</a:t>
            </a:r>
            <a:r>
              <a:rPr sz="3000">
                <a:solidFill>
                  <a:srgbClr val="0433FF"/>
                </a:solidFill>
              </a:rPr>
              <a:t> </a:t>
            </a:r>
            <a:r>
              <a:rPr sz="3000"/>
              <a:t>Nötral</a:t>
            </a:r>
          </a:p>
          <a:p>
            <a:pPr lvl="0" algn="l" defTabSz="384047">
              <a:defRPr sz="1800"/>
            </a:pPr>
            <a:r>
              <a:rPr sz="300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Ayak bileği:</a:t>
            </a:r>
            <a:r>
              <a:rPr sz="3000">
                <a:solidFill>
                  <a:srgbClr val="0433FF"/>
                </a:solidFill>
              </a:rPr>
              <a:t> </a:t>
            </a:r>
            <a:r>
              <a:rPr sz="3000"/>
              <a:t>Nötral</a:t>
            </a:r>
          </a:p>
        </p:txBody>
      </p:sp>
      <p:sp>
        <p:nvSpPr>
          <p:cNvPr id="179" name="Shape 179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18</a:t>
            </a:fld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KİFO-LORDOTİK POSTÜR</a:t>
            </a:r>
          </a:p>
        </p:txBody>
      </p:sp>
      <p:sp>
        <p:nvSpPr>
          <p:cNvPr id="190" name="Shape 190"/>
          <p:cNvSpPr>
            <a:spLocks noGrp="1"/>
          </p:cNvSpPr>
          <p:nvPr>
            <p:ph type="body" idx="1"/>
          </p:nvPr>
        </p:nvSpPr>
        <p:spPr>
          <a:xfrm>
            <a:off x="1269999" y="2992039"/>
            <a:ext cx="5361009" cy="594157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lvl="0" algn="l" defTabSz="379474">
              <a:defRPr sz="1800"/>
            </a:pPr>
            <a:r>
              <a:rPr sz="2900">
                <a:solidFill>
                  <a:srgbClr val="0433FF"/>
                </a:solidFill>
              </a:rPr>
              <a:t>Baş: </a:t>
            </a:r>
            <a:r>
              <a:rPr sz="2900"/>
              <a:t>Anterior tiltte</a:t>
            </a:r>
          </a:p>
          <a:p>
            <a:pPr lvl="0" algn="l" defTabSz="379474">
              <a:defRPr sz="1800"/>
            </a:pPr>
            <a:r>
              <a:rPr sz="2900">
                <a:solidFill>
                  <a:srgbClr val="0433FF"/>
                </a:solidFill>
              </a:rPr>
              <a:t>Servikal bölge:</a:t>
            </a:r>
            <a:r>
              <a:rPr sz="2900"/>
              <a:t> Hiperekstansiyonda</a:t>
            </a:r>
          </a:p>
          <a:p>
            <a:pPr lvl="0" algn="l" defTabSz="379474">
              <a:defRPr sz="1800"/>
            </a:pPr>
            <a:r>
              <a:rPr sz="2900">
                <a:solidFill>
                  <a:srgbClr val="0433FF"/>
                </a:solidFill>
              </a:rPr>
              <a:t>Scapula:</a:t>
            </a:r>
            <a:r>
              <a:rPr sz="2900"/>
              <a:t> Abduksiyonda</a:t>
            </a:r>
          </a:p>
          <a:p>
            <a:pPr lvl="0" algn="l" defTabSz="379474">
              <a:defRPr sz="1800"/>
            </a:pPr>
            <a:r>
              <a:rPr sz="2900">
                <a:solidFill>
                  <a:srgbClr val="0433FF"/>
                </a:solidFill>
              </a:rPr>
              <a:t>Torakal bölge:</a:t>
            </a:r>
            <a:r>
              <a:rPr sz="2900"/>
              <a:t> Fleksiyonda(Kifoz)</a:t>
            </a:r>
          </a:p>
          <a:p>
            <a:pPr lvl="0" algn="l" defTabSz="379474">
              <a:defRPr sz="1800"/>
            </a:pPr>
            <a:r>
              <a:rPr sz="2900">
                <a:solidFill>
                  <a:srgbClr val="0433FF"/>
                </a:solidFill>
              </a:rPr>
              <a:t>Lumbal bölge:</a:t>
            </a:r>
            <a:r>
              <a:rPr sz="2900"/>
              <a:t> Hiperekstansiyonda(Lordoz)</a:t>
            </a:r>
          </a:p>
          <a:p>
            <a:pPr lvl="0" algn="l" defTabSz="379474">
              <a:defRPr sz="1800"/>
            </a:pPr>
            <a:r>
              <a:rPr sz="2900">
                <a:solidFill>
                  <a:srgbClr val="0433FF"/>
                </a:solidFill>
              </a:rPr>
              <a:t>Pelvis: </a:t>
            </a:r>
            <a:r>
              <a:rPr sz="2900"/>
              <a:t>Anterior tiltte</a:t>
            </a:r>
          </a:p>
          <a:p>
            <a:pPr lvl="0" algn="l" defTabSz="379474">
              <a:defRPr sz="1800"/>
            </a:pPr>
            <a:r>
              <a:rPr sz="2900">
                <a:solidFill>
                  <a:srgbClr val="0433FF"/>
                </a:solidFill>
              </a:rPr>
              <a:t>Kalça eklemi: </a:t>
            </a:r>
            <a:r>
              <a:rPr sz="2900"/>
              <a:t>Fleksiyonda</a:t>
            </a:r>
          </a:p>
          <a:p>
            <a:pPr lvl="0" algn="l" defTabSz="379474">
              <a:defRPr sz="1800"/>
            </a:pPr>
            <a:r>
              <a:rPr sz="2900">
                <a:solidFill>
                  <a:srgbClr val="0433FF"/>
                </a:solidFill>
              </a:rPr>
              <a:t>Diz eklemi:</a:t>
            </a:r>
            <a:r>
              <a:rPr sz="2900"/>
              <a:t> Hiperekstansiyonda</a:t>
            </a:r>
          </a:p>
          <a:p>
            <a:pPr lvl="0" algn="l" defTabSz="379474">
              <a:defRPr sz="1800"/>
            </a:pPr>
            <a:r>
              <a:rPr sz="2900">
                <a:solidFill>
                  <a:srgbClr val="0433FF"/>
                </a:solidFill>
              </a:rPr>
              <a:t>Ayak bileği: </a:t>
            </a:r>
            <a:r>
              <a:rPr sz="2900"/>
              <a:t>Plantar fleksiyonda</a:t>
            </a:r>
          </a:p>
        </p:txBody>
      </p:sp>
      <p:sp>
        <p:nvSpPr>
          <p:cNvPr id="188" name="Shape 188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19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POSTÜR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lvl="0" indent="-457200" algn="l" defTabSz="452627">
              <a:buClr>
                <a:srgbClr val="0433FF"/>
              </a:buClr>
              <a:buSzPct val="100000"/>
              <a:buFont typeface="Arial" charset="-94"/>
              <a:buChar char="•"/>
              <a:defRPr sz="1800"/>
            </a:pPr>
            <a:r>
              <a:rPr sz="3500" b="1" dirty="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Postür:</a:t>
            </a:r>
            <a:r>
              <a:rPr sz="3500" dirty="0"/>
              <a:t> Vücudun her kısmının kendine bitişik olan segmente ve bütün vücuda oranla en uygun pozisyonda yerleşmesidir.</a:t>
            </a:r>
          </a:p>
          <a:p>
            <a:pPr marL="457200" lvl="0" indent="-457200" algn="l" defTabSz="452627">
              <a:buSzPct val="100000"/>
              <a:buFont typeface="Arial" charset="-94"/>
              <a:buChar char="•"/>
              <a:defRPr sz="1800"/>
            </a:pPr>
            <a:endParaRPr sz="3500" dirty="0"/>
          </a:p>
          <a:p>
            <a:pPr marL="457200" lvl="0" indent="-457200" algn="l" defTabSz="452627">
              <a:buSzPct val="100000"/>
              <a:buFont typeface="Arial" charset="-94"/>
              <a:buChar char="•"/>
              <a:defRPr sz="1800"/>
            </a:pPr>
            <a:r>
              <a:rPr sz="3500" dirty="0"/>
              <a:t>Vücudun her hareketinde eklemlerin aldığı pozisyonların </a:t>
            </a:r>
            <a:r>
              <a:rPr sz="3500" dirty="0" err="1"/>
              <a:t>birleşimidir</a:t>
            </a:r>
            <a:r>
              <a:rPr sz="3500" dirty="0" smtClean="0"/>
              <a:t>.</a:t>
            </a:r>
            <a:endParaRPr sz="3500" dirty="0"/>
          </a:p>
        </p:txBody>
      </p:sp>
      <p:sp>
        <p:nvSpPr>
          <p:cNvPr id="51" name="Shape 51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KİFO-LORDOTİK POSTÜR</a:t>
            </a:r>
          </a:p>
        </p:txBody>
      </p:sp>
      <p:sp>
        <p:nvSpPr>
          <p:cNvPr id="194" name="Shape 194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71500" lvl="0" indent="-571500" algn="l" defTabSz="457200">
              <a:buClr>
                <a:srgbClr val="FF2600"/>
              </a:buClr>
              <a:buSzPct val="75000"/>
              <a:buFont typeface="Arial" charset="-94"/>
              <a:buChar char="•"/>
              <a:defRPr sz="1800"/>
            </a:pPr>
            <a:r>
              <a:rPr sz="3600" dirty="0">
                <a:solidFill>
                  <a:srgbClr val="FF2600"/>
                </a:solidFill>
              </a:rPr>
              <a:t>Boyun ekstansörleri, kalça fleksörleri ve lumbal ekstansörler kısalmış ve kuvvetlenmiştir. </a:t>
            </a:r>
          </a:p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Clr>
                <a:srgbClr val="942192"/>
              </a:buClr>
              <a:buSzPct val="75000"/>
              <a:buFont typeface="Arial" charset="-94"/>
              <a:buChar char="•"/>
              <a:defRPr sz="1800"/>
            </a:pPr>
            <a:r>
              <a:rPr sz="3600" dirty="0">
                <a:solidFill>
                  <a:srgbClr val="942192"/>
                </a:solidFill>
              </a:rPr>
              <a:t>Boyun fleksörleri, torakal ekstansörler ve eksternal oblik kaslar uzamış ve zayıflamıştır. </a:t>
            </a:r>
          </a:p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Clr>
                <a:srgbClr val="00882B"/>
              </a:buClr>
              <a:buSzPct val="75000"/>
              <a:buFont typeface="Arial" charset="-94"/>
              <a:buChar char="•"/>
              <a:defRPr sz="1800"/>
            </a:pPr>
            <a:r>
              <a:rPr sz="3600" dirty="0">
                <a:solidFill>
                  <a:srgbClr val="00882B"/>
                </a:solidFill>
              </a:rPr>
              <a:t>Hamstringler uzamış pozisyondadır ama zayıflamamış olabilir.</a:t>
            </a:r>
          </a:p>
        </p:txBody>
      </p:sp>
      <p:sp>
        <p:nvSpPr>
          <p:cNvPr id="193" name="Shape 193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20</a:t>
            </a:fld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DÜZ SIRT POSTÜRÜ</a:t>
            </a:r>
          </a:p>
        </p:txBody>
      </p:sp>
      <p:sp>
        <p:nvSpPr>
          <p:cNvPr id="199" name="Shape 199"/>
          <p:cNvSpPr>
            <a:spLocks noGrp="1"/>
          </p:cNvSpPr>
          <p:nvPr>
            <p:ph type="body" idx="1"/>
          </p:nvPr>
        </p:nvSpPr>
        <p:spPr>
          <a:xfrm>
            <a:off x="1269999" y="2992039"/>
            <a:ext cx="4967340" cy="594157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lvl="0" algn="l" defTabSz="370331">
              <a:defRPr sz="1800"/>
            </a:pPr>
            <a:r>
              <a:rPr sz="2900">
                <a:solidFill>
                  <a:srgbClr val="0433FF"/>
                </a:solidFill>
              </a:rPr>
              <a:t>Baş:</a:t>
            </a:r>
            <a:r>
              <a:rPr sz="2900"/>
              <a:t> Anterior tiltte</a:t>
            </a:r>
          </a:p>
          <a:p>
            <a:pPr lvl="0" algn="l" defTabSz="370331">
              <a:defRPr sz="1800"/>
            </a:pPr>
            <a:r>
              <a:rPr sz="2900">
                <a:solidFill>
                  <a:srgbClr val="0433FF"/>
                </a:solidFill>
              </a:rPr>
              <a:t>Servikal bölge:</a:t>
            </a:r>
            <a:r>
              <a:rPr sz="2900"/>
              <a:t> Hafif ekstansiyonda</a:t>
            </a:r>
          </a:p>
          <a:p>
            <a:pPr lvl="0" algn="l" defTabSz="370331">
              <a:defRPr sz="1800"/>
            </a:pPr>
            <a:r>
              <a:rPr sz="2900">
                <a:solidFill>
                  <a:srgbClr val="0433FF"/>
                </a:solidFill>
              </a:rPr>
              <a:t>Torakal bölge: </a:t>
            </a:r>
            <a:r>
              <a:rPr sz="2900"/>
              <a:t>Üst torakaller fleksiyonda, alt torakaller ekstansiyonda</a:t>
            </a:r>
          </a:p>
          <a:p>
            <a:pPr lvl="0" algn="l" defTabSz="370331">
              <a:defRPr sz="1800"/>
            </a:pPr>
            <a:r>
              <a:rPr sz="2900">
                <a:solidFill>
                  <a:srgbClr val="0433FF"/>
                </a:solidFill>
              </a:rPr>
              <a:t>Lumbal bölge:</a:t>
            </a:r>
            <a:r>
              <a:rPr sz="2900"/>
              <a:t> Fleksiyonda(Düz)</a:t>
            </a:r>
          </a:p>
          <a:p>
            <a:pPr lvl="0" algn="l" defTabSz="370331">
              <a:defRPr sz="1800"/>
            </a:pPr>
            <a:r>
              <a:rPr sz="2900">
                <a:solidFill>
                  <a:srgbClr val="0433FF"/>
                </a:solidFill>
              </a:rPr>
              <a:t>Pelvis:</a:t>
            </a:r>
            <a:r>
              <a:rPr sz="2900"/>
              <a:t> Posterior tiltte</a:t>
            </a:r>
          </a:p>
          <a:p>
            <a:pPr lvl="0" algn="l" defTabSz="370331">
              <a:defRPr sz="1800"/>
            </a:pPr>
            <a:r>
              <a:rPr sz="2900">
                <a:solidFill>
                  <a:srgbClr val="0433FF"/>
                </a:solidFill>
              </a:rPr>
              <a:t>Kalça eklemi: </a:t>
            </a:r>
            <a:r>
              <a:rPr sz="2900"/>
              <a:t>Ekstansiyonda</a:t>
            </a:r>
          </a:p>
          <a:p>
            <a:pPr lvl="0" algn="l" defTabSz="370331">
              <a:defRPr sz="1800"/>
            </a:pPr>
            <a:r>
              <a:rPr sz="2900">
                <a:solidFill>
                  <a:srgbClr val="0433FF"/>
                </a:solidFill>
              </a:rPr>
              <a:t>Diz eklemi: </a:t>
            </a:r>
            <a:r>
              <a:rPr sz="2900"/>
              <a:t>Ekstansiyonda</a:t>
            </a:r>
          </a:p>
          <a:p>
            <a:pPr lvl="0" algn="l" defTabSz="370331">
              <a:defRPr sz="1800"/>
            </a:pPr>
            <a:r>
              <a:rPr sz="2900">
                <a:solidFill>
                  <a:srgbClr val="0433FF"/>
                </a:solidFill>
              </a:rPr>
              <a:t>Ayak bileği:</a:t>
            </a:r>
            <a:r>
              <a:rPr sz="2900"/>
              <a:t> Hafif plantar fleksiyonda</a:t>
            </a:r>
          </a:p>
        </p:txBody>
      </p:sp>
      <p:sp>
        <p:nvSpPr>
          <p:cNvPr id="197" name="Shape 197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21</a:t>
            </a:fld>
            <a:endParaRPr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DÜZ SIRT POSTÜRÜ</a:t>
            </a:r>
          </a:p>
        </p:txBody>
      </p:sp>
      <p:sp>
        <p:nvSpPr>
          <p:cNvPr id="203" name="Shape 203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/>
          <a:lstStyle/>
          <a:p>
            <a:pPr marL="571500" lvl="0" indent="-571500" algn="l" defTabSz="457200">
              <a:buClr>
                <a:srgbClr val="942192"/>
              </a:buClr>
              <a:buSzPct val="75000"/>
              <a:buFont typeface="Arial" charset="-94"/>
              <a:buChar char="•"/>
              <a:defRPr sz="1800"/>
            </a:pPr>
            <a:r>
              <a:rPr sz="3600" dirty="0">
                <a:solidFill>
                  <a:srgbClr val="942192"/>
                </a:solidFill>
              </a:rPr>
              <a:t>Kalça fleksörleri uzamış ve zayıflamıştır. Sırt ekstansörleri hafif uzamıştır. </a:t>
            </a:r>
          </a:p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Clr>
                <a:srgbClr val="006D22"/>
              </a:buClr>
              <a:buSzPct val="75000"/>
              <a:buFont typeface="Arial" charset="-94"/>
              <a:buChar char="•"/>
              <a:defRPr sz="1800"/>
            </a:pPr>
            <a:r>
              <a:rPr sz="3600" dirty="0">
                <a:solidFill>
                  <a:srgbClr val="006D22"/>
                </a:solidFill>
              </a:rPr>
              <a:t>Hamstringler kısalmış ve kuvvetlenmiştir. Abdominaller ise sadece kuvvetlenmiştir.</a:t>
            </a:r>
          </a:p>
        </p:txBody>
      </p:sp>
      <p:sp>
        <p:nvSpPr>
          <p:cNvPr id="202" name="Shape 202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22</a:t>
            </a:fld>
            <a:endParaRPr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xfrm>
            <a:off x="1270000" y="625350"/>
            <a:ext cx="10464800" cy="2048351"/>
          </a:xfrm>
          <a:prstGeom prst="rect">
            <a:avLst/>
          </a:prstGeom>
        </p:spPr>
        <p:txBody>
          <a:bodyPr/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GEVŞEK POSTÜR (YUVARLAK SIRT)</a:t>
            </a:r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1270000" y="2992039"/>
            <a:ext cx="4833948" cy="594157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lvl="0" algn="l" defTabSz="402336">
              <a:defRPr sz="1800"/>
            </a:pPr>
            <a:r>
              <a:rPr sz="3100">
                <a:solidFill>
                  <a:srgbClr val="0433FF"/>
                </a:solidFill>
              </a:rPr>
              <a:t>Baş:</a:t>
            </a:r>
            <a:r>
              <a:rPr sz="3100"/>
              <a:t> Anterior tiltte</a:t>
            </a:r>
          </a:p>
          <a:p>
            <a:pPr lvl="0" algn="l" defTabSz="402336">
              <a:defRPr sz="1800"/>
            </a:pPr>
            <a:r>
              <a:rPr sz="3100">
                <a:solidFill>
                  <a:srgbClr val="0433FF"/>
                </a:solidFill>
              </a:rPr>
              <a:t>Servikal bölge: </a:t>
            </a:r>
            <a:r>
              <a:rPr sz="3100"/>
              <a:t>Hafif ekstansiyonda</a:t>
            </a:r>
          </a:p>
          <a:p>
            <a:pPr lvl="0" algn="l" defTabSz="402336">
              <a:defRPr sz="1800"/>
            </a:pPr>
            <a:r>
              <a:rPr sz="3100">
                <a:solidFill>
                  <a:srgbClr val="0433FF"/>
                </a:solidFill>
              </a:rPr>
              <a:t>Torakal bölge:</a:t>
            </a:r>
            <a:r>
              <a:rPr sz="3100"/>
              <a:t> Fleksiyonda</a:t>
            </a:r>
          </a:p>
          <a:p>
            <a:pPr lvl="0" algn="l" defTabSz="402336">
              <a:defRPr sz="1800"/>
            </a:pPr>
            <a:r>
              <a:rPr sz="3100">
                <a:solidFill>
                  <a:srgbClr val="0433FF"/>
                </a:solidFill>
              </a:rPr>
              <a:t>Lumbal bölge: </a:t>
            </a:r>
            <a:r>
              <a:rPr sz="3100"/>
              <a:t>Alt lumbal bölge ekstansiyonda(Düz)</a:t>
            </a:r>
          </a:p>
          <a:p>
            <a:pPr lvl="0" algn="l" defTabSz="402336">
              <a:defRPr sz="1800"/>
            </a:pPr>
            <a:r>
              <a:rPr sz="3100">
                <a:solidFill>
                  <a:srgbClr val="0433FF"/>
                </a:solidFill>
              </a:rPr>
              <a:t>Pelvis:</a:t>
            </a:r>
            <a:r>
              <a:rPr sz="3100"/>
              <a:t> Posterior tiltte</a:t>
            </a:r>
          </a:p>
          <a:p>
            <a:pPr lvl="0" algn="l" defTabSz="402336">
              <a:defRPr sz="1800"/>
            </a:pPr>
            <a:r>
              <a:rPr sz="3100">
                <a:solidFill>
                  <a:srgbClr val="0433FF"/>
                </a:solidFill>
              </a:rPr>
              <a:t>Kalça eklemi: </a:t>
            </a:r>
            <a:r>
              <a:rPr sz="3100"/>
              <a:t>Hiperekstansiyonda</a:t>
            </a:r>
          </a:p>
          <a:p>
            <a:pPr lvl="0" algn="l" defTabSz="402336">
              <a:defRPr sz="1800"/>
            </a:pPr>
            <a:r>
              <a:rPr sz="3100">
                <a:solidFill>
                  <a:srgbClr val="0433FF"/>
                </a:solidFill>
              </a:rPr>
              <a:t>Diz eklemi: </a:t>
            </a:r>
            <a:r>
              <a:rPr sz="3100"/>
              <a:t>Hiperekstansiyonda</a:t>
            </a:r>
          </a:p>
          <a:p>
            <a:pPr lvl="0" algn="l" defTabSz="402336">
              <a:defRPr sz="1800"/>
            </a:pPr>
            <a:r>
              <a:rPr sz="3100">
                <a:solidFill>
                  <a:srgbClr val="0433FF"/>
                </a:solidFill>
              </a:rPr>
              <a:t>Ayak bileği:</a:t>
            </a:r>
            <a:r>
              <a:rPr sz="3100"/>
              <a:t> Nötral</a:t>
            </a:r>
          </a:p>
        </p:txBody>
      </p:sp>
      <p:sp>
        <p:nvSpPr>
          <p:cNvPr id="206" name="Shape 206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23</a:t>
            </a:fld>
            <a:endParaRPr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xfrm>
            <a:off x="923627" y="1628045"/>
            <a:ext cx="11144846" cy="1045655"/>
          </a:xfrm>
          <a:prstGeom prst="rect">
            <a:avLst/>
          </a:prstGeom>
        </p:spPr>
        <p:txBody>
          <a:bodyPr/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POSTERIOR POSTÜR ANALİZİ</a:t>
            </a:r>
          </a:p>
        </p:txBody>
      </p:sp>
      <p:sp>
        <p:nvSpPr>
          <p:cNvPr id="216" name="Shape 216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/>
          <a:lstStyle/>
          <a:p>
            <a:pPr lvl="0" algn="l" defTabSz="457200">
              <a:defRPr sz="1800"/>
            </a:pPr>
            <a:r>
              <a:rPr sz="3600"/>
              <a:t>a) Standart Postür</a:t>
            </a:r>
          </a:p>
          <a:p>
            <a:pPr lvl="0" algn="l" defTabSz="457200">
              <a:defRPr sz="1800"/>
            </a:pPr>
            <a:endParaRPr sz="3600"/>
          </a:p>
          <a:p>
            <a:pPr lvl="0" algn="l" defTabSz="457200">
              <a:defRPr sz="1800"/>
            </a:pPr>
            <a:r>
              <a:rPr sz="3600"/>
              <a:t>b) Yerçekimi çizgisinin vücudun orta çizgisine göre solda kaldığı postür</a:t>
            </a:r>
          </a:p>
          <a:p>
            <a:pPr lvl="0" algn="l" defTabSz="457200">
              <a:defRPr sz="1800"/>
            </a:pPr>
            <a:endParaRPr sz="3600"/>
          </a:p>
          <a:p>
            <a:pPr lvl="0" algn="l" defTabSz="457200">
              <a:defRPr sz="1800"/>
            </a:pPr>
            <a:r>
              <a:rPr sz="3600"/>
              <a:t>c) Yerçekimi çizgisinin vücudun orta çizgisine göre sağda kaldığı postür</a:t>
            </a:r>
          </a:p>
        </p:txBody>
      </p:sp>
      <p:sp>
        <p:nvSpPr>
          <p:cNvPr id="215" name="Shape 215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24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POSTÜR</a:t>
            </a:r>
          </a:p>
        </p:txBody>
      </p:sp>
      <p:sp>
        <p:nvSpPr>
          <p:cNvPr id="61" name="Shape 61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/>
          <a:lstStyle/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r>
              <a:rPr sz="3600" dirty="0"/>
              <a:t>Vücutta genellikle kullanılan kas grupları vücudu dik pozisyonda tutan, vücuda ekstansiyon yaptıran antigravite kaslarıdır. </a:t>
            </a:r>
          </a:p>
          <a:p>
            <a:pPr marL="571500" lvl="0" indent="-571500" algn="l" defTabSz="457200"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r>
              <a:rPr sz="3600" dirty="0"/>
              <a:t>Antigravite kasları hızdan çok kuvvet açığa çıkarırlar. Uzun süre yorulmaksızın kasılırlar, kırmızı lifli ve aerobik özelliktedirler.</a:t>
            </a:r>
          </a:p>
        </p:txBody>
      </p:sp>
      <p:sp>
        <p:nvSpPr>
          <p:cNvPr id="59" name="Shape 59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POSTÜRAL REFLEKS</a:t>
            </a:r>
          </a:p>
        </p:txBody>
      </p:sp>
      <p:sp>
        <p:nvSpPr>
          <p:cNvPr id="64" name="Shape 64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lvl="0" indent="-457200" algn="l" defTabSz="430132">
              <a:buClr>
                <a:srgbClr val="FF2600"/>
              </a:buClr>
              <a:buSzPct val="75000"/>
              <a:buFont typeface="Arial" charset="-94"/>
              <a:buChar char="•"/>
              <a:defRPr sz="1800"/>
            </a:pPr>
            <a:r>
              <a:rPr sz="3332" b="1" dirty="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Refleks:</a:t>
            </a:r>
            <a:r>
              <a:rPr sz="3332" dirty="0"/>
              <a:t> Afferent bir impulsa verilen efferent bir cevaptır. </a:t>
            </a:r>
          </a:p>
          <a:p>
            <a:pPr marL="0" lvl="0" indent="0" algn="l" defTabSz="430132">
              <a:buSzPct val="75000"/>
              <a:buNone/>
              <a:defRPr sz="1800"/>
            </a:pPr>
            <a:endParaRPr sz="3332" dirty="0"/>
          </a:p>
          <a:p>
            <a:pPr marL="457200" lvl="0" indent="-457200" algn="l" defTabSz="430132">
              <a:buSzPct val="75000"/>
              <a:buFont typeface="Arial" charset="-94"/>
              <a:buChar char="•"/>
              <a:defRPr sz="1800"/>
            </a:pPr>
            <a:r>
              <a:rPr sz="3332" dirty="0"/>
              <a:t>Afferent stimuluslar vücudun farklı bölgelerindeki reseptörlerden başlarlar. En önemlileri kaslar, gözler ve kulaklardır. Bunlara ek olarak deri ve eklem de afferent stimuluslar arasında sayılabilirler.</a:t>
            </a:r>
          </a:p>
        </p:txBody>
      </p:sp>
      <p:sp>
        <p:nvSpPr>
          <p:cNvPr id="63" name="Shape 63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STANDART POSTÜR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/>
          <a:lstStyle/>
          <a:p>
            <a:pPr marL="571500" lvl="0" indent="-571500" algn="l" defTabSz="457200">
              <a:buClr>
                <a:srgbClr val="FF2600"/>
              </a:buClr>
              <a:buSzPct val="75000"/>
              <a:buFont typeface="Arial" charset="-94"/>
              <a:buChar char="•"/>
              <a:defRPr sz="1800"/>
            </a:pPr>
            <a:r>
              <a:rPr sz="3600" b="1" dirty="0">
                <a:solidFill>
                  <a:srgbClr val="0433FF"/>
                </a:solidFill>
                <a:latin typeface="+mn-lt"/>
                <a:ea typeface="+mn-ea"/>
                <a:cs typeface="+mn-cs"/>
                <a:sym typeface="Helvetica"/>
              </a:rPr>
              <a:t>Standart postür:</a:t>
            </a:r>
            <a:r>
              <a:rPr sz="3600" dirty="0">
                <a:solidFill>
                  <a:srgbClr val="0433FF"/>
                </a:solidFill>
              </a:rPr>
              <a:t> </a:t>
            </a:r>
            <a:r>
              <a:rPr sz="3600" dirty="0"/>
              <a:t>Fizyolojik ve biyomekanik olarak düşünüldüğünde minimum çaba ile vücutta maksimum yeterliliği sağlayan postürdür.</a:t>
            </a:r>
          </a:p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SzPct val="75000"/>
              <a:buFont typeface="Arial" charset="-94"/>
              <a:buChar char="•"/>
              <a:defRPr sz="1800"/>
            </a:pPr>
            <a:r>
              <a:rPr sz="3600" dirty="0"/>
              <a:t>Postür kişinin vücut tipine, ırk, milliyet, zamanın modasına, cinsiyete, mesleğe göre değişiklik gösterir.</a:t>
            </a:r>
          </a:p>
        </p:txBody>
      </p:sp>
      <p:sp>
        <p:nvSpPr>
          <p:cNvPr id="71" name="Shape 71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5</a:t>
            </a:fld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STANDART POSTÜR</a:t>
            </a:r>
          </a:p>
        </p:txBody>
      </p:sp>
      <p:sp>
        <p:nvSpPr>
          <p:cNvPr id="76" name="Shape 76"/>
          <p:cNvSpPr>
            <a:spLocks noGrp="1"/>
          </p:cNvSpPr>
          <p:nvPr>
            <p:ph type="body" idx="1"/>
          </p:nvPr>
        </p:nvSpPr>
        <p:spPr>
          <a:xfrm>
            <a:off x="1269997" y="2992040"/>
            <a:ext cx="5778706" cy="540424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71500" lvl="0" indent="-571500" algn="l" defTabSz="448055">
              <a:buSzPct val="75000"/>
              <a:buFont typeface="Arial" charset="-94"/>
              <a:buChar char="•"/>
              <a:defRPr sz="1800"/>
            </a:pPr>
            <a:r>
              <a:rPr sz="3528" dirty="0"/>
              <a:t>Standart Postürde:</a:t>
            </a:r>
          </a:p>
          <a:p>
            <a:pPr marL="435609" lvl="0" indent="-435609" algn="l" defTabSz="448055">
              <a:buSzPct val="75000"/>
              <a:buChar char="•"/>
              <a:defRPr sz="1800"/>
            </a:pPr>
            <a:endParaRPr sz="3528" dirty="0"/>
          </a:p>
          <a:p>
            <a:pPr marL="742950" lvl="0" indent="-742950" algn="l" defTabSz="448055">
              <a:buSzPct val="100000"/>
              <a:buFont typeface="+mj-lt"/>
              <a:buAutoNum type="arabicPeriod"/>
              <a:defRPr sz="1800"/>
            </a:pPr>
            <a:r>
              <a:rPr sz="3528" dirty="0"/>
              <a:t>Vertebralar ve kostalar normal eğriliklerinde</a:t>
            </a:r>
          </a:p>
          <a:p>
            <a:pPr marL="742950" lvl="0" indent="-742950" algn="l" defTabSz="448055">
              <a:buSzPct val="100000"/>
              <a:buFont typeface="+mj-lt"/>
              <a:buAutoNum type="arabicPeriod"/>
              <a:defRPr sz="1800"/>
            </a:pPr>
            <a:r>
              <a:rPr sz="3528" dirty="0"/>
              <a:t>Pelvis nötral pozisyonda</a:t>
            </a:r>
          </a:p>
          <a:p>
            <a:pPr marL="742950" lvl="0" indent="-742950" algn="l" defTabSz="448055">
              <a:buSzPct val="100000"/>
              <a:buFont typeface="+mj-lt"/>
              <a:buAutoNum type="arabicPeriod"/>
              <a:defRPr sz="1800"/>
            </a:pPr>
            <a:r>
              <a:rPr sz="3528" dirty="0"/>
              <a:t>Minimum çaba ve maksimum yeterlilik</a:t>
            </a:r>
          </a:p>
          <a:p>
            <a:pPr marL="742950" lvl="0" indent="-742950" algn="l" defTabSz="448055">
              <a:buSzPct val="100000"/>
              <a:buFont typeface="+mj-lt"/>
              <a:buAutoNum type="arabicPeriod"/>
              <a:defRPr sz="1800"/>
            </a:pPr>
            <a:r>
              <a:rPr sz="3528" dirty="0"/>
              <a:t>Stres ve incinmeler minimum düzeyde</a:t>
            </a:r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KÖTÜ POSTÜR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1269999" y="2992040"/>
            <a:ext cx="5977816" cy="5404249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457200" lvl="0" indent="-457200" algn="l" defTabSz="452627">
              <a:buSzPct val="75000"/>
              <a:buFont typeface="Arial" charset="-94"/>
              <a:buChar char="•"/>
              <a:defRPr sz="1800"/>
            </a:pPr>
            <a:r>
              <a:rPr sz="3500" dirty="0"/>
              <a:t>Kötü Postür:</a:t>
            </a:r>
          </a:p>
          <a:p>
            <a:pPr marL="440055" lvl="0" indent="-440055" algn="l" defTabSz="452627">
              <a:buSzPct val="75000"/>
              <a:buChar char="•"/>
              <a:defRPr sz="1800"/>
            </a:pPr>
            <a:endParaRPr sz="3500" dirty="0"/>
          </a:p>
          <a:p>
            <a:pPr marL="514350" lvl="0" indent="-514350" algn="l" defTabSz="452627">
              <a:buSzPct val="100000"/>
              <a:buFont typeface="+mj-lt"/>
              <a:buAutoNum type="arabicPeriod"/>
              <a:defRPr sz="1800"/>
            </a:pPr>
            <a:r>
              <a:rPr sz="3500" dirty="0"/>
              <a:t>Kişiler için yetersiz</a:t>
            </a:r>
          </a:p>
          <a:p>
            <a:pPr marL="514350" lvl="0" indent="-514350" algn="l" defTabSz="452627">
              <a:buSzPct val="100000"/>
              <a:buFont typeface="+mj-lt"/>
              <a:buAutoNum type="arabicPeriod"/>
              <a:defRPr sz="1800"/>
            </a:pPr>
            <a:r>
              <a:rPr sz="3500" dirty="0"/>
              <a:t>Kaslarda gereksiz kasılmalar</a:t>
            </a:r>
          </a:p>
          <a:p>
            <a:pPr marL="514350" lvl="0" indent="-514350" algn="l" defTabSz="452627">
              <a:buSzPct val="100000"/>
              <a:buFont typeface="+mj-lt"/>
              <a:buAutoNum type="arabicPeriod"/>
              <a:defRPr sz="1800"/>
            </a:pPr>
            <a:r>
              <a:rPr sz="3500" dirty="0"/>
              <a:t>Kompansasyonlar</a:t>
            </a:r>
          </a:p>
          <a:p>
            <a:pPr marL="514350" lvl="0" indent="-514350" algn="l" defTabSz="452627">
              <a:buSzPct val="100000"/>
              <a:buFont typeface="+mj-lt"/>
              <a:buAutoNum type="arabicPeriod"/>
              <a:defRPr sz="1800"/>
            </a:pPr>
            <a:r>
              <a:rPr sz="3500" dirty="0"/>
              <a:t>Antagonist kaslar uzar</a:t>
            </a:r>
          </a:p>
          <a:p>
            <a:pPr marL="514350" lvl="0" indent="-514350" algn="l" defTabSz="452627">
              <a:buSzPct val="100000"/>
              <a:buFont typeface="+mj-lt"/>
              <a:buAutoNum type="arabicPeriod"/>
              <a:defRPr sz="1800"/>
            </a:pPr>
            <a:r>
              <a:rPr sz="3500" dirty="0"/>
              <a:t>Bağ zorlanmaları ve kas krampları</a:t>
            </a:r>
          </a:p>
          <a:p>
            <a:pPr marL="514350" lvl="0" indent="-514350" algn="l" defTabSz="452627">
              <a:buSzPct val="100000"/>
              <a:buFont typeface="+mj-lt"/>
              <a:buAutoNum type="arabicPeriod"/>
              <a:defRPr sz="1800"/>
            </a:pPr>
            <a:r>
              <a:rPr sz="3500" dirty="0"/>
              <a:t>Gereksiz enerji kaybı</a:t>
            </a:r>
          </a:p>
        </p:txBody>
      </p:sp>
      <p:sp>
        <p:nvSpPr>
          <p:cNvPr id="80" name="Shape 80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7</a:t>
            </a:fld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4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3">
              <a:defRPr sz="6200"/>
            </a:lvl1pPr>
          </a:lstStyle>
          <a:p>
            <a:pPr lvl="0">
              <a:defRPr sz="1800"/>
            </a:pPr>
            <a:r>
              <a:rPr sz="6200"/>
              <a:t>KÖTÜ POSTÜR</a:t>
            </a:r>
          </a:p>
        </p:txBody>
      </p:sp>
      <p:sp>
        <p:nvSpPr>
          <p:cNvPr id="87" name="Shape 87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71500" lvl="0" indent="-571500" algn="l" defTabSz="457200">
              <a:buFont typeface="Arial" charset="-94"/>
              <a:buChar char="•"/>
              <a:defRPr sz="1800"/>
            </a:pPr>
            <a:r>
              <a:rPr sz="3600" dirty="0"/>
              <a:t>Kötü postür sebepleri:</a:t>
            </a:r>
          </a:p>
          <a:p>
            <a:pPr marL="742950" lvl="0" indent="-742950" algn="l" defTabSz="457200">
              <a:buFont typeface="+mj-lt"/>
              <a:buAutoNum type="arabicPeriod"/>
              <a:defRPr sz="1800"/>
            </a:pPr>
            <a:endParaRPr sz="3600" dirty="0"/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Kas zayıflıkları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Kaslar arasındaki kuvvet dengesizliği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Lokalize sertlikler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Ağrılar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Yorgunluk ve halsizlik</a:t>
            </a:r>
          </a:p>
          <a:p>
            <a:pPr marL="742950" lvl="0" indent="-742950" algn="l" defTabSz="457200">
              <a:buSzPct val="100000"/>
              <a:buFont typeface="+mj-lt"/>
              <a:buAutoNum type="arabicPeriod"/>
              <a:defRPr sz="1800"/>
            </a:pPr>
            <a:r>
              <a:rPr sz="3600" dirty="0"/>
              <a:t>Mesleki stresler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8</a:t>
            </a:fld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title"/>
          </p:nvPr>
        </p:nvSpPr>
        <p:spPr>
          <a:xfrm>
            <a:off x="1270000" y="652222"/>
            <a:ext cx="10464800" cy="2021478"/>
          </a:xfrm>
          <a:prstGeom prst="rect">
            <a:avLst/>
          </a:prstGeom>
        </p:spPr>
        <p:txBody>
          <a:bodyPr/>
          <a:lstStyle/>
          <a:p>
            <a:pPr lvl="0" defTabSz="455673">
              <a:defRPr sz="1800"/>
            </a:pPr>
            <a:r>
              <a:rPr sz="6200"/>
              <a:t>STANDART AYAKTA </a:t>
            </a:r>
          </a:p>
          <a:p>
            <a:pPr lvl="0" defTabSz="455673">
              <a:defRPr sz="1800"/>
            </a:pPr>
            <a:r>
              <a:rPr sz="6200"/>
              <a:t>DURUŞ POSTÜRÜ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/>
          <a:lstStyle/>
          <a:p>
            <a:pPr marL="571500" lvl="0" indent="-571500" algn="l" defTabSz="457200">
              <a:buSzPct val="100000"/>
              <a:buFont typeface="Arial" charset="-94"/>
              <a:buChar char="•"/>
              <a:defRPr sz="1800"/>
            </a:pPr>
            <a:r>
              <a:rPr sz="3600" dirty="0"/>
              <a:t>Ayakta duruş pozisyonunda yerçekiminin geçtiği yerleri tespit etmekte sarkaç ipi kullanılır. </a:t>
            </a:r>
          </a:p>
          <a:p>
            <a:pPr marL="571500" lvl="0" indent="-571500" algn="l" defTabSz="457200">
              <a:buSzPct val="100000"/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SzPct val="100000"/>
              <a:buFont typeface="Arial" charset="-94"/>
              <a:buChar char="•"/>
              <a:defRPr sz="1800"/>
            </a:pPr>
            <a:r>
              <a:rPr sz="3600" dirty="0"/>
              <a:t>Kesin vertikal çizgiyi saptamak için sarkaç standart bir noktadan sarkıtılır. </a:t>
            </a:r>
          </a:p>
          <a:p>
            <a:pPr marL="571500" lvl="0" indent="-571500" algn="l" defTabSz="457200">
              <a:buSzPct val="100000"/>
              <a:buFont typeface="Arial" charset="-94"/>
              <a:buChar char="•"/>
              <a:defRPr sz="1800"/>
            </a:pPr>
            <a:endParaRPr sz="3600" dirty="0"/>
          </a:p>
          <a:p>
            <a:pPr marL="571500" lvl="0" indent="-571500" algn="l" defTabSz="457200">
              <a:buSzPct val="100000"/>
              <a:buFont typeface="Arial" charset="-94"/>
              <a:buChar char="•"/>
              <a:defRPr sz="1800"/>
            </a:pPr>
            <a:r>
              <a:rPr sz="3600" dirty="0"/>
              <a:t>Genellikle kulağın dış kenarı kullanılır. </a:t>
            </a:r>
          </a:p>
        </p:txBody>
      </p:sp>
      <p:sp>
        <p:nvSpPr>
          <p:cNvPr id="93" name="Shape 93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4" cy="279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792</Words>
  <Application>Microsoft Office PowerPoint</Application>
  <PresentationFormat>Özel</PresentationFormat>
  <Paragraphs>176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Arial</vt:lpstr>
      <vt:lpstr>Helvetica</vt:lpstr>
      <vt:lpstr>Helvetica Neue</vt:lpstr>
      <vt:lpstr>Trebuchet MS</vt:lpstr>
      <vt:lpstr>Wingdings 3</vt:lpstr>
      <vt:lpstr>Yüzeyler</vt:lpstr>
      <vt:lpstr>FİZYOTERAPİDE  ÖLÇME VE DEĞERLENDİRME</vt:lpstr>
      <vt:lpstr>POSTÜR</vt:lpstr>
      <vt:lpstr>POSTÜR</vt:lpstr>
      <vt:lpstr>POSTÜRAL REFLEKS</vt:lpstr>
      <vt:lpstr>STANDART POSTÜR</vt:lpstr>
      <vt:lpstr>STANDART POSTÜR</vt:lpstr>
      <vt:lpstr>KÖTÜ POSTÜR</vt:lpstr>
      <vt:lpstr>KÖTÜ POSTÜR</vt:lpstr>
      <vt:lpstr>STANDART AYAKTA  DURUŞ POSTÜRÜ</vt:lpstr>
      <vt:lpstr>STANDART AYAKTA  DURUŞ POSTÜRÜ</vt:lpstr>
      <vt:lpstr>STANDART AYAKTA  DURUŞ POSTÜRÜ</vt:lpstr>
      <vt:lpstr>STANDART AYAKTA  DURUŞ POSTÜRÜ</vt:lpstr>
      <vt:lpstr>KALÇA VE DİZ EKLEMLERİ</vt:lpstr>
      <vt:lpstr>AYAK BİLEĞİ</vt:lpstr>
      <vt:lpstr>TORAKAL BÖLGE</vt:lpstr>
      <vt:lpstr>OMUZ EKLEMİ</vt:lpstr>
      <vt:lpstr>LATERAL POSTÜR ANALİZİ</vt:lpstr>
      <vt:lpstr>STANDART POSTÜR</vt:lpstr>
      <vt:lpstr>KİFO-LORDOTİK POSTÜR</vt:lpstr>
      <vt:lpstr>KİFO-LORDOTİK POSTÜR</vt:lpstr>
      <vt:lpstr>DÜZ SIRT POSTÜRÜ</vt:lpstr>
      <vt:lpstr>DÜZ SIRT POSTÜRÜ</vt:lpstr>
      <vt:lpstr>GEVŞEK POSTÜR (YUVARLAK SIRT)</vt:lpstr>
      <vt:lpstr>POSTERIOR POSTÜR ANALİZİ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FİZYOTERAPİDE  ÖLÇME VE DEĞERLENDİRME</dc:title>
  <dc:creator>kmyo2</dc:creator>
  <cp:lastModifiedBy>şeyda cuma</cp:lastModifiedBy>
  <cp:revision>3</cp:revision>
  <dcterms:modified xsi:type="dcterms:W3CDTF">2018-05-08T07:47:25Z</dcterms:modified>
</cp:coreProperties>
</file>