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69" r:id="rId2"/>
    <p:sldId id="270" r:id="rId3"/>
    <p:sldId id="267" r:id="rId4"/>
    <p:sldId id="271" r:id="rId5"/>
    <p:sldId id="268" r:id="rId6"/>
    <p:sldId id="272" r:id="rId7"/>
    <p:sldId id="273" r:id="rId8"/>
    <p:sldId id="269" r:id="rId9"/>
    <p:sldId id="296" r:id="rId10"/>
    <p:sldId id="297" r:id="rId11"/>
    <p:sldId id="275" r:id="rId12"/>
    <p:sldId id="276" r:id="rId13"/>
    <p:sldId id="280" r:id="rId14"/>
    <p:sldId id="281" r:id="rId15"/>
    <p:sldId id="282" r:id="rId16"/>
    <p:sldId id="284" r:id="rId17"/>
    <p:sldId id="286" r:id="rId18"/>
    <p:sldId id="302" r:id="rId19"/>
    <p:sldId id="303" r:id="rId20"/>
    <p:sldId id="305" r:id="rId21"/>
    <p:sldId id="307" r:id="rId22"/>
    <p:sldId id="309" r:id="rId23"/>
    <p:sldId id="310" r:id="rId24"/>
    <p:sldId id="311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603"/>
    <a:srgbClr val="0F0FFF"/>
    <a:srgbClr val="FF9900"/>
    <a:srgbClr val="33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75986" autoAdjust="0"/>
  </p:normalViewPr>
  <p:slideViewPr>
    <p:cSldViewPr>
      <p:cViewPr varScale="1">
        <p:scale>
          <a:sx n="55" d="100"/>
          <a:sy n="55" d="100"/>
        </p:scale>
        <p:origin x="-177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3" Type="http://schemas.openxmlformats.org/officeDocument/2006/relationships/slide" Target="slides/slide6.xml"/><Relationship Id="rId7" Type="http://schemas.openxmlformats.org/officeDocument/2006/relationships/slide" Target="slides/slide11.xml"/><Relationship Id="rId12" Type="http://schemas.openxmlformats.org/officeDocument/2006/relationships/slide" Target="slides/slide16.xml"/><Relationship Id="rId2" Type="http://schemas.openxmlformats.org/officeDocument/2006/relationships/slide" Target="slides/slide4.xml"/><Relationship Id="rId1" Type="http://schemas.openxmlformats.org/officeDocument/2006/relationships/slide" Target="slides/slide2.xml"/><Relationship Id="rId6" Type="http://schemas.openxmlformats.org/officeDocument/2006/relationships/slide" Target="slides/slide10.xml"/><Relationship Id="rId11" Type="http://schemas.openxmlformats.org/officeDocument/2006/relationships/slide" Target="slides/slide15.xml"/><Relationship Id="rId5" Type="http://schemas.openxmlformats.org/officeDocument/2006/relationships/slide" Target="slides/slide8.xml"/><Relationship Id="rId10" Type="http://schemas.openxmlformats.org/officeDocument/2006/relationships/slide" Target="slides/slide14.xml"/><Relationship Id="rId4" Type="http://schemas.openxmlformats.org/officeDocument/2006/relationships/slide" Target="slides/slide7.xml"/><Relationship Id="rId9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185A34D-313E-4A77-A067-5EC560B5E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72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29E3F3A-652D-4F11-BD18-52588E0D5D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F1468C-2F55-45F0-B366-A7413FA06E0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241300" indent="-241300" eaLnBrk="1" hangingPunct="1"/>
            <a:endParaRPr lang="tr-T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ga-IE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A4B55-4608-4FA7-AF03-105FFA2AC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262B8-1754-4F60-AC0D-511198A6A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D08DF-0284-4CC5-A0FB-E13FACF6C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98B40-D6F1-40E1-8511-86807731AA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C2CB9-59B2-4ABE-AFDA-5553878D2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72A92-3D57-4A45-900E-6743E15DED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8E398-E74C-4F9F-94DC-0149CC120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F7965-32E9-4331-8CAA-872D33593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23590-9DE3-4E82-9848-982AA9AF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8B14E-9564-4879-B216-E00576004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BF133-C4C5-4DCC-B958-B1946C2983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8EC43-B021-4E28-AB1D-23609B8F5F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528DD-6BCF-4A8A-BAD1-A41391FE7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D76C0-9459-48F4-8C74-5DE8B6050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ga-I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ga-I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33913-D68C-40A4-8A73-121059959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08FCEB-452A-42E0-BBF8-583E2D980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0F0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Untitled6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676400"/>
            <a:ext cx="9144000" cy="114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4000" b="1" smtClean="0">
                <a:solidFill>
                  <a:srgbClr val="00B0F0"/>
                </a:solidFill>
              </a:rPr>
              <a:t>Nükleotitler ve Nükleik Asitler</a:t>
            </a:r>
          </a:p>
          <a:p>
            <a:pPr eaLnBrk="1" hangingPunct="1">
              <a:lnSpc>
                <a:spcPct val="90000"/>
              </a:lnSpc>
            </a:pPr>
            <a:r>
              <a:rPr lang="tr-TR" b="1" smtClean="0">
                <a:solidFill>
                  <a:srgbClr val="00B0F0"/>
                </a:solidFill>
              </a:rPr>
              <a:t>111504 Biyoteknoloji ve Biyokimya Ders Notları</a:t>
            </a:r>
            <a:endParaRPr lang="tr-TR" sz="4000" b="1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tr-TR" sz="4000" b="1" smtClean="0">
              <a:solidFill>
                <a:srgbClr val="00B0F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4000" b="1" smtClean="0">
              <a:solidFill>
                <a:srgbClr val="00B0F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29718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tr-TR" sz="3200" b="1" dirty="0" smtClean="0">
                <a:solidFill>
                  <a:schemeClr val="bg1"/>
                </a:solidFill>
                <a:latin typeface="Times New Roman" charset="0"/>
              </a:rPr>
              <a:t>Ders11</a:t>
            </a:r>
            <a:endParaRPr lang="tr-TR" sz="3200" b="1" dirty="0">
              <a:solidFill>
                <a:schemeClr val="bg1"/>
              </a:solidFill>
              <a:latin typeface="Times New Roman" charset="0"/>
            </a:endParaRPr>
          </a:p>
          <a:p>
            <a:pPr algn="ctr">
              <a:spcBef>
                <a:spcPct val="20000"/>
              </a:spcBef>
            </a:pPr>
            <a:r>
              <a:rPr lang="tr-TR" b="1" dirty="0">
                <a:solidFill>
                  <a:schemeClr val="bg1"/>
                </a:solidFill>
                <a:latin typeface="Times New Roman" charset="0"/>
              </a:rPr>
              <a:t>Dr. Açelya </a:t>
            </a:r>
            <a:r>
              <a:rPr lang="tr-TR" b="1" dirty="0" err="1">
                <a:solidFill>
                  <a:schemeClr val="bg1"/>
                </a:solidFill>
                <a:latin typeface="Times New Roman" charset="0"/>
              </a:rPr>
              <a:t>Yılmazer</a:t>
            </a:r>
            <a:r>
              <a:rPr lang="tr-TR" b="1" dirty="0">
                <a:solidFill>
                  <a:schemeClr val="bg1"/>
                </a:solidFill>
                <a:latin typeface="Times New Roman" charset="0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Times New Roman" charset="0"/>
              </a:rPr>
              <a:t>Aktuna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3538538" y="6016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tr-TR" sz="2400"/>
          </a:p>
        </p:txBody>
      </p:sp>
      <p:sp>
        <p:nvSpPr>
          <p:cNvPr id="2054" name="Text Box 15"/>
          <p:cNvSpPr txBox="1">
            <a:spLocks noChangeArrowheads="1"/>
          </p:cNvSpPr>
          <p:nvPr/>
        </p:nvSpPr>
        <p:spPr bwMode="auto">
          <a:xfrm>
            <a:off x="1066800" y="5105400"/>
            <a:ext cx="914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solidFill>
                  <a:srgbClr val="78C5E1"/>
                </a:solidFill>
              </a:rPr>
              <a:t>                                                                   © 2009 W. H. Freeman and Company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Nükleobazların UV Soğurması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21507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447800"/>
            <a:ext cx="8458200" cy="46482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sz="2800" smtClean="0">
                <a:latin typeface="Arial" charset="0"/>
                <a:sym typeface="Symbol" charset="2"/>
              </a:rPr>
              <a:t>Nötral pH’da oldukça hidrofobiktir bazlar</a:t>
            </a:r>
          </a:p>
          <a:p>
            <a:pPr eaLnBrk="1" hangingPunct="1">
              <a:lnSpc>
                <a:spcPct val="120000"/>
              </a:lnSpc>
            </a:pPr>
            <a:r>
              <a:rPr lang="tr-TR" sz="2800" smtClean="0">
                <a:latin typeface="Arial" charset="0"/>
                <a:sym typeface="Symbol" charset="2"/>
              </a:rPr>
              <a:t>Asidik ya da alkali koşullarda suda çözünmeleri artar</a:t>
            </a:r>
          </a:p>
          <a:p>
            <a:pPr eaLnBrk="1" hangingPunct="1">
              <a:lnSpc>
                <a:spcPct val="120000"/>
              </a:lnSpc>
            </a:pPr>
            <a:r>
              <a:rPr lang="en-US" sz="2800" smtClean="0">
                <a:latin typeface="Arial" charset="0"/>
                <a:sym typeface="Symbol" charset="2"/>
              </a:rPr>
              <a:t>250-270 nm </a:t>
            </a:r>
            <a:r>
              <a:rPr lang="tr-TR" sz="2800" smtClean="0">
                <a:latin typeface="Arial" charset="0"/>
                <a:sym typeface="Symbol" charset="2"/>
              </a:rPr>
              <a:t>ışık soğurması (</a:t>
            </a:r>
            <a:r>
              <a:rPr lang="en-US" sz="2800" smtClean="0">
                <a:latin typeface="Arial" charset="0"/>
                <a:sym typeface="Symbol" charset="2"/>
              </a:rPr>
              <a:t>  * </a:t>
            </a:r>
            <a:r>
              <a:rPr lang="tr-TR" sz="2800" smtClean="0">
                <a:latin typeface="Arial" charset="0"/>
                <a:sym typeface="Symbol" charset="2"/>
              </a:rPr>
              <a:t>electron </a:t>
            </a:r>
            <a:r>
              <a:rPr lang="en-US" sz="2800" smtClean="0">
                <a:latin typeface="Arial" charset="0"/>
                <a:sym typeface="Symbol" charset="2"/>
              </a:rPr>
              <a:t>transitions</a:t>
            </a:r>
            <a:r>
              <a:rPr lang="tr-TR" sz="2800" smtClean="0">
                <a:latin typeface="Arial" charset="0"/>
                <a:sym typeface="Symbol" charset="2"/>
              </a:rPr>
              <a:t>)</a:t>
            </a:r>
            <a:endParaRPr lang="en-US" smtClean="0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rgbClr val="2FB0DC"/>
                </a:solidFill>
                <a:latin typeface="Symbol" charset="2"/>
              </a:rPr>
              <a:t>b</a:t>
            </a:r>
            <a:r>
              <a:rPr lang="en-US" smtClean="0">
                <a:solidFill>
                  <a:srgbClr val="2FB0DC"/>
                </a:solidFill>
                <a:latin typeface="Symbol" charset="2"/>
              </a:rPr>
              <a:t>-</a:t>
            </a:r>
            <a:r>
              <a:rPr lang="en-US" i="1" smtClean="0">
                <a:solidFill>
                  <a:srgbClr val="2FB0DC"/>
                </a:solidFill>
              </a:rPr>
              <a:t>N</a:t>
            </a:r>
            <a:r>
              <a:rPr lang="en-US" smtClean="0">
                <a:solidFill>
                  <a:srgbClr val="2FB0DC"/>
                </a:solidFill>
              </a:rPr>
              <a:t>-Gl</a:t>
            </a:r>
            <a:r>
              <a:rPr lang="tr-TR" smtClean="0">
                <a:solidFill>
                  <a:srgbClr val="2FB0DC"/>
                </a:solidFill>
              </a:rPr>
              <a:t>ikoz</a:t>
            </a:r>
            <a:r>
              <a:rPr lang="en-US" smtClean="0">
                <a:solidFill>
                  <a:srgbClr val="2FB0DC"/>
                </a:solidFill>
              </a:rPr>
              <a:t>i</a:t>
            </a:r>
            <a:r>
              <a:rPr lang="tr-TR" smtClean="0">
                <a:solidFill>
                  <a:srgbClr val="2FB0DC"/>
                </a:solidFill>
              </a:rPr>
              <a:t>l Bağı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143000"/>
            <a:ext cx="8610600" cy="5334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tr-TR" sz="2400" smtClean="0">
                <a:latin typeface="Arial" charset="0"/>
              </a:rPr>
              <a:t>Nükleotitlerde baz pentoza </a:t>
            </a:r>
            <a:r>
              <a:rPr lang="en-US" sz="2400" i="1" smtClean="0">
                <a:solidFill>
                  <a:srgbClr val="FF0603"/>
                </a:solidFill>
                <a:latin typeface="Arial" charset="0"/>
              </a:rPr>
              <a:t>N</a:t>
            </a:r>
            <a:r>
              <a:rPr lang="en-US" sz="2400" smtClean="0">
                <a:solidFill>
                  <a:srgbClr val="FF0603"/>
                </a:solidFill>
                <a:latin typeface="Arial" charset="0"/>
              </a:rPr>
              <a:t>-gl</a:t>
            </a:r>
            <a:r>
              <a:rPr lang="tr-TR" sz="2400" smtClean="0">
                <a:solidFill>
                  <a:srgbClr val="FF0603"/>
                </a:solidFill>
                <a:latin typeface="Arial" charset="0"/>
              </a:rPr>
              <a:t>ikozil</a:t>
            </a:r>
            <a:r>
              <a:rPr lang="en-US" sz="2400" smtClean="0">
                <a:solidFill>
                  <a:srgbClr val="FF0603"/>
                </a:solidFill>
                <a:latin typeface="Arial" charset="0"/>
              </a:rPr>
              <a:t> b</a:t>
            </a:r>
            <a:r>
              <a:rPr lang="tr-TR" sz="2400" smtClean="0">
                <a:solidFill>
                  <a:srgbClr val="FF0603"/>
                </a:solidFill>
                <a:latin typeface="Arial" charset="0"/>
              </a:rPr>
              <a:t>ağı </a:t>
            </a:r>
            <a:r>
              <a:rPr lang="tr-TR" sz="2400" smtClean="0">
                <a:latin typeface="Arial" charset="0"/>
              </a:rPr>
              <a:t>ile bağlanır.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smtClean="0">
                <a:latin typeface="Arial" charset="0"/>
              </a:rPr>
              <a:t>Şekerin anomerik karbonu </a:t>
            </a:r>
            <a:r>
              <a:rPr lang="en-US" sz="2400" i="1" smtClean="0">
                <a:latin typeface="Symbol" charset="2"/>
              </a:rPr>
              <a:t>b</a:t>
            </a:r>
            <a:r>
              <a:rPr lang="en-US" sz="2400" smtClean="0">
                <a:latin typeface="Arial" charset="0"/>
              </a:rPr>
              <a:t> conf</a:t>
            </a:r>
            <a:r>
              <a:rPr lang="tr-TR" sz="2400" smtClean="0">
                <a:latin typeface="Arial" charset="0"/>
              </a:rPr>
              <a:t>ormasyonunda dır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smtClean="0">
                <a:latin typeface="Arial" charset="0"/>
              </a:rPr>
              <a:t>Bazların:</a:t>
            </a:r>
            <a:endParaRPr lang="en-US" sz="24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N1</a:t>
            </a:r>
            <a:r>
              <a:rPr lang="tr-TR" sz="2400" smtClean="0">
                <a:latin typeface="Arial" charset="0"/>
              </a:rPr>
              <a:t> pozisyonunda (</a:t>
            </a:r>
            <a:r>
              <a:rPr lang="en-US" sz="2400" smtClean="0">
                <a:latin typeface="Arial" charset="0"/>
              </a:rPr>
              <a:t>p</a:t>
            </a:r>
            <a:r>
              <a:rPr lang="tr-TR" sz="2400" smtClean="0">
                <a:latin typeface="Arial" charset="0"/>
              </a:rPr>
              <a:t>i</a:t>
            </a:r>
            <a:r>
              <a:rPr lang="en-US" sz="2400" smtClean="0">
                <a:latin typeface="Arial" charset="0"/>
              </a:rPr>
              <a:t>rimidin</a:t>
            </a:r>
            <a:r>
              <a:rPr lang="tr-TR" sz="2400" smtClean="0">
                <a:latin typeface="Arial" charset="0"/>
              </a:rPr>
              <a:t>ler)</a:t>
            </a:r>
            <a:endParaRPr lang="en-US" sz="24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en-US" sz="2400" smtClean="0">
                <a:latin typeface="Arial" charset="0"/>
              </a:rPr>
              <a:t>N9</a:t>
            </a:r>
            <a:r>
              <a:rPr lang="tr-TR" sz="2400" smtClean="0">
                <a:latin typeface="Arial" charset="0"/>
              </a:rPr>
              <a:t> pozisyonunda</a:t>
            </a:r>
            <a:r>
              <a:rPr lang="en-US" sz="2400" smtClean="0">
                <a:latin typeface="Arial" charset="0"/>
              </a:rPr>
              <a:t> </a:t>
            </a:r>
            <a:r>
              <a:rPr lang="tr-TR" sz="2400" smtClean="0">
                <a:latin typeface="Arial" charset="0"/>
              </a:rPr>
              <a:t>(</a:t>
            </a:r>
            <a:r>
              <a:rPr lang="en-US" sz="2400" smtClean="0">
                <a:latin typeface="Arial" charset="0"/>
              </a:rPr>
              <a:t>p</a:t>
            </a:r>
            <a:r>
              <a:rPr lang="tr-TR" sz="2400" smtClean="0">
                <a:latin typeface="Arial" charset="0"/>
              </a:rPr>
              <a:t>ürinler)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smtClean="0">
                <a:latin typeface="Arial" charset="0"/>
              </a:rPr>
              <a:t>Hidrolize dayanıklılık gösterir. (özellikle pirimidinler)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400" smtClean="0">
                <a:latin typeface="Arial" charset="0"/>
              </a:rPr>
              <a:t>Asit bağı koparabilir. </a:t>
            </a:r>
            <a:endParaRPr lang="en-US" sz="2400" smtClean="0">
              <a:latin typeface="Arial" charset="0"/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914400"/>
          </a:xfrm>
        </p:spPr>
        <p:txBody>
          <a:bodyPr/>
          <a:lstStyle/>
          <a:p>
            <a:pPr eaLnBrk="1" hangingPunct="1"/>
            <a:r>
              <a:rPr lang="en-US" sz="3600" i="1" smtClean="0">
                <a:solidFill>
                  <a:srgbClr val="2FB0DC"/>
                </a:solidFill>
              </a:rPr>
              <a:t>N</a:t>
            </a:r>
            <a:r>
              <a:rPr lang="en-US" sz="3600" smtClean="0">
                <a:solidFill>
                  <a:srgbClr val="2FB0DC"/>
                </a:solidFill>
              </a:rPr>
              <a:t>-Gl</a:t>
            </a:r>
            <a:r>
              <a:rPr lang="tr-TR" sz="3600" smtClean="0">
                <a:solidFill>
                  <a:srgbClr val="2FB0DC"/>
                </a:solidFill>
              </a:rPr>
              <a:t>ikozil Bağı Etrafındaki Konformasyon</a:t>
            </a:r>
            <a:r>
              <a:rPr lang="en-US" sz="3200" smtClean="0">
                <a:solidFill>
                  <a:srgbClr val="2FB0DC"/>
                </a:solidFill>
              </a:rPr>
              <a:t> </a:t>
            </a:r>
            <a:br>
              <a:rPr lang="en-US" sz="3200" smtClean="0">
                <a:solidFill>
                  <a:srgbClr val="2FB0DC"/>
                </a:solidFill>
              </a:rPr>
            </a:br>
            <a:endParaRPr lang="en-US" sz="2400" smtClean="0">
              <a:solidFill>
                <a:srgbClr val="2FB0DC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066800"/>
            <a:ext cx="83820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110000"/>
              </a:lnSpc>
            </a:pPr>
            <a:r>
              <a:rPr lang="tr-TR" sz="2400" smtClean="0">
                <a:latin typeface="Arial" charset="0"/>
              </a:rPr>
              <a:t>Serbest nükleotitlerde N-glikozil bağı etrafında serbest dönüş gerçekleşebilir. 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N-gl</a:t>
            </a:r>
            <a:r>
              <a:rPr lang="tr-TR" sz="2400" smtClean="0">
                <a:latin typeface="Arial" charset="0"/>
              </a:rPr>
              <a:t>ikozil bağının etrafındaki serbest dönüş için açı: </a:t>
            </a:r>
            <a:r>
              <a:rPr lang="en-US" sz="2400" smtClean="0">
                <a:solidFill>
                  <a:srgbClr val="0F0FFF"/>
                </a:solidFill>
                <a:latin typeface="Symbol" charset="2"/>
              </a:rPr>
              <a:t>c</a:t>
            </a:r>
          </a:p>
          <a:p>
            <a:pPr eaLnBrk="1" hangingPunct="1">
              <a:lnSpc>
                <a:spcPct val="110000"/>
              </a:lnSpc>
            </a:pPr>
            <a:r>
              <a:rPr lang="tr-TR" sz="2400" smtClean="0">
                <a:latin typeface="Arial" charset="0"/>
              </a:rPr>
              <a:t>Bu açıyı belirleyen atomların dizilişi: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O4'-C1'-N9-C4</a:t>
            </a:r>
            <a:r>
              <a:rPr lang="tr-TR" sz="2400" smtClean="0">
                <a:latin typeface="Arial" charset="0"/>
              </a:rPr>
              <a:t>:</a:t>
            </a:r>
            <a:r>
              <a:rPr lang="en-US" sz="2400" smtClean="0">
                <a:latin typeface="Arial" charset="0"/>
              </a:rPr>
              <a:t>p</a:t>
            </a:r>
            <a:r>
              <a:rPr lang="tr-TR" sz="2400" smtClean="0">
                <a:latin typeface="Arial" charset="0"/>
              </a:rPr>
              <a:t>ü</a:t>
            </a:r>
            <a:r>
              <a:rPr lang="en-US" sz="2400" smtClean="0">
                <a:latin typeface="Arial" charset="0"/>
              </a:rPr>
              <a:t>rin</a:t>
            </a:r>
            <a:endParaRPr lang="tr-TR" sz="24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O4'-C1'-N1-C2</a:t>
            </a:r>
            <a:r>
              <a:rPr lang="tr-TR" sz="2400" smtClean="0">
                <a:latin typeface="Arial" charset="0"/>
              </a:rPr>
              <a:t>:</a:t>
            </a:r>
            <a:r>
              <a:rPr lang="en-US" sz="2400" smtClean="0">
                <a:latin typeface="Arial" charset="0"/>
              </a:rPr>
              <a:t> p</a:t>
            </a:r>
            <a:r>
              <a:rPr lang="tr-TR" sz="2400" smtClean="0">
                <a:latin typeface="Arial" charset="0"/>
              </a:rPr>
              <a:t>i</a:t>
            </a:r>
            <a:r>
              <a:rPr lang="en-US" sz="2400" smtClean="0">
                <a:latin typeface="Arial" charset="0"/>
              </a:rPr>
              <a:t>rimidin</a:t>
            </a:r>
            <a:endParaRPr lang="tr-TR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F0FFF"/>
                </a:solidFill>
                <a:latin typeface="Symbol" charset="2"/>
              </a:rPr>
              <a:t>c </a:t>
            </a:r>
            <a:r>
              <a:rPr lang="tr-TR" sz="2400" smtClean="0">
                <a:solidFill>
                  <a:srgbClr val="0F0FFF"/>
                </a:solidFill>
                <a:latin typeface="Symbol" charset="2"/>
              </a:rPr>
              <a:t> = </a:t>
            </a:r>
            <a:r>
              <a:rPr lang="en-US" sz="2400" smtClean="0">
                <a:latin typeface="Arial" charset="0"/>
              </a:rPr>
              <a:t>0</a:t>
            </a:r>
            <a:r>
              <a:rPr lang="en-US" sz="2400" smtClean="0">
                <a:latin typeface="Arial" charset="0"/>
                <a:sym typeface="Symbol" charset="2"/>
              </a:rPr>
              <a:t></a:t>
            </a:r>
            <a:r>
              <a:rPr lang="tr-TR" sz="2400" smtClean="0">
                <a:latin typeface="Arial" charset="0"/>
              </a:rPr>
              <a:t>=&gt;</a:t>
            </a:r>
            <a:r>
              <a:rPr lang="en-US" sz="2400" i="1" smtClean="0">
                <a:solidFill>
                  <a:srgbClr val="0F0FFF"/>
                </a:solidFill>
                <a:latin typeface="Arial" charset="0"/>
              </a:rPr>
              <a:t>syn</a:t>
            </a:r>
            <a:r>
              <a:rPr lang="en-US" sz="2400" smtClean="0">
                <a:solidFill>
                  <a:srgbClr val="0F0FFF"/>
                </a:solidFill>
                <a:latin typeface="Arial" charset="0"/>
              </a:rPr>
              <a:t> </a:t>
            </a:r>
            <a:r>
              <a:rPr lang="tr-TR" sz="2400" smtClean="0">
                <a:solidFill>
                  <a:srgbClr val="0F0FFF"/>
                </a:solidFill>
                <a:latin typeface="Arial" charset="0"/>
              </a:rPr>
              <a:t>konformasyonu</a:t>
            </a:r>
            <a:endParaRPr lang="en-US" sz="2400" smtClean="0">
              <a:solidFill>
                <a:srgbClr val="0F0FFF"/>
              </a:solidFill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solidFill>
                  <a:srgbClr val="0F0FFF"/>
                </a:solidFill>
                <a:latin typeface="Symbol" charset="2"/>
              </a:rPr>
              <a:t>c </a:t>
            </a:r>
            <a:r>
              <a:rPr lang="tr-TR" sz="2400" smtClean="0">
                <a:solidFill>
                  <a:srgbClr val="0F0FFF"/>
                </a:solidFill>
                <a:latin typeface="Symbol" charset="2"/>
              </a:rPr>
              <a:t> = </a:t>
            </a:r>
            <a:r>
              <a:rPr lang="en-US" sz="2400" smtClean="0">
                <a:latin typeface="Arial" charset="0"/>
              </a:rPr>
              <a:t>180</a:t>
            </a:r>
            <a:r>
              <a:rPr lang="en-US" sz="2400" smtClean="0">
                <a:latin typeface="Arial" charset="0"/>
                <a:sym typeface="Symbol" charset="2"/>
              </a:rPr>
              <a:t></a:t>
            </a:r>
            <a:r>
              <a:rPr lang="en-US" sz="2400" smtClean="0">
                <a:latin typeface="Arial" charset="0"/>
              </a:rPr>
              <a:t>  </a:t>
            </a:r>
            <a:r>
              <a:rPr lang="tr-TR" sz="2400" smtClean="0">
                <a:latin typeface="Arial" charset="0"/>
              </a:rPr>
              <a:t>=&gt; </a:t>
            </a:r>
            <a:r>
              <a:rPr lang="en-US" sz="2400" i="1" smtClean="0">
                <a:solidFill>
                  <a:srgbClr val="0F0FFF"/>
                </a:solidFill>
                <a:latin typeface="Arial" charset="0"/>
              </a:rPr>
              <a:t>anti</a:t>
            </a:r>
            <a:r>
              <a:rPr lang="en-US" sz="2400" smtClean="0">
                <a:solidFill>
                  <a:srgbClr val="0F0FFF"/>
                </a:solidFill>
                <a:latin typeface="Arial" charset="0"/>
              </a:rPr>
              <a:t> </a:t>
            </a:r>
            <a:r>
              <a:rPr lang="tr-TR" sz="2400" smtClean="0">
                <a:solidFill>
                  <a:srgbClr val="0F0FFF"/>
                </a:solidFill>
                <a:latin typeface="Arial" charset="0"/>
              </a:rPr>
              <a:t>konformasyonu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Anti </a:t>
            </a:r>
            <a:r>
              <a:rPr lang="tr-TR" sz="2400" smtClean="0">
                <a:latin typeface="Arial" charset="0"/>
              </a:rPr>
              <a:t>konformasyonu </a:t>
            </a:r>
            <a:r>
              <a:rPr lang="en-US" sz="2400" smtClean="0">
                <a:latin typeface="Arial" charset="0"/>
              </a:rPr>
              <a:t> B-DNA </a:t>
            </a:r>
            <a:r>
              <a:rPr lang="tr-TR" sz="2400" smtClean="0">
                <a:latin typeface="Arial" charset="0"/>
              </a:rPr>
              <a:t>şeklinde bulunur.</a:t>
            </a:r>
            <a:endParaRPr lang="en-US" sz="2400" smtClean="0">
              <a:latin typeface="Arial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4572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144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DNA’daki Nadir</a:t>
            </a:r>
            <a:r>
              <a:rPr lang="en-US" smtClean="0">
                <a:solidFill>
                  <a:srgbClr val="2FB0DC"/>
                </a:solidFill>
              </a:rPr>
              <a:t> N</a:t>
            </a:r>
            <a:r>
              <a:rPr lang="tr-TR" smtClean="0">
                <a:solidFill>
                  <a:srgbClr val="2FB0DC"/>
                </a:solidFill>
              </a:rPr>
              <a:t>ükleositler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32771" name="Text Box 9"/>
          <p:cNvSpPr txBox="1">
            <a:spLocks noChangeArrowheads="1"/>
          </p:cNvSpPr>
          <p:nvPr/>
        </p:nvSpPr>
        <p:spPr bwMode="auto">
          <a:xfrm>
            <a:off x="381000" y="990600"/>
            <a:ext cx="85344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2000"/>
              <a:t> </a:t>
            </a:r>
            <a:r>
              <a:rPr lang="tr-TR" sz="2400">
                <a:latin typeface="Arial" charset="0"/>
              </a:rPr>
              <a:t>DNA sentezinden sonra modifikasyonlar yapılır</a:t>
            </a:r>
            <a:endParaRPr lang="en-US" sz="2400">
              <a:solidFill>
                <a:srgbClr val="FF0603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400">
                <a:latin typeface="Arial" charset="0"/>
              </a:rPr>
              <a:t> 5-Met</a:t>
            </a:r>
            <a:r>
              <a:rPr lang="tr-TR" sz="2400">
                <a:latin typeface="Arial" charset="0"/>
              </a:rPr>
              <a:t>i</a:t>
            </a:r>
            <a:r>
              <a:rPr lang="en-US" sz="2400">
                <a:latin typeface="Arial" charset="0"/>
              </a:rPr>
              <a:t>l</a:t>
            </a:r>
            <a:r>
              <a:rPr lang="tr-TR" sz="2400">
                <a:latin typeface="Arial" charset="0"/>
              </a:rPr>
              <a:t>sit</a:t>
            </a:r>
            <a:r>
              <a:rPr lang="en-US" sz="2400">
                <a:latin typeface="Arial" charset="0"/>
              </a:rPr>
              <a:t>o</a:t>
            </a:r>
            <a:r>
              <a:rPr lang="tr-TR" sz="2400">
                <a:latin typeface="Arial" charset="0"/>
              </a:rPr>
              <a:t>zin: çok hücreli canlılarda ve bakterilerde sıklıkla görülür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tr-TR" sz="2400"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N</a:t>
            </a:r>
            <a:r>
              <a:rPr lang="en-US" sz="2400" baseline="30000">
                <a:latin typeface="Arial" charset="0"/>
              </a:rPr>
              <a:t>6</a:t>
            </a:r>
            <a:r>
              <a:rPr lang="en-US" sz="2400">
                <a:latin typeface="Arial" charset="0"/>
              </a:rPr>
              <a:t>-Met</a:t>
            </a:r>
            <a:r>
              <a:rPr lang="tr-TR" sz="2400">
                <a:latin typeface="Arial" charset="0"/>
              </a:rPr>
              <a:t>i</a:t>
            </a:r>
            <a:r>
              <a:rPr lang="en-US" sz="2400">
                <a:latin typeface="Arial" charset="0"/>
              </a:rPr>
              <a:t>ladeno</a:t>
            </a:r>
            <a:r>
              <a:rPr lang="tr-TR" sz="2400">
                <a:latin typeface="Arial" charset="0"/>
              </a:rPr>
              <a:t>z</a:t>
            </a:r>
            <a:r>
              <a:rPr lang="en-US" sz="2400">
                <a:latin typeface="Arial" charset="0"/>
              </a:rPr>
              <a:t>in</a:t>
            </a:r>
            <a:r>
              <a:rPr lang="tr-TR" sz="2400">
                <a:latin typeface="Arial" charset="0"/>
              </a:rPr>
              <a:t>: sadece bakterilerde görülür</a:t>
            </a:r>
            <a:r>
              <a:rPr lang="en-US" sz="2400">
                <a:latin typeface="Arial" charset="0"/>
              </a:rPr>
              <a:t> </a:t>
            </a:r>
            <a:endParaRPr lang="tr-TR" sz="2400">
              <a:latin typeface="Arial" charset="0"/>
            </a:endParaRPr>
          </a:p>
          <a:p>
            <a:pPr>
              <a:lnSpc>
                <a:spcPct val="120000"/>
              </a:lnSpc>
              <a:buFontTx/>
              <a:buChar char="•"/>
            </a:pPr>
            <a:r>
              <a:rPr lang="tr-TR" sz="2400">
                <a:latin typeface="Arial" charset="0"/>
              </a:rPr>
              <a:t> </a:t>
            </a:r>
            <a:r>
              <a:rPr lang="en-US" sz="2400">
                <a:latin typeface="Arial" charset="0"/>
              </a:rPr>
              <a:t>Epigeneti</a:t>
            </a:r>
            <a:r>
              <a:rPr lang="tr-TR" sz="2400">
                <a:latin typeface="Arial" charset="0"/>
              </a:rPr>
              <a:t>k </a:t>
            </a:r>
            <a:r>
              <a:rPr lang="en-US" sz="2400">
                <a:latin typeface="Arial" charset="0"/>
              </a:rPr>
              <a:t>marker:</a:t>
            </a:r>
            <a:endParaRPr lang="tr-TR" sz="2400">
              <a:latin typeface="Arial" charset="0"/>
            </a:endParaRPr>
          </a:p>
          <a:p>
            <a:pPr>
              <a:lnSpc>
                <a:spcPct val="120000"/>
              </a:lnSpc>
              <a:buFontTx/>
              <a:buChar char="•"/>
            </a:pPr>
            <a:endParaRPr lang="en-US" sz="2400">
              <a:latin typeface="Arial" charset="0"/>
            </a:endParaRPr>
          </a:p>
          <a:p>
            <a:pPr marL="627063" lvl="1" indent="-169863">
              <a:lnSpc>
                <a:spcPct val="120000"/>
              </a:lnSpc>
              <a:spcBef>
                <a:spcPct val="25000"/>
              </a:spcBef>
              <a:buFontTx/>
              <a:buChar char="•"/>
            </a:pPr>
            <a:r>
              <a:rPr lang="en-US" sz="2400">
                <a:latin typeface="Arial" charset="0"/>
              </a:rPr>
              <a:t> Way to mark own DNA so that cells can degrade foreign DNA (prokaryotes)</a:t>
            </a:r>
          </a:p>
          <a:p>
            <a:pPr marL="627063" lvl="1" indent="-169863">
              <a:lnSpc>
                <a:spcPct val="120000"/>
              </a:lnSpc>
              <a:spcBef>
                <a:spcPct val="25000"/>
              </a:spcBef>
              <a:buFontTx/>
              <a:buChar char="•"/>
            </a:pPr>
            <a:r>
              <a:rPr lang="en-US" sz="2400">
                <a:latin typeface="Arial" charset="0"/>
              </a:rPr>
              <a:t> Way to mark which genes should be active (eukaryotes)</a:t>
            </a:r>
          </a:p>
          <a:p>
            <a:pPr marL="627063" lvl="1" indent="-169863">
              <a:lnSpc>
                <a:spcPct val="120000"/>
              </a:lnSpc>
              <a:spcBef>
                <a:spcPct val="25000"/>
              </a:spcBef>
              <a:buFontTx/>
              <a:buChar char="•"/>
            </a:pPr>
            <a:endParaRPr lang="en-US" sz="2400">
              <a:latin typeface="Arial" charset="0"/>
            </a:endParaRP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57200" y="838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382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RNA’daki Nadir</a:t>
            </a:r>
            <a:r>
              <a:rPr lang="en-US" smtClean="0">
                <a:solidFill>
                  <a:srgbClr val="2FB0DC"/>
                </a:solidFill>
              </a:rPr>
              <a:t> N</a:t>
            </a:r>
            <a:r>
              <a:rPr lang="tr-TR" smtClean="0">
                <a:solidFill>
                  <a:srgbClr val="2FB0DC"/>
                </a:solidFill>
              </a:rPr>
              <a:t>ükleositler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458200" cy="44196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000" smtClean="0">
                <a:solidFill>
                  <a:srgbClr val="0F0FFF"/>
                </a:solidFill>
                <a:latin typeface="Arial" charset="0"/>
              </a:rPr>
              <a:t>Ino</a:t>
            </a:r>
            <a:r>
              <a:rPr lang="tr-TR" sz="2000" smtClean="0">
                <a:solidFill>
                  <a:srgbClr val="0F0FFF"/>
                </a:solidFill>
                <a:latin typeface="Arial" charset="0"/>
              </a:rPr>
              <a:t>z</a:t>
            </a:r>
            <a:r>
              <a:rPr lang="en-US" sz="2000" smtClean="0">
                <a:solidFill>
                  <a:srgbClr val="0F0FFF"/>
                </a:solidFill>
                <a:latin typeface="Arial" charset="0"/>
              </a:rPr>
              <a:t>in</a:t>
            </a:r>
            <a:r>
              <a:rPr lang="tr-TR" sz="2000" smtClean="0">
                <a:solidFill>
                  <a:srgbClr val="0F0FFF"/>
                </a:solidFill>
                <a:latin typeface="Arial" charset="0"/>
              </a:rPr>
              <a:t>: </a:t>
            </a:r>
            <a:r>
              <a:rPr lang="en-US" sz="2000" smtClean="0">
                <a:latin typeface="Arial" charset="0"/>
              </a:rPr>
              <a:t> </a:t>
            </a:r>
            <a:r>
              <a:rPr lang="tr-TR" sz="2000" smtClean="0">
                <a:latin typeface="Arial" charset="0"/>
              </a:rPr>
              <a:t>tRNA’nin anti-kodonundaki </a:t>
            </a:r>
            <a:r>
              <a:rPr lang="en-US" sz="2000" smtClean="0">
                <a:latin typeface="Arial" charset="0"/>
              </a:rPr>
              <a:t>“</a:t>
            </a:r>
            <a:r>
              <a:rPr lang="en-US" sz="2000" smtClean="0">
                <a:solidFill>
                  <a:srgbClr val="FF0603"/>
                </a:solidFill>
                <a:latin typeface="Arial" charset="0"/>
              </a:rPr>
              <a:t>wobble</a:t>
            </a:r>
            <a:r>
              <a:rPr lang="tr-TR" sz="2000" smtClean="0">
                <a:latin typeface="Arial" charset="0"/>
              </a:rPr>
              <a:t>’’</a:t>
            </a:r>
            <a:r>
              <a:rPr lang="en-US" sz="2000" smtClean="0">
                <a:latin typeface="Arial" charset="0"/>
              </a:rPr>
              <a:t> posi</a:t>
            </a:r>
            <a:r>
              <a:rPr lang="tr-TR" sz="2000" smtClean="0">
                <a:latin typeface="Arial" charset="0"/>
              </a:rPr>
              <a:t>zyonunda bulunabilir.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2000" smtClean="0">
                <a:latin typeface="Arial" charset="0"/>
              </a:rPr>
              <a:t>Adenozinin de-aminasyonu ile oluşur.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2000" smtClean="0">
                <a:latin typeface="Arial" charset="0"/>
              </a:rPr>
              <a:t>Daha zengin bir genetik kod  oluşmasını sağlar.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  <a:buFontTx/>
              <a:buNone/>
            </a:pPr>
            <a:endParaRPr lang="en-US" sz="20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en-US" sz="2000" smtClean="0">
                <a:solidFill>
                  <a:srgbClr val="0F0FFF"/>
                </a:solidFill>
                <a:latin typeface="Arial" charset="0"/>
              </a:rPr>
              <a:t>Ps</a:t>
            </a:r>
            <a:r>
              <a:rPr lang="tr-TR" sz="2000" smtClean="0">
                <a:solidFill>
                  <a:srgbClr val="0F0FFF"/>
                </a:solidFill>
                <a:latin typeface="Arial" charset="0"/>
              </a:rPr>
              <a:t>ö</a:t>
            </a:r>
            <a:r>
              <a:rPr lang="en-US" sz="2000" smtClean="0">
                <a:solidFill>
                  <a:srgbClr val="0F0FFF"/>
                </a:solidFill>
                <a:latin typeface="Arial" charset="0"/>
              </a:rPr>
              <a:t>do</a:t>
            </a:r>
            <a:r>
              <a:rPr lang="tr-TR" sz="2000" smtClean="0">
                <a:solidFill>
                  <a:srgbClr val="0F0FFF"/>
                </a:solidFill>
                <a:latin typeface="Arial" charset="0"/>
              </a:rPr>
              <a:t>ü</a:t>
            </a:r>
            <a:r>
              <a:rPr lang="en-US" sz="2000" smtClean="0">
                <a:solidFill>
                  <a:srgbClr val="0F0FFF"/>
                </a:solidFill>
                <a:latin typeface="Arial" charset="0"/>
              </a:rPr>
              <a:t>ridin</a:t>
            </a:r>
            <a:r>
              <a:rPr lang="en-US" sz="2000" smtClean="0">
                <a:latin typeface="Arial" charset="0"/>
              </a:rPr>
              <a:t> (</a:t>
            </a:r>
            <a:r>
              <a:rPr lang="en-US" sz="2000" smtClean="0">
                <a:latin typeface="Arial" charset="0"/>
                <a:sym typeface="Symbol" charset="2"/>
              </a:rPr>
              <a:t>) </a:t>
            </a:r>
            <a:r>
              <a:rPr lang="tr-TR" sz="2000" smtClean="0">
                <a:latin typeface="Arial" charset="0"/>
                <a:sym typeface="Symbol" charset="2"/>
              </a:rPr>
              <a:t>: hem tRNA hem de rRNA’da bulunur.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2000" smtClean="0">
                <a:latin typeface="Arial" charset="0"/>
              </a:rPr>
              <a:t>Daha çok, çok hücreli canlılarda görülür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2000" smtClean="0">
                <a:latin typeface="Arial" charset="0"/>
              </a:rPr>
              <a:t>RNA sentezinden sonra, üridinin enzimatik izomerizasyonu ile oluşur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2000" smtClean="0">
                <a:latin typeface="Arial" charset="0"/>
              </a:rPr>
              <a:t>tRNA yapısını stabilize eder.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20000"/>
              </a:lnSpc>
            </a:pPr>
            <a:r>
              <a:rPr lang="tr-TR" sz="2000" smtClean="0">
                <a:latin typeface="Arial" charset="0"/>
              </a:rPr>
              <a:t>rRNA katlanmasına yardımcı olur. </a:t>
            </a:r>
            <a:endParaRPr lang="en-US" sz="2000" smtClean="0">
              <a:latin typeface="Arial" charset="0"/>
            </a:endParaRP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3048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Polyn</a:t>
            </a:r>
            <a:r>
              <a:rPr lang="tr-TR" smtClean="0">
                <a:solidFill>
                  <a:srgbClr val="2FB0DC"/>
                </a:solidFill>
              </a:rPr>
              <a:t>ükleotitler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95400"/>
            <a:ext cx="83820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000" smtClean="0">
                <a:latin typeface="Arial" charset="0"/>
              </a:rPr>
              <a:t>Fosfodiester bağları sayesinde kovalent bağlar oluşur.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1800" smtClean="0">
                <a:latin typeface="Arial" charset="0"/>
              </a:rPr>
              <a:t>Eksi yüklü iskelet</a:t>
            </a: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000" smtClean="0">
                <a:latin typeface="Arial" charset="0"/>
              </a:rPr>
              <a:t>DNA </a:t>
            </a:r>
            <a:r>
              <a:rPr lang="tr-TR" sz="2000" smtClean="0">
                <a:latin typeface="Arial" charset="0"/>
              </a:rPr>
              <a:t>iskeleti stabildir. 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1800" smtClean="0">
                <a:latin typeface="Arial" charset="0"/>
              </a:rPr>
              <a:t>DNaz gibi enzimlerle hidrolizi sağlanır.</a:t>
            </a: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000" smtClean="0">
                <a:latin typeface="Arial" charset="0"/>
              </a:rPr>
              <a:t>RNA </a:t>
            </a:r>
            <a:r>
              <a:rPr lang="tr-TR" sz="2000" smtClean="0">
                <a:latin typeface="Arial" charset="0"/>
              </a:rPr>
              <a:t>iskeleti stabil değildir.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1800" smtClean="0">
                <a:latin typeface="Arial" charset="0"/>
              </a:rPr>
              <a:t>RNA suda yıllarca korunabilir. Alkali koşullarda, bulundurduğu 2’-OH grubu saysinde hidrolize olur.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1800" smtClean="0">
                <a:latin typeface="Arial" charset="0"/>
              </a:rPr>
              <a:t>Hücrelerde ise mRNA bi kaç saat içinde bozunur. </a:t>
            </a: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000" smtClean="0">
                <a:latin typeface="Arial" charset="0"/>
              </a:rPr>
              <a:t>Düz polimerlerdir.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1800" smtClean="0">
                <a:latin typeface="Arial" charset="0"/>
              </a:rPr>
              <a:t>Dallanma ya da çapraz bağlar yoktur.</a:t>
            </a: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000" smtClean="0">
                <a:latin typeface="Arial" charset="0"/>
              </a:rPr>
              <a:t>Yönlüdür</a:t>
            </a:r>
            <a:endParaRPr lang="en-US" sz="20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1800" smtClean="0">
                <a:latin typeface="Arial" charset="0"/>
              </a:rPr>
              <a:t>5’ </a:t>
            </a:r>
            <a:r>
              <a:rPr lang="tr-TR" sz="1800" smtClean="0">
                <a:latin typeface="Arial" charset="0"/>
              </a:rPr>
              <a:t>ucu </a:t>
            </a:r>
            <a:r>
              <a:rPr lang="en-US" sz="1800" smtClean="0">
                <a:latin typeface="Arial" charset="0"/>
              </a:rPr>
              <a:t>3’ </a:t>
            </a:r>
            <a:r>
              <a:rPr lang="tr-TR" sz="1800" smtClean="0">
                <a:latin typeface="Arial" charset="0"/>
              </a:rPr>
              <a:t>ucundan farklıdır.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1800" smtClean="0">
                <a:latin typeface="Arial" charset="0"/>
              </a:rPr>
              <a:t>5’ </a:t>
            </a:r>
            <a:r>
              <a:rPr lang="tr-TR" sz="1800" smtClean="0">
                <a:latin typeface="Arial" charset="0"/>
              </a:rPr>
              <a:t>den </a:t>
            </a:r>
            <a:r>
              <a:rPr lang="en-US" sz="1800" smtClean="0">
                <a:latin typeface="Arial" charset="0"/>
              </a:rPr>
              <a:t>3’</a:t>
            </a:r>
            <a:r>
              <a:rPr lang="tr-TR" sz="1800" smtClean="0">
                <a:latin typeface="Arial" charset="0"/>
              </a:rPr>
              <a:t>ne doğru okunur.</a:t>
            </a:r>
            <a:endParaRPr lang="en-US" sz="1800" smtClean="0">
              <a:latin typeface="Arial" charset="0"/>
            </a:endParaRP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3048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R</a:t>
            </a:r>
            <a:r>
              <a:rPr lang="en-US" smtClean="0">
                <a:solidFill>
                  <a:srgbClr val="2FB0DC"/>
                </a:solidFill>
              </a:rPr>
              <a:t>NA</a:t>
            </a:r>
            <a:r>
              <a:rPr lang="tr-TR" smtClean="0">
                <a:solidFill>
                  <a:srgbClr val="2FB0DC"/>
                </a:solidFill>
              </a:rPr>
              <a:t> Hidrolizi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0" y="990600"/>
            <a:ext cx="92964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latin typeface="Arial" charset="0"/>
              </a:rPr>
              <a:t>RNA </a:t>
            </a:r>
            <a:r>
              <a:rPr lang="tr-TR" sz="2800" dirty="0" smtClean="0">
                <a:latin typeface="Arial" charset="0"/>
              </a:rPr>
              <a:t> alkali koşullarda stabil değildir. 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defRPr/>
            </a:pPr>
            <a:r>
              <a:rPr lang="tr-TR" sz="2800" dirty="0" smtClean="0">
                <a:latin typeface="Arial" charset="0"/>
              </a:rPr>
              <a:t>Hidrolizi </a:t>
            </a:r>
            <a:r>
              <a:rPr lang="tr-TR" sz="2800" dirty="0" err="1" smtClean="0">
                <a:latin typeface="Arial" charset="0"/>
              </a:rPr>
              <a:t>RNaz</a:t>
            </a:r>
            <a:r>
              <a:rPr lang="tr-TR" sz="2800" dirty="0" smtClean="0">
                <a:latin typeface="Arial" charset="0"/>
              </a:rPr>
              <a:t> gibi enzimlerle gerçekleşir.</a:t>
            </a:r>
            <a:endParaRPr lang="en-US" sz="2800" dirty="0" smtClean="0">
              <a:latin typeface="Arial" charset="0"/>
            </a:endParaRPr>
          </a:p>
          <a:p>
            <a:pPr eaLnBrk="1" hangingPunct="1">
              <a:defRPr/>
            </a:pPr>
            <a:r>
              <a:rPr lang="en-US" sz="2800" dirty="0" err="1" smtClean="0">
                <a:latin typeface="Arial" charset="0"/>
              </a:rPr>
              <a:t>RNazlar</a:t>
            </a:r>
            <a:r>
              <a:rPr lang="tr-TR" sz="2800" dirty="0" smtClean="0">
                <a:latin typeface="Arial" charset="0"/>
              </a:rPr>
              <a:t> </a:t>
            </a:r>
            <a:r>
              <a:rPr lang="en-US" sz="2800" dirty="0" smtClean="0">
                <a:latin typeface="Arial" charset="0"/>
              </a:rPr>
              <a:t>:</a:t>
            </a: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0F0FFF"/>
                </a:solidFill>
                <a:latin typeface="Arial" charset="0"/>
              </a:rPr>
              <a:t>S-</a:t>
            </a:r>
            <a:r>
              <a:rPr lang="en-US" dirty="0" err="1" smtClean="0">
                <a:solidFill>
                  <a:srgbClr val="0F0FFF"/>
                </a:solidFill>
                <a:latin typeface="Arial" charset="0"/>
              </a:rPr>
              <a:t>Rna</a:t>
            </a:r>
            <a:r>
              <a:rPr lang="tr-TR" dirty="0" err="1" smtClean="0">
                <a:solidFill>
                  <a:srgbClr val="0F0FFF"/>
                </a:solidFill>
                <a:latin typeface="Arial" charset="0"/>
              </a:rPr>
              <a:t>zlar</a:t>
            </a:r>
            <a:r>
              <a:rPr lang="tr-TR" dirty="0" smtClean="0">
                <a:solidFill>
                  <a:srgbClr val="0F0FFF"/>
                </a:solidFill>
                <a:latin typeface="Arial" charset="0"/>
              </a:rPr>
              <a:t> – </a:t>
            </a:r>
            <a:r>
              <a:rPr lang="tr-TR" dirty="0" smtClean="0">
                <a:latin typeface="Arial" charset="0"/>
              </a:rPr>
              <a:t>bitkilerde (</a:t>
            </a:r>
            <a:r>
              <a:rPr lang="en-US" dirty="0" smtClean="0">
                <a:latin typeface="+mj-lt"/>
              </a:rPr>
              <a:t>self-incompatibility mechanism through which their pistils can recognize and reject self-pollen to prevent inbreeding</a:t>
            </a:r>
            <a:r>
              <a:rPr lang="tr-TR" dirty="0" smtClean="0"/>
              <a:t>)</a:t>
            </a:r>
            <a:endParaRPr lang="en-US" dirty="0" smtClean="0">
              <a:latin typeface="Arial" charset="0"/>
            </a:endParaRPr>
          </a:p>
          <a:p>
            <a:pPr lvl="1" eaLnBrk="1" hangingPunct="1">
              <a:defRPr/>
            </a:pPr>
            <a:r>
              <a:rPr lang="en-US" dirty="0" err="1" smtClean="0">
                <a:solidFill>
                  <a:srgbClr val="0F0FFF"/>
                </a:solidFill>
                <a:latin typeface="Arial" charset="0"/>
              </a:rPr>
              <a:t>RNase</a:t>
            </a:r>
            <a:r>
              <a:rPr lang="en-US" dirty="0" smtClean="0">
                <a:solidFill>
                  <a:srgbClr val="0F0FFF"/>
                </a:solidFill>
                <a:latin typeface="Arial" charset="0"/>
              </a:rPr>
              <a:t> P</a:t>
            </a:r>
            <a:r>
              <a:rPr lang="tr-TR" dirty="0" smtClean="0">
                <a:solidFill>
                  <a:srgbClr val="0F0FFF"/>
                </a:solidFill>
                <a:latin typeface="Arial" charset="0"/>
              </a:rPr>
              <a:t> -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ribozyme</a:t>
            </a:r>
            <a:r>
              <a:rPr lang="en-US" dirty="0" smtClean="0">
                <a:latin typeface="Arial" charset="0"/>
              </a:rPr>
              <a:t> (RNA</a:t>
            </a:r>
            <a:r>
              <a:rPr lang="tr-TR" dirty="0" smtClean="0">
                <a:latin typeface="Arial" charset="0"/>
              </a:rPr>
              <a:t> yapısında enzim</a:t>
            </a:r>
            <a:r>
              <a:rPr lang="en-US" dirty="0" smtClean="0">
                <a:latin typeface="Arial" charset="0"/>
              </a:rPr>
              <a:t>) </a:t>
            </a:r>
            <a:r>
              <a:rPr lang="tr-TR" dirty="0" err="1" smtClean="0">
                <a:latin typeface="Arial" charset="0"/>
              </a:rPr>
              <a:t>extra</a:t>
            </a:r>
            <a:r>
              <a:rPr lang="tr-TR" dirty="0" smtClean="0">
                <a:latin typeface="Arial" charset="0"/>
              </a:rPr>
              <a:t> RNA zincirini </a:t>
            </a:r>
            <a:r>
              <a:rPr lang="en-US" dirty="0" err="1" smtClean="0">
                <a:latin typeface="Arial" charset="0"/>
              </a:rPr>
              <a:t>tRNA</a:t>
            </a:r>
            <a:r>
              <a:rPr lang="tr-TR" dirty="0" smtClean="0">
                <a:latin typeface="Arial" charset="0"/>
              </a:rPr>
              <a:t>’dan keser</a:t>
            </a:r>
            <a:endParaRPr lang="en-US" dirty="0" smtClean="0">
              <a:latin typeface="Arial" charset="0"/>
            </a:endParaRPr>
          </a:p>
          <a:p>
            <a:pPr lvl="1" eaLnBrk="1" hangingPunct="1">
              <a:defRPr/>
            </a:pPr>
            <a:r>
              <a:rPr lang="en-US" dirty="0" smtClean="0">
                <a:solidFill>
                  <a:srgbClr val="0F0FFF"/>
                </a:solidFill>
                <a:latin typeface="Arial" charset="0"/>
              </a:rPr>
              <a:t>Dicer</a:t>
            </a:r>
            <a:r>
              <a:rPr lang="tr-TR" dirty="0" smtClean="0">
                <a:solidFill>
                  <a:srgbClr val="0F0FFF"/>
                </a:solidFill>
                <a:latin typeface="Arial" charset="0"/>
              </a:rPr>
              <a:t>: </a:t>
            </a:r>
            <a:r>
              <a:rPr lang="tr-TR" dirty="0" smtClean="0">
                <a:latin typeface="Arial" charset="0"/>
              </a:rPr>
              <a:t>çift iplikli</a:t>
            </a:r>
            <a:r>
              <a:rPr lang="en-US" dirty="0" smtClean="0">
                <a:latin typeface="Arial" charset="0"/>
              </a:rPr>
              <a:t> RNA</a:t>
            </a:r>
            <a:r>
              <a:rPr lang="tr-TR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oligon</a:t>
            </a:r>
            <a:r>
              <a:rPr lang="tr-TR" dirty="0" err="1" smtClean="0">
                <a:latin typeface="Arial" charset="0"/>
              </a:rPr>
              <a:t>ük</a:t>
            </a:r>
            <a:r>
              <a:rPr lang="en-US" dirty="0" err="1" smtClean="0">
                <a:latin typeface="Arial" charset="0"/>
              </a:rPr>
              <a:t>leoti</a:t>
            </a:r>
            <a:r>
              <a:rPr lang="tr-TR" dirty="0" err="1" smtClean="0">
                <a:latin typeface="Arial" charset="0"/>
              </a:rPr>
              <a:t>dlere</a:t>
            </a:r>
            <a:r>
              <a:rPr lang="tr-TR" dirty="0" smtClean="0">
                <a:latin typeface="Arial" charset="0"/>
              </a:rPr>
              <a:t> bölünür.</a:t>
            </a:r>
            <a:endParaRPr lang="en-US" dirty="0" smtClean="0">
              <a:latin typeface="Arial" charset="0"/>
            </a:endParaRPr>
          </a:p>
          <a:p>
            <a:pPr lvl="2" eaLnBrk="1" hangingPunct="1">
              <a:defRPr/>
            </a:pPr>
            <a:r>
              <a:rPr lang="tr-TR" sz="2800" dirty="0" err="1" smtClean="0">
                <a:latin typeface="Arial" charset="0"/>
              </a:rPr>
              <a:t>Viral</a:t>
            </a:r>
            <a:r>
              <a:rPr lang="tr-TR" sz="2800" dirty="0" smtClean="0">
                <a:latin typeface="Arial" charset="0"/>
              </a:rPr>
              <a:t> genomlardan kurtulmak</a:t>
            </a:r>
            <a:endParaRPr lang="en-US" sz="2800" dirty="0" smtClean="0">
              <a:latin typeface="Arial" charset="0"/>
            </a:endParaRPr>
          </a:p>
          <a:p>
            <a:pPr lvl="2" eaLnBrk="1" hangingPunct="1">
              <a:defRPr/>
            </a:pPr>
            <a:r>
              <a:rPr lang="en-US" sz="2800" dirty="0" smtClean="0">
                <a:latin typeface="Arial" charset="0"/>
              </a:rPr>
              <a:t>RNA </a:t>
            </a:r>
            <a:r>
              <a:rPr lang="tr-TR" sz="2800" dirty="0" err="1" smtClean="0">
                <a:latin typeface="Arial" charset="0"/>
              </a:rPr>
              <a:t>interferans</a:t>
            </a:r>
            <a:r>
              <a:rPr lang="tr-TR" sz="2800" dirty="0" smtClean="0">
                <a:latin typeface="Arial" charset="0"/>
              </a:rPr>
              <a:t> teknolojisi</a:t>
            </a:r>
            <a:endParaRPr lang="en-US" sz="2800" dirty="0" smtClean="0">
              <a:latin typeface="Arial" charset="0"/>
            </a:endParaRP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>
            <a:off x="381000" y="914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Hidrojen Bağları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371600"/>
            <a:ext cx="86106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Watson-Crick b</a:t>
            </a:r>
            <a:r>
              <a:rPr lang="tr-TR" sz="2800" smtClean="0">
                <a:latin typeface="Arial" charset="0"/>
              </a:rPr>
              <a:t>az eşlenmeleri</a:t>
            </a:r>
            <a:endParaRPr lang="en-US" sz="2800" smtClean="0">
              <a:latin typeface="Arial" charset="0"/>
            </a:endParaRP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DNA </a:t>
            </a:r>
            <a:r>
              <a:rPr lang="tr-TR" smtClean="0">
                <a:solidFill>
                  <a:srgbClr val="2FB0DC"/>
                </a:solidFill>
              </a:rPr>
              <a:t>Yapısının Buluşu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219200"/>
            <a:ext cx="86868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Arial" charset="0"/>
              </a:rPr>
              <a:t>Biyolojideki en önemli buluşlardan biri</a:t>
            </a: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z="2800" smtClean="0">
                <a:latin typeface="Arial" charset="0"/>
              </a:rPr>
              <a:t>Neden önemli?</a:t>
            </a:r>
            <a:endParaRPr lang="en-US" sz="2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latin typeface="Arial" charset="0"/>
              </a:rPr>
              <a:t> "</a:t>
            </a:r>
            <a:r>
              <a:rPr lang="en-US" sz="2400" i="1" smtClean="0">
                <a:latin typeface="Arial" charset="0"/>
              </a:rPr>
              <a:t>This structure has novel features which are of considerable biological interest</a:t>
            </a:r>
            <a:r>
              <a:rPr lang="en-US" smtClean="0">
                <a:latin typeface="Arial" charset="0"/>
              </a:rPr>
              <a:t>“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mtClean="0">
                <a:latin typeface="Arial" charset="0"/>
              </a:rPr>
              <a:t>--- Watson and Crick, Nature, 1953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solidFill>
                  <a:srgbClr val="FF0000"/>
                </a:solidFill>
                <a:latin typeface="Arial" charset="0"/>
              </a:rPr>
              <a:t>Good illustration of science in action: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</a:rPr>
              <a:t>Missteps in the path to a discovery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</a:rPr>
              <a:t>Value of knowledge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</a:rPr>
              <a:t>Value of collaboration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>
                <a:solidFill>
                  <a:srgbClr val="FF0000"/>
                </a:solidFill>
                <a:latin typeface="Arial" charset="0"/>
              </a:rPr>
              <a:t>Cost of sharing your data too early</a:t>
            </a: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381000" y="9906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30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2FB0DC"/>
                </a:solidFill>
              </a:rPr>
              <a:t>Covalent Structure of DNA (1868-1</a:t>
            </a:r>
            <a:r>
              <a:rPr lang="tr-TR" sz="3600" smtClean="0">
                <a:solidFill>
                  <a:srgbClr val="2FB0DC"/>
                </a:solidFill>
              </a:rPr>
              <a:t>950)</a:t>
            </a:r>
            <a:endParaRPr lang="en-US" sz="3600" smtClean="0">
              <a:solidFill>
                <a:srgbClr val="2FB0DC"/>
              </a:solidFill>
            </a:endParaRPr>
          </a:p>
        </p:txBody>
      </p:sp>
      <p:sp>
        <p:nvSpPr>
          <p:cNvPr id="43011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990600" y="1524000"/>
            <a:ext cx="7467600" cy="5029200"/>
          </a:xfrm>
        </p:spPr>
        <p:txBody>
          <a:bodyPr/>
          <a:lstStyle/>
          <a:p>
            <a:pPr eaLnBrk="1" hangingPunct="1"/>
            <a:r>
              <a:rPr lang="en-US" sz="2400" smtClean="0">
                <a:latin typeface="Arial" charset="0"/>
              </a:rPr>
              <a:t>Friedrich Miescher “nuclein”</a:t>
            </a:r>
            <a:r>
              <a:rPr lang="tr-TR" sz="2400" smtClean="0">
                <a:latin typeface="Arial" charset="0"/>
              </a:rPr>
              <a:t>i izole etti (fosfat içeren) 1868</a:t>
            </a:r>
          </a:p>
          <a:p>
            <a:pPr eaLnBrk="1" hangingPunct="1"/>
            <a:r>
              <a:rPr lang="tr-TR" sz="2400" smtClean="0">
                <a:latin typeface="Arial" charset="0"/>
              </a:rPr>
              <a:t>Avery ve arkadaşları: bakteri suşu </a:t>
            </a:r>
            <a:r>
              <a:rPr lang="tr-TR" sz="2400" i="1" smtClean="0">
                <a:latin typeface="Arial" charset="0"/>
              </a:rPr>
              <a:t>S. Pneumonia</a:t>
            </a:r>
            <a:r>
              <a:rPr lang="tr-TR" sz="2400" smtClean="0">
                <a:latin typeface="Arial" charset="0"/>
              </a:rPr>
              <a:t> DNAsının virülan olmayan suşuna enjekte edilmesiyle DNA nın kalıtım materyali</a:t>
            </a:r>
          </a:p>
          <a:p>
            <a:pPr eaLnBrk="1" hangingPunct="1"/>
            <a:r>
              <a:rPr lang="tr-TR" sz="2400" smtClean="0">
                <a:latin typeface="Arial" charset="0"/>
              </a:rPr>
              <a:t>Hershey and Chase deneyi: radiyoaktif protein ve DNA bakteriyofaj – DNA nın kalıtım materyali</a:t>
            </a:r>
          </a:p>
          <a:p>
            <a:pPr eaLnBrk="1" hangingPunct="1"/>
            <a:r>
              <a:rPr lang="tr-TR" sz="2400" smtClean="0">
                <a:latin typeface="Arial" charset="0"/>
              </a:rPr>
              <a:t>Chargaff kuralları- DNA nın yapısı ve türler arasındaki farklılıklar </a:t>
            </a:r>
          </a:p>
          <a:p>
            <a:pPr eaLnBrk="1" hangingPunct="1"/>
            <a:endParaRPr lang="en-US" sz="2400" smtClean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sz="2400" smtClean="0">
              <a:latin typeface="Arial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>
            <a:off x="381000" y="838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Nükleotid ve Nükleik Asitlerin Görevleri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95400"/>
            <a:ext cx="8534400" cy="50292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N</a:t>
            </a:r>
            <a:r>
              <a:rPr lang="tr-TR" sz="2800" smtClean="0">
                <a:latin typeface="Arial" charset="0"/>
              </a:rPr>
              <a:t>ük</a:t>
            </a:r>
            <a:r>
              <a:rPr lang="en-US" sz="2800" smtClean="0">
                <a:latin typeface="Arial" charset="0"/>
              </a:rPr>
              <a:t>leotid </a:t>
            </a:r>
            <a:r>
              <a:rPr lang="tr-TR" sz="2800" smtClean="0">
                <a:latin typeface="Arial" charset="0"/>
              </a:rPr>
              <a:t>Görevleri</a:t>
            </a:r>
            <a:r>
              <a:rPr lang="en-US" sz="2800" smtClean="0">
                <a:latin typeface="Arial" charset="0"/>
              </a:rPr>
              <a:t>: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Ener</a:t>
            </a:r>
            <a:r>
              <a:rPr lang="tr-TR" smtClean="0">
                <a:latin typeface="Arial" charset="0"/>
              </a:rPr>
              <a:t>ji metabolizması</a:t>
            </a:r>
            <a:r>
              <a:rPr lang="en-US" smtClean="0">
                <a:latin typeface="Arial" charset="0"/>
              </a:rPr>
              <a:t>(ATP)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Enz</a:t>
            </a:r>
            <a:r>
              <a:rPr lang="tr-TR" smtClean="0">
                <a:latin typeface="Arial" charset="0"/>
              </a:rPr>
              <a:t>im kof</a:t>
            </a:r>
            <a:r>
              <a:rPr lang="en-US" smtClean="0">
                <a:latin typeface="Arial" charset="0"/>
              </a:rPr>
              <a:t>a</a:t>
            </a:r>
            <a:r>
              <a:rPr lang="tr-TR" smtClean="0">
                <a:latin typeface="Arial" charset="0"/>
              </a:rPr>
              <a:t>ktörleri</a:t>
            </a:r>
            <a:r>
              <a:rPr lang="en-US" smtClean="0">
                <a:latin typeface="Arial" charset="0"/>
              </a:rPr>
              <a:t> (NAD</a:t>
            </a:r>
            <a:r>
              <a:rPr lang="en-US" baseline="30000" smtClean="0">
                <a:latin typeface="Arial" charset="0"/>
              </a:rPr>
              <a:t>+</a:t>
            </a:r>
            <a:r>
              <a:rPr lang="en-US" smtClean="0">
                <a:latin typeface="Arial" charset="0"/>
              </a:rPr>
              <a:t>)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Si</a:t>
            </a:r>
            <a:r>
              <a:rPr lang="tr-TR" smtClean="0">
                <a:latin typeface="Arial" charset="0"/>
              </a:rPr>
              <a:t>nyal iletimi</a:t>
            </a:r>
            <a:r>
              <a:rPr lang="en-US" smtClean="0">
                <a:latin typeface="Arial" charset="0"/>
              </a:rPr>
              <a:t> (cAMP)</a:t>
            </a:r>
          </a:p>
          <a:p>
            <a:pPr lvl="1" eaLnBrk="1" hangingPunct="1"/>
            <a:endParaRPr lang="en-US" smtClean="0">
              <a:latin typeface="Arial" charset="0"/>
            </a:endParaRPr>
          </a:p>
          <a:p>
            <a:pPr eaLnBrk="1" hangingPunct="1"/>
            <a:r>
              <a:rPr lang="en-US" sz="2800" smtClean="0">
                <a:latin typeface="Arial" charset="0"/>
              </a:rPr>
              <a:t>Nükleik Asitlerin Görevleri :</a:t>
            </a:r>
            <a:r>
              <a:rPr lang="en-US" sz="2800" smtClean="0"/>
              <a:t> 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Genetik bilginin depolanması </a:t>
            </a:r>
            <a:r>
              <a:rPr lang="en-US" smtClean="0">
                <a:latin typeface="Arial" charset="0"/>
              </a:rPr>
              <a:t>(DNA)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Genetik bilginin aktarılması ve taşınması</a:t>
            </a:r>
            <a:r>
              <a:rPr lang="en-US" smtClean="0">
                <a:latin typeface="Arial" charset="0"/>
              </a:rPr>
              <a:t> (mRNA)</a:t>
            </a:r>
          </a:p>
          <a:p>
            <a:pPr lvl="1" eaLnBrk="1" hangingPunct="1"/>
            <a:r>
              <a:rPr lang="tr-TR" smtClean="0">
                <a:latin typeface="Arial" charset="0"/>
              </a:rPr>
              <a:t>Genetik bilginin değerlendirilmesi </a:t>
            </a:r>
            <a:r>
              <a:rPr lang="en-US" smtClean="0">
                <a:latin typeface="Arial" charset="0"/>
              </a:rPr>
              <a:t>(ribozymes)</a:t>
            </a:r>
          </a:p>
          <a:p>
            <a:pPr lvl="1" eaLnBrk="1" hangingPunct="1"/>
            <a:r>
              <a:rPr lang="en-US" smtClean="0">
                <a:latin typeface="Arial" charset="0"/>
              </a:rPr>
              <a:t>Protein s</a:t>
            </a:r>
            <a:r>
              <a:rPr lang="tr-TR" smtClean="0">
                <a:latin typeface="Arial" charset="0"/>
              </a:rPr>
              <a:t>ent</a:t>
            </a:r>
            <a:r>
              <a:rPr lang="en-US" smtClean="0">
                <a:latin typeface="Arial" charset="0"/>
              </a:rPr>
              <a:t>e</a:t>
            </a:r>
            <a:r>
              <a:rPr lang="tr-TR" smtClean="0">
                <a:latin typeface="Arial" charset="0"/>
              </a:rPr>
              <a:t>z</a:t>
            </a:r>
            <a:r>
              <a:rPr lang="en-US" smtClean="0">
                <a:latin typeface="Arial" charset="0"/>
              </a:rPr>
              <a:t>i (tRNA and rRNA)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Geneti</a:t>
            </a:r>
            <a:r>
              <a:rPr lang="tr-TR" smtClean="0">
                <a:solidFill>
                  <a:srgbClr val="2FB0DC"/>
                </a:solidFill>
              </a:rPr>
              <a:t>k</a:t>
            </a:r>
            <a:r>
              <a:rPr lang="en-US" smtClean="0">
                <a:solidFill>
                  <a:srgbClr val="2FB0DC"/>
                </a:solidFill>
              </a:rPr>
              <a:t> </a:t>
            </a:r>
            <a:r>
              <a:rPr lang="tr-TR" smtClean="0">
                <a:solidFill>
                  <a:srgbClr val="2FB0DC"/>
                </a:solidFill>
              </a:rPr>
              <a:t>Kodun Replikasyonu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1524000" y="4724400"/>
            <a:ext cx="7467600" cy="216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“</a:t>
            </a:r>
            <a:r>
              <a:rPr lang="en-US" sz="2000" i="1">
                <a:solidFill>
                  <a:srgbClr val="0F0FFF"/>
                </a:solidFill>
                <a:latin typeface="Arial" charset="0"/>
              </a:rPr>
              <a:t>It has not escaped our notice that the specific pairing </a:t>
            </a:r>
          </a:p>
          <a:p>
            <a:r>
              <a:rPr lang="en-US" sz="2000" i="1">
                <a:solidFill>
                  <a:srgbClr val="0F0FFF"/>
                </a:solidFill>
                <a:latin typeface="Arial" charset="0"/>
              </a:rPr>
              <a:t> we have postulated immediately suggests a possible </a:t>
            </a:r>
          </a:p>
          <a:p>
            <a:r>
              <a:rPr lang="en-US" sz="2000" i="1">
                <a:solidFill>
                  <a:srgbClr val="0F0FFF"/>
                </a:solidFill>
                <a:latin typeface="Arial" charset="0"/>
              </a:rPr>
              <a:t> copying mechanism for the genetic material</a:t>
            </a:r>
            <a:r>
              <a:rPr lang="en-US" sz="2000">
                <a:latin typeface="Arial" charset="0"/>
              </a:rPr>
              <a:t>”  </a:t>
            </a:r>
          </a:p>
          <a:p>
            <a:r>
              <a:rPr lang="en-US" sz="2000">
                <a:latin typeface="Arial" charset="0"/>
              </a:rPr>
              <a:t>   </a:t>
            </a:r>
          </a:p>
          <a:p>
            <a:r>
              <a:rPr lang="en-US" sz="2000">
                <a:latin typeface="Arial" charset="0"/>
              </a:rPr>
              <a:t>	Watson and Crick, in their Nature paper,1953 </a:t>
            </a:r>
          </a:p>
          <a:p>
            <a:endParaRPr lang="en-US" sz="2000">
              <a:latin typeface="Arial" charset="0"/>
            </a:endParaRPr>
          </a:p>
          <a:p>
            <a:endParaRPr lang="en-US">
              <a:latin typeface="Arial" charset="0"/>
            </a:endParaRPr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533400" y="914400"/>
            <a:ext cx="8286750" cy="378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endParaRPr lang="en-US" sz="2400">
              <a:latin typeface="Arial" charset="0"/>
            </a:endParaRP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US" sz="2400">
                <a:latin typeface="Arial" charset="0"/>
              </a:rPr>
              <a:t> </a:t>
            </a:r>
            <a:r>
              <a:rPr lang="en-US" sz="2800">
                <a:latin typeface="Arial" charset="0"/>
              </a:rPr>
              <a:t>Strand separation occurs first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Each strand serves as a template 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Arial" charset="0"/>
              </a:rPr>
              <a:t>  for the synthesis of a new strand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Synthesis is catalyzed by enzymes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Arial" charset="0"/>
              </a:rPr>
              <a:t>  known as DNA polymerases</a:t>
            </a:r>
          </a:p>
          <a:p>
            <a:pPr>
              <a:lnSpc>
                <a:spcPct val="11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Newly made DNA molecule has one </a:t>
            </a:r>
          </a:p>
          <a:p>
            <a:pPr>
              <a:lnSpc>
                <a:spcPct val="110000"/>
              </a:lnSpc>
            </a:pPr>
            <a:r>
              <a:rPr lang="en-US" sz="2800">
                <a:latin typeface="Arial" charset="0"/>
              </a:rPr>
              <a:t>  daughter strand and one parent strand.</a:t>
            </a:r>
            <a:r>
              <a:rPr lang="en-US" sz="2400">
                <a:latin typeface="Arial" charset="0"/>
              </a:rPr>
              <a:t>  </a:t>
            </a:r>
          </a:p>
        </p:txBody>
      </p:sp>
      <p:sp>
        <p:nvSpPr>
          <p:cNvPr id="50181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2FB0DC"/>
                </a:solidFill>
              </a:rPr>
              <a:t>Palindromi</a:t>
            </a:r>
            <a:r>
              <a:rPr lang="tr-TR" sz="3200" smtClean="0">
                <a:solidFill>
                  <a:srgbClr val="2FB0DC"/>
                </a:solidFill>
              </a:rPr>
              <a:t>k diziler </a:t>
            </a:r>
            <a:r>
              <a:rPr lang="en-US" sz="3200" smtClean="0">
                <a:solidFill>
                  <a:srgbClr val="2FB0DC"/>
                </a:solidFill>
              </a:rPr>
              <a:t>Hairpin</a:t>
            </a:r>
            <a:r>
              <a:rPr lang="tr-TR" sz="3200" smtClean="0">
                <a:solidFill>
                  <a:srgbClr val="2FB0DC"/>
                </a:solidFill>
              </a:rPr>
              <a:t> (saç tokası)</a:t>
            </a:r>
            <a:r>
              <a:rPr lang="en-US" sz="3200" smtClean="0">
                <a:solidFill>
                  <a:srgbClr val="2FB0DC"/>
                </a:solidFill>
              </a:rPr>
              <a:t> </a:t>
            </a:r>
            <a:r>
              <a:rPr lang="tr-TR" sz="3200" smtClean="0">
                <a:solidFill>
                  <a:srgbClr val="2FB0DC"/>
                </a:solidFill>
              </a:rPr>
              <a:t>ve </a:t>
            </a:r>
            <a:r>
              <a:rPr lang="en-US" sz="3200" smtClean="0">
                <a:solidFill>
                  <a:srgbClr val="2FB0DC"/>
                </a:solidFill>
              </a:rPr>
              <a:t>Cruciform</a:t>
            </a:r>
            <a:r>
              <a:rPr lang="tr-TR" sz="3200" smtClean="0">
                <a:solidFill>
                  <a:srgbClr val="2FB0DC"/>
                </a:solidFill>
              </a:rPr>
              <a:t> (haç) oluşturabilir.</a:t>
            </a:r>
            <a:endParaRPr lang="en-US" sz="3200" smtClean="0">
              <a:solidFill>
                <a:srgbClr val="2FB0DC"/>
              </a:solidFill>
            </a:endParaRP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8626475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Palindrom</a:t>
            </a:r>
            <a:r>
              <a:rPr lang="tr-TR" sz="2800">
                <a:latin typeface="Arial" charset="0"/>
              </a:rPr>
              <a:t>lar</a:t>
            </a:r>
            <a:r>
              <a:rPr lang="en-US" sz="2800">
                <a:latin typeface="Arial" charset="0"/>
              </a:rPr>
              <a:t>: </a:t>
            </a:r>
          </a:p>
          <a:p>
            <a:r>
              <a:rPr lang="en-US" sz="2800" i="1"/>
              <a:t>  Saippuakuppinippukauppias</a:t>
            </a:r>
            <a:r>
              <a:rPr lang="en-US" sz="2800"/>
              <a:t>: (Finnish word for "soap cup batch trader“) </a:t>
            </a:r>
          </a:p>
          <a:p>
            <a:r>
              <a:rPr lang="en-US" sz="2800"/>
              <a:t>  'Nipson anomémata mé monan opsin' (Ancient greek fountain text: 'Wash the sin as well as the face’</a:t>
            </a:r>
          </a:p>
          <a:p>
            <a:r>
              <a:rPr lang="en-US"/>
              <a:t>  </a:t>
            </a: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>
            <a:off x="3048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eaLnBrk="1" hangingPunct="1"/>
            <a:r>
              <a:rPr lang="tr-TR" sz="3600" smtClean="0">
                <a:solidFill>
                  <a:srgbClr val="2FB0DC"/>
                </a:solidFill>
              </a:rPr>
              <a:t>m</a:t>
            </a:r>
            <a:r>
              <a:rPr lang="en-US" sz="3600" smtClean="0">
                <a:solidFill>
                  <a:srgbClr val="2FB0DC"/>
                </a:solidFill>
              </a:rPr>
              <a:t>RNA: </a:t>
            </a:r>
            <a:br>
              <a:rPr lang="en-US" sz="3600" smtClean="0">
                <a:solidFill>
                  <a:srgbClr val="2FB0DC"/>
                </a:solidFill>
              </a:rPr>
            </a:br>
            <a:r>
              <a:rPr lang="tr-TR" sz="3600" smtClean="0">
                <a:solidFill>
                  <a:srgbClr val="2FB0DC"/>
                </a:solidFill>
              </a:rPr>
              <a:t>Polipeptit zincirlerini şifreler</a:t>
            </a:r>
            <a:endParaRPr lang="en-US" sz="3600" smtClean="0">
              <a:solidFill>
                <a:srgbClr val="2FB0DC"/>
              </a:solidFill>
            </a:endParaRP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304800" y="1447800"/>
            <a:ext cx="83820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>
              <a:lnSpc>
                <a:spcPct val="120000"/>
              </a:lnSpc>
              <a:buFontTx/>
              <a:buChar char="•"/>
            </a:pPr>
            <a:r>
              <a:rPr lang="tr-TR" sz="2800">
                <a:latin typeface="Arial" charset="0"/>
              </a:rPr>
              <a:t>DNA template</a:t>
            </a:r>
            <a:endParaRPr lang="en-US" sz="2800">
              <a:latin typeface="Arial" charset="0"/>
            </a:endParaRPr>
          </a:p>
          <a:p>
            <a:pPr marL="171450" indent="-171450">
              <a:lnSpc>
                <a:spcPct val="120000"/>
              </a:lnSpc>
              <a:buFontTx/>
              <a:buChar char="•"/>
            </a:pPr>
            <a:r>
              <a:rPr lang="tr-TR" sz="2800">
                <a:solidFill>
                  <a:srgbClr val="0F0FFF"/>
                </a:solidFill>
                <a:latin typeface="Arial" charset="0"/>
              </a:rPr>
              <a:t>Riboz</a:t>
            </a:r>
            <a:endParaRPr lang="en-US" sz="2800">
              <a:latin typeface="Arial" charset="0"/>
            </a:endParaRPr>
          </a:p>
          <a:p>
            <a:pPr marL="171450" indent="-171450">
              <a:lnSpc>
                <a:spcPct val="120000"/>
              </a:lnSpc>
              <a:buFontTx/>
              <a:buChar char="•"/>
            </a:pPr>
            <a:r>
              <a:rPr lang="tr-TR" sz="2800">
                <a:solidFill>
                  <a:srgbClr val="0F0FFF"/>
                </a:solidFill>
                <a:latin typeface="Arial" charset="0"/>
              </a:rPr>
              <a:t>U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ra</a:t>
            </a:r>
            <a:r>
              <a:rPr lang="tr-TR" sz="2800">
                <a:solidFill>
                  <a:srgbClr val="0F0FFF"/>
                </a:solidFill>
                <a:latin typeface="Arial" charset="0"/>
              </a:rPr>
              <a:t>s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il</a:t>
            </a:r>
            <a:endParaRPr lang="en-US" sz="2800">
              <a:latin typeface="Arial" charset="0"/>
            </a:endParaRPr>
          </a:p>
          <a:p>
            <a:pPr marL="171450" indent="-171450">
              <a:lnSpc>
                <a:spcPct val="120000"/>
              </a:lnSpc>
              <a:buFontTx/>
              <a:buChar char="•"/>
            </a:pPr>
            <a:r>
              <a:rPr lang="tr-TR" sz="2800">
                <a:latin typeface="Arial" charset="0"/>
              </a:rPr>
              <a:t>Bir mRNA birden fazla protein kodlayabilir. </a:t>
            </a:r>
            <a:endParaRPr lang="en-US" sz="2800">
              <a:latin typeface="Arial" charset="0"/>
            </a:endParaRPr>
          </a:p>
          <a:p>
            <a:pPr marL="171450" indent="-171450">
              <a:buFontTx/>
              <a:buChar char="•"/>
            </a:pPr>
            <a:endParaRPr lang="en-US" sz="2000">
              <a:latin typeface="Arial" charset="0"/>
            </a:endParaRP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>
            <a:off x="228600" y="1219200"/>
            <a:ext cx="86106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458200" cy="1143000"/>
          </a:xfrm>
        </p:spPr>
        <p:txBody>
          <a:bodyPr/>
          <a:lstStyle/>
          <a:p>
            <a:pPr eaLnBrk="1" hangingPunct="1"/>
            <a:r>
              <a:rPr lang="tr-TR" sz="3600" smtClean="0">
                <a:solidFill>
                  <a:srgbClr val="2FB0DC"/>
                </a:solidFill>
              </a:rPr>
              <a:t>tRNA</a:t>
            </a:r>
            <a:r>
              <a:rPr lang="en-US" sz="3600" smtClean="0">
                <a:solidFill>
                  <a:srgbClr val="2FB0DC"/>
                </a:solidFill>
              </a:rPr>
              <a:t>: </a:t>
            </a:r>
            <a:r>
              <a:rPr lang="tr-TR" sz="3600" smtClean="0">
                <a:solidFill>
                  <a:srgbClr val="2FB0DC"/>
                </a:solidFill>
              </a:rPr>
              <a:t>mRNA koduyla aa’leri birleştirir</a:t>
            </a:r>
            <a:endParaRPr lang="en-US" sz="3200" smtClean="0">
              <a:solidFill>
                <a:srgbClr val="2FB0DC"/>
              </a:solidFill>
            </a:endParaRPr>
          </a:p>
        </p:txBody>
      </p:sp>
      <p:sp>
        <p:nvSpPr>
          <p:cNvPr id="60419" name="Text Box 3"/>
          <p:cNvSpPr txBox="1">
            <a:spLocks noChangeArrowheads="1"/>
          </p:cNvSpPr>
          <p:nvPr/>
        </p:nvSpPr>
        <p:spPr bwMode="auto">
          <a:xfrm>
            <a:off x="381000" y="2009775"/>
            <a:ext cx="8229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tRNA m</a:t>
            </a:r>
            <a:r>
              <a:rPr lang="tr-TR" sz="2800">
                <a:latin typeface="Arial" charset="0"/>
              </a:rPr>
              <a:t>olekülleri kompleks yapıya sahiptir, ve bu da sürekli çalışılan bir alandır. </a:t>
            </a:r>
            <a:r>
              <a:rPr lang="en-US" sz="2800">
                <a:latin typeface="Arial" charset="0"/>
              </a:rPr>
              <a:t> 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>
            <a:off x="381000" y="1524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DNA Denat</a:t>
            </a:r>
            <a:r>
              <a:rPr lang="tr-TR" smtClean="0">
                <a:solidFill>
                  <a:srgbClr val="2FB0DC"/>
                </a:solidFill>
              </a:rPr>
              <a:t>ürasyonu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295400"/>
            <a:ext cx="8534400" cy="5105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tr-TR" sz="2400" smtClean="0">
                <a:latin typeface="Arial" charset="0"/>
              </a:rPr>
              <a:t>Kovalent bağ bozunmaz</a:t>
            </a:r>
            <a:endParaRPr lang="en-US" sz="24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Geneti</a:t>
            </a:r>
            <a:r>
              <a:rPr lang="tr-TR" sz="2400" smtClean="0">
                <a:latin typeface="Arial" charset="0"/>
              </a:rPr>
              <a:t>k</a:t>
            </a:r>
            <a:r>
              <a:rPr lang="en-US" sz="2400" smtClean="0">
                <a:latin typeface="Arial" charset="0"/>
              </a:rPr>
              <a:t> </a:t>
            </a:r>
            <a:r>
              <a:rPr lang="tr-TR" sz="2400" smtClean="0">
                <a:latin typeface="Arial" charset="0"/>
              </a:rPr>
              <a:t>kod değişmez 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H</a:t>
            </a:r>
            <a:r>
              <a:rPr lang="tr-TR" sz="2400" smtClean="0">
                <a:latin typeface="Arial" charset="0"/>
              </a:rPr>
              <a:t>i</a:t>
            </a:r>
            <a:r>
              <a:rPr lang="en-US" sz="2400" smtClean="0">
                <a:latin typeface="Arial" charset="0"/>
              </a:rPr>
              <a:t>dro</a:t>
            </a:r>
            <a:r>
              <a:rPr lang="tr-TR" sz="2400" smtClean="0">
                <a:latin typeface="Arial" charset="0"/>
              </a:rPr>
              <a:t>j</a:t>
            </a:r>
            <a:r>
              <a:rPr lang="en-US" sz="2400" smtClean="0">
                <a:latin typeface="Arial" charset="0"/>
              </a:rPr>
              <a:t>en b</a:t>
            </a:r>
            <a:r>
              <a:rPr lang="tr-TR" sz="2400" smtClean="0">
                <a:latin typeface="Arial" charset="0"/>
              </a:rPr>
              <a:t>ağı kırılır</a:t>
            </a:r>
            <a:endParaRPr lang="en-US" sz="24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tr-TR" sz="2400" smtClean="0">
                <a:latin typeface="Arial" charset="0"/>
              </a:rPr>
              <a:t>İki iplik ayrılır</a:t>
            </a: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400" smtClean="0">
                <a:latin typeface="Arial" charset="0"/>
              </a:rPr>
              <a:t>Bazlar arasındaki istiflenme bozulur</a:t>
            </a:r>
            <a:endParaRPr lang="en-US" sz="2400" smtClean="0">
              <a:latin typeface="Arial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latin typeface="Arial" charset="0"/>
              </a:rPr>
              <a:t>UV </a:t>
            </a:r>
            <a:r>
              <a:rPr lang="tr-TR" sz="2400" smtClean="0">
                <a:latin typeface="Arial" charset="0"/>
              </a:rPr>
              <a:t>soğurması artar</a:t>
            </a:r>
            <a:endParaRPr lang="en-US" sz="2400" smtClean="0">
              <a:latin typeface="Arial" charset="0"/>
            </a:endParaRPr>
          </a:p>
        </p:txBody>
      </p:sp>
      <p:sp>
        <p:nvSpPr>
          <p:cNvPr id="62468" name="Text Box 5"/>
          <p:cNvSpPr txBox="1">
            <a:spLocks noChangeArrowheads="1"/>
          </p:cNvSpPr>
          <p:nvPr/>
        </p:nvSpPr>
        <p:spPr bwMode="auto">
          <a:xfrm>
            <a:off x="304800" y="4419600"/>
            <a:ext cx="83518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400">
                <a:latin typeface="Arial" charset="0"/>
              </a:rPr>
              <a:t>Yüksek ısı ya da pH’daki değişimler denatürasyonu tetikler</a:t>
            </a:r>
            <a:endParaRPr lang="en-US" sz="2400"/>
          </a:p>
          <a:p>
            <a:endParaRPr lang="en-US" sz="2400"/>
          </a:p>
          <a:p>
            <a:r>
              <a:rPr lang="tr-TR" sz="2400">
                <a:latin typeface="Arial" charset="0"/>
              </a:rPr>
              <a:t>Denatürasyon tersinir olabilir : </a:t>
            </a:r>
            <a:r>
              <a:rPr lang="en-US" sz="2400">
                <a:solidFill>
                  <a:srgbClr val="0F0FFF"/>
                </a:solidFill>
                <a:latin typeface="Arial" charset="0"/>
              </a:rPr>
              <a:t>annealing</a:t>
            </a:r>
            <a:r>
              <a:rPr lang="tr-TR" sz="2400">
                <a:solidFill>
                  <a:srgbClr val="0F0FFF"/>
                </a:solidFill>
                <a:latin typeface="Arial" charset="0"/>
              </a:rPr>
              <a:t> (tavlama)</a:t>
            </a:r>
            <a:endParaRPr lang="en-US" sz="2400">
              <a:solidFill>
                <a:srgbClr val="0F0FFF"/>
              </a:solidFill>
              <a:latin typeface="Arial" charset="0"/>
            </a:endParaRPr>
          </a:p>
        </p:txBody>
      </p:sp>
      <p:sp>
        <p:nvSpPr>
          <p:cNvPr id="62469" name="Line 4"/>
          <p:cNvSpPr>
            <a:spLocks noChangeShapeType="1"/>
          </p:cNvSpPr>
          <p:nvPr/>
        </p:nvSpPr>
        <p:spPr bwMode="auto">
          <a:xfrm>
            <a:off x="381000" y="10668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Nükleotitler ve Nükleositler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1000" y="1600200"/>
            <a:ext cx="8458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N</a:t>
            </a:r>
            <a:r>
              <a:rPr lang="tr-TR" sz="2800" smtClean="0">
                <a:latin typeface="Arial" charset="0"/>
              </a:rPr>
              <a:t>ükl</a:t>
            </a:r>
            <a:r>
              <a:rPr lang="en-US" sz="2800" smtClean="0">
                <a:latin typeface="Arial" charset="0"/>
              </a:rPr>
              <a:t>eoti</a:t>
            </a:r>
            <a:r>
              <a:rPr lang="tr-TR" sz="2800" smtClean="0">
                <a:latin typeface="Arial" charset="0"/>
              </a:rPr>
              <a:t>t</a:t>
            </a:r>
            <a:r>
              <a:rPr lang="en-US" sz="2800" smtClean="0">
                <a:latin typeface="Arial" charset="0"/>
              </a:rPr>
              <a:t> =</a:t>
            </a:r>
            <a:r>
              <a:rPr lang="en-US" sz="1800" smtClean="0">
                <a:latin typeface="Arial" charset="0"/>
              </a:rPr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1800" smtClean="0">
                <a:latin typeface="Arial" charset="0"/>
              </a:rPr>
              <a:t>Azot içeren baz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Pento</a:t>
            </a:r>
            <a:r>
              <a:rPr lang="tr-TR" sz="1800" smtClean="0">
                <a:latin typeface="Arial" charset="0"/>
              </a:rPr>
              <a:t>z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1800" smtClean="0">
                <a:latin typeface="Arial" charset="0"/>
              </a:rPr>
              <a:t>Fosfat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1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Nükleosit =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1800" smtClean="0">
                <a:latin typeface="Arial" charset="0"/>
              </a:rPr>
              <a:t>Azot içeren baz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smtClean="0">
                <a:latin typeface="Arial" charset="0"/>
              </a:rPr>
              <a:t>Pento</a:t>
            </a:r>
            <a:r>
              <a:rPr lang="tr-TR" sz="1800" smtClean="0">
                <a:latin typeface="Arial" charset="0"/>
              </a:rPr>
              <a:t>z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4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N</a:t>
            </a:r>
            <a:r>
              <a:rPr lang="tr-TR" sz="2800" smtClean="0">
                <a:latin typeface="Arial" charset="0"/>
              </a:rPr>
              <a:t>ükleobaz</a:t>
            </a:r>
            <a:r>
              <a:rPr lang="en-US" sz="2800" smtClean="0">
                <a:latin typeface="Arial" charset="0"/>
              </a:rPr>
              <a:t> = </a:t>
            </a:r>
          </a:p>
          <a:p>
            <a:pPr lvl="1" eaLnBrk="1" hangingPunct="1">
              <a:lnSpc>
                <a:spcPct val="90000"/>
              </a:lnSpc>
            </a:pPr>
            <a:r>
              <a:rPr lang="tr-TR" sz="1800" smtClean="0">
                <a:latin typeface="Arial" charset="0"/>
              </a:rPr>
              <a:t>Azot içeren baz</a:t>
            </a: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latin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1800" smtClean="0">
              <a:latin typeface="Arial" charset="0"/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Fosfat grubu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200" y="1371600"/>
            <a:ext cx="8382000" cy="4572000"/>
          </a:xfrm>
        </p:spPr>
        <p:txBody>
          <a:bodyPr/>
          <a:lstStyle/>
          <a:p>
            <a:pPr eaLnBrk="1" hangingPunct="1"/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Nötral pH’da negatif yüklü</a:t>
            </a:r>
            <a:endParaRPr lang="en-US" sz="2800" smtClean="0">
              <a:latin typeface="Arial" charset="0"/>
            </a:endParaRPr>
          </a:p>
          <a:p>
            <a:pPr eaLnBrk="1" hangingPunct="1"/>
            <a:r>
              <a:rPr lang="en-US" sz="2800" smtClean="0">
                <a:latin typeface="Arial" charset="0"/>
              </a:rPr>
              <a:t>5’ po</a:t>
            </a:r>
            <a:r>
              <a:rPr lang="tr-TR" sz="2800" smtClean="0">
                <a:latin typeface="Arial" charset="0"/>
              </a:rPr>
              <a:t>zisyonuna bağlanır</a:t>
            </a:r>
            <a:endParaRPr lang="en-US" sz="2800" smtClean="0">
              <a:latin typeface="Arial" charset="0"/>
            </a:endParaRPr>
          </a:p>
          <a:p>
            <a:pPr lvl="1" eaLnBrk="1" hangingPunct="1"/>
            <a:r>
              <a:rPr lang="tr-TR" smtClean="0">
                <a:latin typeface="Arial" charset="0"/>
              </a:rPr>
              <a:t>Nükleik asitler </a:t>
            </a:r>
            <a:r>
              <a:rPr lang="en-US" smtClean="0">
                <a:latin typeface="Arial" charset="0"/>
              </a:rPr>
              <a:t> </a:t>
            </a:r>
            <a:r>
              <a:rPr lang="tr-TR" smtClean="0">
                <a:latin typeface="Arial" charset="0"/>
              </a:rPr>
              <a:t>5</a:t>
            </a:r>
            <a:r>
              <a:rPr lang="en-US" smtClean="0">
                <a:latin typeface="Arial" charset="0"/>
              </a:rPr>
              <a:t>’-tri</a:t>
            </a:r>
            <a:r>
              <a:rPr lang="tr-TR" smtClean="0">
                <a:latin typeface="Arial" charset="0"/>
              </a:rPr>
              <a:t>fosfatlar kullanılarak oluşturulur</a:t>
            </a:r>
            <a:endParaRPr lang="en-US" smtClean="0">
              <a:latin typeface="Arial" charset="0"/>
            </a:endParaRPr>
          </a:p>
          <a:p>
            <a:pPr lvl="1" eaLnBrk="1" hangingPunct="1"/>
            <a:r>
              <a:rPr lang="tr-TR" smtClean="0">
                <a:latin typeface="Arial" charset="0"/>
              </a:rPr>
              <a:t>Nükleotit başına 1 fosfat grubu içerir. </a:t>
            </a:r>
          </a:p>
          <a:p>
            <a:pPr lvl="1" eaLnBrk="1" hangingPunct="1"/>
            <a:endParaRPr lang="en-US" smtClean="0">
              <a:latin typeface="Arial" charset="0"/>
            </a:endParaRPr>
          </a:p>
          <a:p>
            <a:pPr eaLnBrk="1" hangingPunct="1"/>
            <a:r>
              <a:rPr lang="tr-TR" sz="2800" smtClean="0">
                <a:latin typeface="Arial" charset="0"/>
              </a:rPr>
              <a:t>Diğer pozisyonlara da bağlanabilir</a:t>
            </a:r>
            <a:r>
              <a:rPr lang="en-US" sz="2800" smtClean="0">
                <a:latin typeface="Arial" charset="0"/>
              </a:rPr>
              <a:t>:</a:t>
            </a:r>
          </a:p>
          <a:p>
            <a:pPr eaLnBrk="1" hangingPunct="1"/>
            <a:endParaRPr lang="en-US" sz="2800" smtClean="0"/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tr-TR" smtClean="0">
                <a:solidFill>
                  <a:srgbClr val="2FB0DC"/>
                </a:solidFill>
              </a:rPr>
              <a:t>Nükleotitlerdeki Pentoz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10243" name="Rectangle 20"/>
          <p:cNvSpPr>
            <a:spLocks noChangeArrowheads="1"/>
          </p:cNvSpPr>
          <p:nvPr/>
        </p:nvSpPr>
        <p:spPr bwMode="auto">
          <a:xfrm>
            <a:off x="381000" y="1371600"/>
            <a:ext cx="8229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  <a:sym typeface="Symbol" charset="2"/>
              </a:rPr>
              <a:t>-D-</a:t>
            </a:r>
            <a:r>
              <a:rPr lang="en-US" sz="2800">
                <a:latin typeface="Arial" charset="0"/>
              </a:rPr>
              <a:t>ribofurano</a:t>
            </a:r>
            <a:r>
              <a:rPr lang="tr-TR" sz="2800">
                <a:latin typeface="Arial" charset="0"/>
              </a:rPr>
              <a:t>z:</a:t>
            </a:r>
            <a:r>
              <a:rPr lang="en-US" sz="2800">
                <a:latin typeface="Arial" charset="0"/>
              </a:rPr>
              <a:t> RNA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  <a:sym typeface="Symbol" charset="2"/>
              </a:rPr>
              <a:t>-</a:t>
            </a:r>
            <a:r>
              <a:rPr lang="en-US" sz="2800">
                <a:latin typeface="Arial" charset="0"/>
              </a:rPr>
              <a:t>2’-deo</a:t>
            </a:r>
            <a:r>
              <a:rPr lang="tr-TR" sz="2800">
                <a:latin typeface="Arial" charset="0"/>
              </a:rPr>
              <a:t>ksi</a:t>
            </a:r>
            <a:r>
              <a:rPr lang="en-US" sz="2800">
                <a:latin typeface="Arial" charset="0"/>
              </a:rPr>
              <a:t>-D-ribofurano</a:t>
            </a:r>
            <a:r>
              <a:rPr lang="tr-TR" sz="2800">
                <a:latin typeface="Arial" charset="0"/>
              </a:rPr>
              <a:t>z: </a:t>
            </a:r>
            <a:r>
              <a:rPr lang="en-US" sz="2800">
                <a:latin typeface="Arial" charset="0"/>
              </a:rPr>
              <a:t>DNA</a:t>
            </a: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</a:pPr>
            <a:endParaRPr lang="tr-TR" sz="2800">
              <a:latin typeface="Arial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</a:pPr>
            <a:r>
              <a:rPr lang="tr-TR" sz="2800">
                <a:latin typeface="Arial" charset="0"/>
              </a:rPr>
              <a:t>Furanoz: 5 C halkalı şeker</a:t>
            </a:r>
            <a:endParaRPr lang="en-US" sz="2800">
              <a:latin typeface="Arial" charset="0"/>
            </a:endParaRPr>
          </a:p>
          <a:p>
            <a:pPr marL="342900" indent="-342900" eaLnBrk="1" hangingPunct="1">
              <a:lnSpc>
                <a:spcPct val="120000"/>
              </a:lnSpc>
              <a:spcBef>
                <a:spcPct val="20000"/>
              </a:spcBef>
              <a:buFontTx/>
              <a:buChar char="•"/>
            </a:pPr>
            <a:r>
              <a:rPr lang="tr-TR" sz="2800">
                <a:latin typeface="Arial" charset="0"/>
              </a:rPr>
              <a:t>Şeker halkalarının farklı konfirmasyonları olabilir. Çözeltide dengededir. Ama nükleik asitlerde </a:t>
            </a:r>
            <a:r>
              <a:rPr lang="en-US" sz="2800">
                <a:latin typeface="Arial" charset="0"/>
                <a:sym typeface="Symbol" charset="2"/>
              </a:rPr>
              <a:t></a:t>
            </a:r>
            <a:r>
              <a:rPr lang="tr-TR" sz="2800">
                <a:latin typeface="Arial" charset="0"/>
                <a:sym typeface="Symbol" charset="2"/>
              </a:rPr>
              <a:t>-furanoz halinde bulunur</a:t>
            </a:r>
            <a:r>
              <a:rPr lang="tr-TR" sz="2800">
                <a:latin typeface="Arial" charset="0"/>
              </a:rPr>
              <a:t>  </a:t>
            </a:r>
            <a:endParaRPr lang="en-US" sz="2800">
              <a:solidFill>
                <a:srgbClr val="FF0603"/>
              </a:solidFill>
              <a:latin typeface="Arial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381000" y="11430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N</a:t>
            </a:r>
            <a:r>
              <a:rPr lang="tr-TR" smtClean="0">
                <a:solidFill>
                  <a:srgbClr val="2FB0DC"/>
                </a:solidFill>
              </a:rPr>
              <a:t>ük</a:t>
            </a:r>
            <a:r>
              <a:rPr lang="en-US" smtClean="0">
                <a:solidFill>
                  <a:srgbClr val="2FB0DC"/>
                </a:solidFill>
              </a:rPr>
              <a:t>leoba</a:t>
            </a:r>
            <a:r>
              <a:rPr lang="tr-TR" smtClean="0">
                <a:solidFill>
                  <a:srgbClr val="2FB0DC"/>
                </a:solidFill>
              </a:rPr>
              <a:t>zlar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9600" y="1524000"/>
            <a:ext cx="7467600" cy="32004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p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irimidin</a:t>
            </a:r>
            <a:r>
              <a:rPr lang="en-US" sz="2800" smtClean="0">
                <a:latin typeface="Arial" charset="0"/>
              </a:rPr>
              <a:t> </a:t>
            </a:r>
            <a:r>
              <a:rPr lang="tr-TR" sz="2800" smtClean="0">
                <a:latin typeface="Arial" charset="0"/>
              </a:rPr>
              <a:t>ya da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p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ü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rin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 türevleri</a:t>
            </a:r>
            <a:endParaRPr lang="en-US" sz="2800" smtClean="0">
              <a:solidFill>
                <a:srgbClr val="0F0FFF"/>
              </a:solidFill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800" smtClean="0">
                <a:latin typeface="Arial" charset="0"/>
              </a:rPr>
              <a:t>Azot içeren</a:t>
            </a:r>
            <a:r>
              <a:rPr lang="en-US" sz="2800" smtClean="0">
                <a:latin typeface="Arial" charset="0"/>
              </a:rPr>
              <a:t> heteroaromati</a:t>
            </a:r>
            <a:r>
              <a:rPr lang="tr-TR" sz="2800" smtClean="0">
                <a:latin typeface="Arial" charset="0"/>
              </a:rPr>
              <a:t>k</a:t>
            </a:r>
            <a:r>
              <a:rPr lang="en-US" sz="2800" smtClean="0">
                <a:latin typeface="Arial" charset="0"/>
              </a:rPr>
              <a:t> mole</a:t>
            </a:r>
            <a:r>
              <a:rPr lang="tr-TR" sz="2800" smtClean="0">
                <a:latin typeface="Arial" charset="0"/>
              </a:rPr>
              <a:t>küller</a:t>
            </a: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800" smtClean="0">
                <a:latin typeface="Arial" charset="0"/>
              </a:rPr>
              <a:t>Hemen hemen düzlemsel yapı gösterirler. </a:t>
            </a: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120000"/>
              </a:lnSpc>
            </a:pPr>
            <a:r>
              <a:rPr lang="tr-TR" sz="2800" smtClean="0">
                <a:latin typeface="Arial" charset="0"/>
              </a:rPr>
              <a:t>U</a:t>
            </a:r>
            <a:r>
              <a:rPr lang="en-US" sz="2800" smtClean="0">
                <a:latin typeface="Arial" charset="0"/>
              </a:rPr>
              <a:t>V </a:t>
            </a:r>
            <a:r>
              <a:rPr lang="tr-TR" sz="2800" smtClean="0">
                <a:latin typeface="Arial" charset="0"/>
              </a:rPr>
              <a:t>ışığını </a:t>
            </a:r>
            <a:r>
              <a:rPr lang="en-US" sz="2800" smtClean="0">
                <a:latin typeface="Arial" charset="0"/>
              </a:rPr>
              <a:t>250-270 nm</a:t>
            </a:r>
            <a:r>
              <a:rPr lang="tr-TR" sz="2800" smtClean="0">
                <a:latin typeface="Arial" charset="0"/>
              </a:rPr>
              <a:t>’de soğurur.</a:t>
            </a:r>
            <a:endParaRPr lang="en-US" sz="2800" smtClean="0">
              <a:latin typeface="Arial" charset="0"/>
            </a:endParaRP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381000" y="12954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</a:t>
            </a:r>
            <a:r>
              <a:rPr lang="tr-TR" smtClean="0">
                <a:solidFill>
                  <a:srgbClr val="2FB0DC"/>
                </a:solidFill>
              </a:rPr>
              <a:t>i</a:t>
            </a:r>
            <a:r>
              <a:rPr lang="en-US" smtClean="0">
                <a:solidFill>
                  <a:srgbClr val="2FB0DC"/>
                </a:solidFill>
              </a:rPr>
              <a:t>rimidin Ba</a:t>
            </a:r>
            <a:r>
              <a:rPr lang="tr-TR" smtClean="0">
                <a:solidFill>
                  <a:srgbClr val="2FB0DC"/>
                </a:solidFill>
              </a:rPr>
              <a:t>zları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15363" name="Text Box 13"/>
          <p:cNvSpPr txBox="1">
            <a:spLocks noChangeArrowheads="1"/>
          </p:cNvSpPr>
          <p:nvPr/>
        </p:nvSpPr>
        <p:spPr bwMode="auto">
          <a:xfrm>
            <a:off x="838200" y="1371600"/>
            <a:ext cx="754380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en-US" sz="2000">
                <a:solidFill>
                  <a:srgbClr val="0F0FFF"/>
                </a:solidFill>
                <a:latin typeface="Arial" charset="0"/>
              </a:rPr>
              <a:t> </a:t>
            </a:r>
            <a:r>
              <a:rPr lang="tr-TR" sz="2800">
                <a:solidFill>
                  <a:srgbClr val="0F0FFF"/>
                </a:solidFill>
                <a:latin typeface="Arial" charset="0"/>
              </a:rPr>
              <a:t>Si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to</a:t>
            </a:r>
            <a:r>
              <a:rPr lang="tr-TR" sz="2800">
                <a:solidFill>
                  <a:srgbClr val="0F0FFF"/>
                </a:solidFill>
                <a:latin typeface="Arial" charset="0"/>
              </a:rPr>
              <a:t>z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in</a:t>
            </a:r>
            <a:r>
              <a:rPr lang="tr-TR" sz="2800">
                <a:solidFill>
                  <a:srgbClr val="0F0FFF"/>
                </a:solidFill>
                <a:latin typeface="Arial" charset="0"/>
              </a:rPr>
              <a:t>:</a:t>
            </a:r>
            <a:r>
              <a:rPr lang="en-US" sz="2800">
                <a:latin typeface="Arial" charset="0"/>
              </a:rPr>
              <a:t> DNA </a:t>
            </a:r>
            <a:r>
              <a:rPr lang="tr-TR" sz="2800">
                <a:latin typeface="Arial" charset="0"/>
              </a:rPr>
              <a:t>ve </a:t>
            </a:r>
            <a:r>
              <a:rPr lang="en-US" sz="2800">
                <a:latin typeface="Arial" charset="0"/>
              </a:rPr>
              <a:t>RNA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solidFill>
                  <a:srgbClr val="0F0FFF"/>
                </a:solidFill>
                <a:latin typeface="Arial" charset="0"/>
              </a:rPr>
              <a:t> T</a:t>
            </a:r>
            <a:r>
              <a:rPr lang="tr-TR" sz="2800">
                <a:solidFill>
                  <a:srgbClr val="0F0FFF"/>
                </a:solidFill>
                <a:latin typeface="Arial" charset="0"/>
              </a:rPr>
              <a:t>i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min</a:t>
            </a:r>
            <a:r>
              <a:rPr lang="en-US" sz="2800">
                <a:latin typeface="Arial" charset="0"/>
              </a:rPr>
              <a:t> DNA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solidFill>
                  <a:srgbClr val="0F0FFF"/>
                </a:solidFill>
                <a:latin typeface="Arial" charset="0"/>
              </a:rPr>
              <a:t> Ura</a:t>
            </a:r>
            <a:r>
              <a:rPr lang="tr-TR" sz="2800">
                <a:solidFill>
                  <a:srgbClr val="0F0FFF"/>
                </a:solidFill>
                <a:latin typeface="Arial" charset="0"/>
              </a:rPr>
              <a:t>s</a:t>
            </a:r>
            <a:r>
              <a:rPr lang="en-US" sz="2800">
                <a:solidFill>
                  <a:srgbClr val="0F0FFF"/>
                </a:solidFill>
                <a:latin typeface="Arial" charset="0"/>
              </a:rPr>
              <a:t>il</a:t>
            </a: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: </a:t>
            </a:r>
            <a:r>
              <a:rPr lang="en-US" sz="2800">
                <a:latin typeface="Arial" charset="0"/>
              </a:rPr>
              <a:t>RNA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Hepsi de iyi H- bağı kurarlar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en-US" sz="2800">
              <a:latin typeface="Arial" charset="0"/>
            </a:endParaRPr>
          </a:p>
          <a:p>
            <a:pPr>
              <a:lnSpc>
                <a:spcPct val="120000"/>
              </a:lnSpc>
              <a:buFontTx/>
              <a:buChar char="•"/>
            </a:pP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Sitozin</a:t>
            </a:r>
            <a:r>
              <a:rPr lang="en-US" sz="2800">
                <a:latin typeface="Arial" charset="0"/>
              </a:rPr>
              <a:t> 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@</a:t>
            </a:r>
            <a:r>
              <a:rPr lang="en-US" sz="2800">
                <a:solidFill>
                  <a:srgbClr val="339966"/>
                </a:solidFill>
                <a:latin typeface="Arial" charset="0"/>
              </a:rPr>
              <a:t>N3</a:t>
            </a: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=</a:t>
            </a:r>
            <a:r>
              <a:rPr lang="en-US" sz="2800">
                <a:latin typeface="Arial" charset="0"/>
              </a:rPr>
              <a:t> 4.5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Timin </a:t>
            </a:r>
            <a:r>
              <a:rPr lang="en-US" sz="2800">
                <a:latin typeface="Arial" charset="0"/>
              </a:rPr>
              <a:t>p</a:t>
            </a:r>
            <a:r>
              <a:rPr lang="en-US" sz="2800" i="1">
                <a:latin typeface="Arial" charset="0"/>
              </a:rPr>
              <a:t>K</a:t>
            </a:r>
            <a:r>
              <a:rPr lang="en-US" sz="2800" baseline="-25000">
                <a:latin typeface="Arial" charset="0"/>
              </a:rPr>
              <a:t>a</a:t>
            </a:r>
            <a:r>
              <a:rPr lang="en-US" sz="2800">
                <a:latin typeface="Arial" charset="0"/>
              </a:rPr>
              <a:t> </a:t>
            </a:r>
            <a:r>
              <a:rPr lang="tr-TR" sz="2800">
                <a:latin typeface="Arial" charset="0"/>
              </a:rPr>
              <a:t>@</a:t>
            </a:r>
            <a:r>
              <a:rPr lang="en-US" sz="2800">
                <a:latin typeface="Arial" charset="0"/>
              </a:rPr>
              <a:t> </a:t>
            </a:r>
            <a:r>
              <a:rPr lang="en-US" sz="2800">
                <a:solidFill>
                  <a:srgbClr val="339966"/>
                </a:solidFill>
                <a:latin typeface="Arial" charset="0"/>
              </a:rPr>
              <a:t>N3</a:t>
            </a:r>
            <a:r>
              <a:rPr lang="tr-TR" sz="2800">
                <a:solidFill>
                  <a:srgbClr val="339966"/>
                </a:solidFill>
                <a:latin typeface="Arial" charset="0"/>
              </a:rPr>
              <a:t> =</a:t>
            </a:r>
            <a:r>
              <a:rPr lang="en-US" sz="2800">
                <a:latin typeface="Arial" charset="0"/>
              </a:rPr>
              <a:t> 9.5</a:t>
            </a:r>
          </a:p>
          <a:p>
            <a:pPr eaLnBrk="1" hangingPunct="1">
              <a:lnSpc>
                <a:spcPct val="110000"/>
              </a:lnSpc>
              <a:spcBef>
                <a:spcPct val="20000"/>
              </a:spcBef>
              <a:buFontTx/>
              <a:buChar char="•"/>
            </a:pPr>
            <a:r>
              <a:rPr lang="tr-TR" sz="2800">
                <a:latin typeface="Arial" charset="0"/>
              </a:rPr>
              <a:t> @ </a:t>
            </a:r>
            <a:r>
              <a:rPr lang="en-US" sz="2800">
                <a:latin typeface="Arial" charset="0"/>
              </a:rPr>
              <a:t>pH 7</a:t>
            </a:r>
            <a:r>
              <a:rPr lang="tr-TR" sz="2800">
                <a:latin typeface="Arial" charset="0"/>
              </a:rPr>
              <a:t>, nötral moleküller</a:t>
            </a:r>
            <a:endParaRPr lang="en-US" sz="2800">
              <a:latin typeface="Arial" charset="0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Purine Bases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600200"/>
            <a:ext cx="7315200" cy="3429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Adenine</a:t>
            </a:r>
            <a:r>
              <a:rPr lang="en-US" sz="2800" smtClean="0">
                <a:latin typeface="Arial" charset="0"/>
              </a:rPr>
              <a:t> </a:t>
            </a:r>
            <a:r>
              <a:rPr lang="tr-TR" sz="2800" smtClean="0">
                <a:latin typeface="Arial" charset="0"/>
              </a:rPr>
              <a:t>ve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guanine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: </a:t>
            </a:r>
            <a:r>
              <a:rPr lang="tr-TR" sz="2800" smtClean="0">
                <a:latin typeface="Arial" charset="0"/>
              </a:rPr>
              <a:t>DNA ve RNA</a:t>
            </a: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tr-TR" sz="2800" smtClean="0">
                <a:latin typeface="Arial" charset="0"/>
              </a:rPr>
              <a:t>H- bağı kurarlar</a:t>
            </a:r>
          </a:p>
          <a:p>
            <a:pPr eaLnBrk="1" hangingPunct="1">
              <a:lnSpc>
                <a:spcPct val="110000"/>
              </a:lnSpc>
            </a:pPr>
            <a:endParaRPr lang="en-US" sz="2800" smtClean="0">
              <a:latin typeface="Arial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Adenin 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</a:t>
            </a:r>
            <a:r>
              <a:rPr lang="tr-TR" sz="2800" smtClean="0">
                <a:latin typeface="Arial" charset="0"/>
              </a:rPr>
              <a:t>@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339966"/>
                </a:solidFill>
                <a:latin typeface="Arial" charset="0"/>
              </a:rPr>
              <a:t>N1</a:t>
            </a:r>
            <a:r>
              <a:rPr lang="en-US" sz="2800" smtClean="0">
                <a:latin typeface="Arial" charset="0"/>
              </a:rPr>
              <a:t> </a:t>
            </a:r>
            <a:r>
              <a:rPr lang="tr-TR" sz="2800" smtClean="0">
                <a:latin typeface="Arial" charset="0"/>
              </a:rPr>
              <a:t>=</a:t>
            </a:r>
            <a:r>
              <a:rPr lang="en-US" sz="2800" smtClean="0">
                <a:latin typeface="Arial" charset="0"/>
              </a:rPr>
              <a:t> 3.8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smtClean="0">
                <a:latin typeface="Arial" charset="0"/>
              </a:rPr>
              <a:t>Guanin p</a:t>
            </a:r>
            <a:r>
              <a:rPr lang="en-US" sz="2800" i="1" smtClean="0">
                <a:latin typeface="Arial" charset="0"/>
              </a:rPr>
              <a:t>K</a:t>
            </a:r>
            <a:r>
              <a:rPr lang="en-US" sz="2800" baseline="-25000" smtClean="0">
                <a:latin typeface="Arial" charset="0"/>
              </a:rPr>
              <a:t>a</a:t>
            </a:r>
            <a:r>
              <a:rPr lang="en-US" sz="2800" smtClean="0">
                <a:latin typeface="Arial" charset="0"/>
              </a:rPr>
              <a:t> </a:t>
            </a:r>
            <a:r>
              <a:rPr lang="tr-TR" sz="2800" smtClean="0">
                <a:latin typeface="Arial" charset="0"/>
              </a:rPr>
              <a:t>@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FF9900"/>
                </a:solidFill>
                <a:latin typeface="Arial" charset="0"/>
              </a:rPr>
              <a:t>N7</a:t>
            </a:r>
            <a:r>
              <a:rPr lang="en-US" sz="2800" smtClean="0">
                <a:latin typeface="Arial" charset="0"/>
              </a:rPr>
              <a:t> </a:t>
            </a:r>
            <a:r>
              <a:rPr lang="tr-TR" sz="2800" smtClean="0">
                <a:latin typeface="Arial" charset="0"/>
              </a:rPr>
              <a:t>=</a:t>
            </a:r>
            <a:r>
              <a:rPr lang="en-US" sz="2800" smtClean="0">
                <a:latin typeface="Arial" charset="0"/>
              </a:rPr>
              <a:t> 2.4</a:t>
            </a:r>
          </a:p>
          <a:p>
            <a:pPr eaLnBrk="1" hangingPunct="1">
              <a:lnSpc>
                <a:spcPct val="110000"/>
              </a:lnSpc>
            </a:pPr>
            <a:r>
              <a:rPr lang="tr-TR" sz="2800" smtClean="0">
                <a:latin typeface="Arial" charset="0"/>
              </a:rPr>
              <a:t>@ </a:t>
            </a:r>
            <a:r>
              <a:rPr lang="en-US" sz="2800" smtClean="0">
                <a:latin typeface="Arial" charset="0"/>
              </a:rPr>
              <a:t>pH 7</a:t>
            </a:r>
            <a:r>
              <a:rPr lang="tr-TR" sz="2800" smtClean="0">
                <a:latin typeface="Arial" charset="0"/>
              </a:rPr>
              <a:t>, nötral moleküller</a:t>
            </a:r>
            <a:endParaRPr lang="en-US" sz="2800" smtClean="0">
              <a:latin typeface="Arial" charset="0"/>
            </a:endParaRPr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2FB0DC"/>
                </a:solidFill>
              </a:rPr>
              <a:t>T</a:t>
            </a:r>
            <a:r>
              <a:rPr lang="tr-TR" smtClean="0">
                <a:solidFill>
                  <a:srgbClr val="2FB0DC"/>
                </a:solidFill>
              </a:rPr>
              <a:t>au</a:t>
            </a:r>
            <a:r>
              <a:rPr lang="en-US" smtClean="0">
                <a:solidFill>
                  <a:srgbClr val="2FB0DC"/>
                </a:solidFill>
              </a:rPr>
              <a:t>tomeri</a:t>
            </a:r>
            <a:r>
              <a:rPr lang="tr-TR" smtClean="0">
                <a:solidFill>
                  <a:srgbClr val="2FB0DC"/>
                </a:solidFill>
              </a:rPr>
              <a:t>z</a:t>
            </a:r>
            <a:r>
              <a:rPr lang="en-US" smtClean="0">
                <a:solidFill>
                  <a:srgbClr val="2FB0DC"/>
                </a:solidFill>
              </a:rPr>
              <a:t>m</a:t>
            </a:r>
            <a:r>
              <a:rPr lang="tr-TR" smtClean="0">
                <a:solidFill>
                  <a:srgbClr val="2FB0DC"/>
                </a:solidFill>
              </a:rPr>
              <a:t> -</a:t>
            </a:r>
            <a:r>
              <a:rPr lang="en-US" smtClean="0">
                <a:solidFill>
                  <a:srgbClr val="2FB0DC"/>
                </a:solidFill>
              </a:rPr>
              <a:t> n</a:t>
            </a:r>
            <a:r>
              <a:rPr lang="tr-TR" smtClean="0">
                <a:solidFill>
                  <a:srgbClr val="2FB0DC"/>
                </a:solidFill>
              </a:rPr>
              <a:t>ükleobazlar</a:t>
            </a:r>
            <a:endParaRPr lang="en-US" smtClean="0">
              <a:solidFill>
                <a:srgbClr val="2FB0DC"/>
              </a:solidFill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229600" cy="4114800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Arial" charset="0"/>
              </a:rPr>
              <a:t>Prototropi</a:t>
            </a:r>
            <a:r>
              <a:rPr lang="tr-TR" sz="2800" smtClean="0">
                <a:latin typeface="Arial" charset="0"/>
              </a:rPr>
              <a:t>k</a:t>
            </a:r>
            <a:r>
              <a:rPr lang="en-US" sz="2800" smtClean="0">
                <a:latin typeface="Arial" charset="0"/>
              </a:rPr>
              <a:t> 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tautomer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ler: </a:t>
            </a:r>
            <a:r>
              <a:rPr lang="tr-TR" sz="2800" smtClean="0">
                <a:latin typeface="Arial" charset="0"/>
              </a:rPr>
              <a:t>protonların yerlerinin değişiklik gösterdiği yapısal izomerlerdir.</a:t>
            </a:r>
            <a:r>
              <a:rPr lang="en-US" sz="2800" smtClean="0">
                <a:latin typeface="Arial" charset="0"/>
              </a:rPr>
              <a:t> </a:t>
            </a:r>
          </a:p>
          <a:p>
            <a:pPr eaLnBrk="1" hangingPunct="1"/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Keto-enol</a:t>
            </a:r>
            <a:r>
              <a:rPr lang="en-US" sz="2800" smtClean="0">
                <a:latin typeface="Arial" charset="0"/>
              </a:rPr>
              <a:t> tautomeri</a:t>
            </a:r>
            <a:r>
              <a:rPr lang="tr-TR" sz="2800" smtClean="0">
                <a:latin typeface="Arial" charset="0"/>
              </a:rPr>
              <a:t>z</a:t>
            </a:r>
            <a:r>
              <a:rPr lang="en-US" sz="2800" smtClean="0">
                <a:latin typeface="Arial" charset="0"/>
              </a:rPr>
              <a:t>m</a:t>
            </a:r>
            <a:r>
              <a:rPr lang="tr-TR" sz="2800" smtClean="0">
                <a:latin typeface="Arial" charset="0"/>
              </a:rPr>
              <a:t>: ketonlarda görülür.</a:t>
            </a:r>
            <a:r>
              <a:rPr lang="en-US" sz="2800" smtClean="0">
                <a:latin typeface="Arial" charset="0"/>
              </a:rPr>
              <a:t> </a:t>
            </a:r>
            <a:endParaRPr lang="en-US" sz="2800" smtClean="0">
              <a:solidFill>
                <a:srgbClr val="FF0603"/>
              </a:solidFill>
              <a:latin typeface="Arial" charset="0"/>
            </a:endParaRPr>
          </a:p>
          <a:p>
            <a:pPr eaLnBrk="1" hangingPunct="1"/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La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k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tam-la</a:t>
            </a:r>
            <a:r>
              <a:rPr lang="tr-TR" sz="2800" smtClean="0">
                <a:solidFill>
                  <a:srgbClr val="0F0FFF"/>
                </a:solidFill>
                <a:latin typeface="Arial" charset="0"/>
              </a:rPr>
              <a:t>k</a:t>
            </a:r>
            <a:r>
              <a:rPr lang="en-US" sz="2800" smtClean="0">
                <a:solidFill>
                  <a:srgbClr val="0F0FFF"/>
                </a:solidFill>
                <a:latin typeface="Arial" charset="0"/>
              </a:rPr>
              <a:t>tim</a:t>
            </a:r>
            <a:r>
              <a:rPr lang="en-US" sz="2800" smtClean="0">
                <a:latin typeface="Arial" charset="0"/>
              </a:rPr>
              <a:t> tautomeri</a:t>
            </a:r>
            <a:r>
              <a:rPr lang="tr-TR" sz="2800" smtClean="0">
                <a:latin typeface="Arial" charset="0"/>
              </a:rPr>
              <a:t>z</a:t>
            </a:r>
            <a:r>
              <a:rPr lang="en-US" sz="2800" smtClean="0">
                <a:latin typeface="Arial" charset="0"/>
              </a:rPr>
              <a:t>m</a:t>
            </a:r>
            <a:r>
              <a:rPr lang="tr-TR" sz="2800" smtClean="0">
                <a:latin typeface="Arial" charset="0"/>
              </a:rPr>
              <a:t>: heterosikliklerde görülür.</a:t>
            </a:r>
            <a:r>
              <a:rPr lang="en-US" sz="2800" smtClean="0">
                <a:latin typeface="Arial" charset="0"/>
              </a:rPr>
              <a:t> </a:t>
            </a:r>
            <a:endParaRPr lang="en-US" sz="2800" smtClean="0">
              <a:solidFill>
                <a:srgbClr val="0F0FFF"/>
              </a:solidFill>
              <a:latin typeface="Arial" charset="0"/>
            </a:endParaRPr>
          </a:p>
          <a:p>
            <a:pPr eaLnBrk="1" hangingPunct="1"/>
            <a:r>
              <a:rPr lang="tr-TR" sz="2800" smtClean="0">
                <a:latin typeface="Arial" charset="0"/>
              </a:rPr>
              <a:t>Tautomerlerin hepsi çözeltide bulunur, laktam formu daha fazla varlık gösterir nötral pH’da.</a:t>
            </a:r>
          </a:p>
          <a:p>
            <a:pPr eaLnBrk="1" hangingPunct="1"/>
            <a:r>
              <a:rPr lang="tr-TR" sz="2800" smtClean="0">
                <a:latin typeface="Arial" charset="0"/>
              </a:rPr>
              <a:t>pH’a bağlı olarak serbest primidin ve pürin bazları iki veya daha fazla tautomerik şekilde olabilir.  </a:t>
            </a:r>
            <a:endParaRPr lang="en-US" sz="2800" smtClean="0">
              <a:latin typeface="Arial" charset="0"/>
            </a:endParaRP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>
            <a:off x="381000" y="1219200"/>
            <a:ext cx="8153400" cy="0"/>
          </a:xfrm>
          <a:prstGeom prst="line">
            <a:avLst/>
          </a:prstGeom>
          <a:noFill/>
          <a:ln w="57150" cmpd="thinThick">
            <a:solidFill>
              <a:srgbClr val="2FB0DC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</TotalTime>
  <Words>1153</Words>
  <Application>Microsoft Office PowerPoint</Application>
  <PresentationFormat>Ekran Gösterisi (4:3)</PresentationFormat>
  <Paragraphs>186</Paragraphs>
  <Slides>24</Slides>
  <Notes>1</Notes>
  <HiddenSlides>1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2" baseType="lpstr">
      <vt:lpstr>Times</vt:lpstr>
      <vt:lpstr>ＭＳ Ｐゴシック</vt:lpstr>
      <vt:lpstr>Arial</vt:lpstr>
      <vt:lpstr>Times New Roman</vt:lpstr>
      <vt:lpstr>Symbol</vt:lpstr>
      <vt:lpstr>Lucida Grande</vt:lpstr>
      <vt:lpstr>ヒラギノ角ゴ Pro W3</vt:lpstr>
      <vt:lpstr>Blank Presentation</vt:lpstr>
      <vt:lpstr>Slayt 1</vt:lpstr>
      <vt:lpstr>Nükleotid ve Nükleik Asitlerin Görevleri</vt:lpstr>
      <vt:lpstr>Nükleotitler ve Nükleositler</vt:lpstr>
      <vt:lpstr>Fosfat grubu</vt:lpstr>
      <vt:lpstr>Nükleotitlerdeki Pentoz</vt:lpstr>
      <vt:lpstr>Nükleobazlar</vt:lpstr>
      <vt:lpstr>Pirimidin Bazları</vt:lpstr>
      <vt:lpstr>Purine Bases</vt:lpstr>
      <vt:lpstr>Tautomerizm - nükleobazlar</vt:lpstr>
      <vt:lpstr>Nükleobazların UV Soğurması</vt:lpstr>
      <vt:lpstr>b-N-Glikozil Bağı</vt:lpstr>
      <vt:lpstr>N-Glikozil Bağı Etrafındaki Konformasyon  </vt:lpstr>
      <vt:lpstr>DNA’daki Nadir Nükleositler</vt:lpstr>
      <vt:lpstr>RNA’daki Nadir Nükleositler</vt:lpstr>
      <vt:lpstr>Polynükleotitler</vt:lpstr>
      <vt:lpstr>RNA Hidrolizi</vt:lpstr>
      <vt:lpstr>Hidrojen Bağları</vt:lpstr>
      <vt:lpstr>DNA Yapısının Buluşu</vt:lpstr>
      <vt:lpstr>Covalent Structure of DNA (1868-1950)</vt:lpstr>
      <vt:lpstr>Genetik Kodun Replikasyonu</vt:lpstr>
      <vt:lpstr>Palindromik diziler Hairpin (saç tokası) ve Cruciform (haç) oluşturabilir.</vt:lpstr>
      <vt:lpstr>mRNA:  Polipeptit zincirlerini şifreler</vt:lpstr>
      <vt:lpstr>tRNA: mRNA koduyla aa’leri birleştirir</vt:lpstr>
      <vt:lpstr>DNA Denatürasyonu</vt:lpstr>
    </vt:vector>
  </TitlesOfParts>
  <Company>UCSB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Nucleotides and Nucleic Acids</dc:title>
  <dc:subject>Biochemistry</dc:subject>
  <dc:creator>Dr. Kalju Kahn</dc:creator>
  <dc:description>Mainly original content</dc:description>
  <cp:lastModifiedBy>ASUSPC</cp:lastModifiedBy>
  <cp:revision>153</cp:revision>
  <dcterms:created xsi:type="dcterms:W3CDTF">2008-08-27T14:03:28Z</dcterms:created>
  <dcterms:modified xsi:type="dcterms:W3CDTF">2018-02-12T14:08:29Z</dcterms:modified>
</cp:coreProperties>
</file>