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64" r:id="rId4"/>
    <p:sldId id="257" r:id="rId5"/>
    <p:sldId id="265" r:id="rId6"/>
    <p:sldId id="258" r:id="rId7"/>
    <p:sldId id="266" r:id="rId8"/>
    <p:sldId id="259" r:id="rId9"/>
    <p:sldId id="267" r:id="rId10"/>
    <p:sldId id="260" r:id="rId11"/>
    <p:sldId id="268" r:id="rId12"/>
    <p:sldId id="261" r:id="rId13"/>
    <p:sldId id="262"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42131-5120-4A01-A408-008DD77E8B08}" type="datetimeFigureOut">
              <a:rPr lang="tr-TR" smtClean="0"/>
              <a:t>19.03.2019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DE8AA-3E9E-4F7B-B109-8F741F08A7EC}" type="slidenum">
              <a:rPr lang="tr-TR" smtClean="0"/>
              <a:t>‹#›</a:t>
            </a:fld>
            <a:endParaRPr lang="tr-TR"/>
          </a:p>
        </p:txBody>
      </p:sp>
    </p:spTree>
    <p:extLst>
      <p:ext uri="{BB962C8B-B14F-4D97-AF65-F5344CB8AC3E}">
        <p14:creationId xmlns:p14="http://schemas.microsoft.com/office/powerpoint/2010/main" val="200085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DCEF4A-1D3D-43C9-9FFF-E78487A5B987}" type="slidenum">
              <a:rPr lang="tr-TR" altLang="tr-TR" smtClean="0"/>
              <a:pPr/>
              <a:t>4</a:t>
            </a:fld>
            <a:endParaRPr lang="tr-TR" altLang="tr-TR"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0548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9AAF47-C1C9-4C3A-9A0F-B2F79A02BC1D}" type="slidenum">
              <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tr-TR" altLang="tr-T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32252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6002493-8414-487C-81B2-02E92577DEE7}"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122511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002493-8414-487C-81B2-02E92577DEE7}"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8819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002493-8414-487C-81B2-02E92577DEE7}"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424366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6802" name="Rectangle 2"/>
          <p:cNvSpPr>
            <a:spLocks noGrp="1" noRot="1" noChangeArrowheads="1"/>
          </p:cNvSpPr>
          <p:nvPr>
            <p:ph type="ctrTitle"/>
          </p:nvPr>
        </p:nvSpPr>
        <p:spPr>
          <a:xfrm>
            <a:off x="914400" y="1981200"/>
            <a:ext cx="10363200" cy="1600200"/>
          </a:xfrm>
        </p:spPr>
        <p:txBody>
          <a:bodyPr/>
          <a:lstStyle>
            <a:lvl1pPr>
              <a:defRPr/>
            </a:lvl1pPr>
          </a:lstStyle>
          <a:p>
            <a:r>
              <a:rPr lang="tr-TR"/>
              <a:t>Asıl başlık stili için tıklatın</a:t>
            </a:r>
          </a:p>
        </p:txBody>
      </p:sp>
      <p:sp>
        <p:nvSpPr>
          <p:cNvPr id="7680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EE242DB-7375-4AB7-A29B-EFC0D8E1D3FC}" type="slidenum">
              <a:rPr lang="tr-TR" altLang="tr-TR"/>
              <a:pPr>
                <a:defRPr/>
              </a:pPr>
              <a:t>‹#›</a:t>
            </a:fld>
            <a:endParaRPr lang="tr-TR" altLang="tr-TR"/>
          </a:p>
        </p:txBody>
      </p:sp>
    </p:spTree>
    <p:extLst>
      <p:ext uri="{BB962C8B-B14F-4D97-AF65-F5344CB8AC3E}">
        <p14:creationId xmlns:p14="http://schemas.microsoft.com/office/powerpoint/2010/main" val="2272649731"/>
      </p:ext>
    </p:extLst>
  </p:cSld>
  <p:clrMapOvr>
    <a:masterClrMapping/>
  </p:clrMapOvr>
  <p:transition spd="med">
    <p:dissolve/>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C4788FE-273F-440E-AFA1-C6D9314A82F4}" type="slidenum">
              <a:rPr lang="tr-TR" altLang="tr-TR"/>
              <a:pPr>
                <a:defRPr/>
              </a:pPr>
              <a:t>‹#›</a:t>
            </a:fld>
            <a:endParaRPr lang="tr-TR" altLang="tr-TR"/>
          </a:p>
        </p:txBody>
      </p:sp>
    </p:spTree>
    <p:extLst>
      <p:ext uri="{BB962C8B-B14F-4D97-AF65-F5344CB8AC3E}">
        <p14:creationId xmlns:p14="http://schemas.microsoft.com/office/powerpoint/2010/main" val="2817392414"/>
      </p:ext>
    </p:extLst>
  </p:cSld>
  <p:clrMapOvr>
    <a:masterClrMapping/>
  </p:clrMapOvr>
  <p:transition spd="med">
    <p:dissolve/>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812971E-428A-443B-A803-57D0A5CBABC2}" type="slidenum">
              <a:rPr lang="tr-TR" altLang="tr-TR"/>
              <a:pPr>
                <a:defRPr/>
              </a:pPr>
              <a:t>‹#›</a:t>
            </a:fld>
            <a:endParaRPr lang="tr-TR" altLang="tr-TR"/>
          </a:p>
        </p:txBody>
      </p:sp>
    </p:spTree>
    <p:extLst>
      <p:ext uri="{BB962C8B-B14F-4D97-AF65-F5344CB8AC3E}">
        <p14:creationId xmlns:p14="http://schemas.microsoft.com/office/powerpoint/2010/main" val="1943636629"/>
      </p:ext>
    </p:extLst>
  </p:cSld>
  <p:clrMapOvr>
    <a:masterClrMapping/>
  </p:clrMapOvr>
  <p:transition spd="med">
    <p:dissolve/>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9892D01-0AF3-4E79-BB49-8B39B574FD74}" type="slidenum">
              <a:rPr lang="tr-TR" altLang="tr-TR"/>
              <a:pPr>
                <a:defRPr/>
              </a:pPr>
              <a:t>‹#›</a:t>
            </a:fld>
            <a:endParaRPr lang="tr-TR" altLang="tr-TR"/>
          </a:p>
        </p:txBody>
      </p:sp>
    </p:spTree>
    <p:extLst>
      <p:ext uri="{BB962C8B-B14F-4D97-AF65-F5344CB8AC3E}">
        <p14:creationId xmlns:p14="http://schemas.microsoft.com/office/powerpoint/2010/main" val="2817678566"/>
      </p:ext>
    </p:extLst>
  </p:cSld>
  <p:clrMapOvr>
    <a:masterClrMapping/>
  </p:clrMapOvr>
  <p:transition spd="med">
    <p:dissolve/>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81E86B66-46D7-4F28-B7D3-54262BC03958}" type="slidenum">
              <a:rPr lang="tr-TR" altLang="tr-TR"/>
              <a:pPr>
                <a:defRPr/>
              </a:pPr>
              <a:t>‹#›</a:t>
            </a:fld>
            <a:endParaRPr lang="tr-TR" altLang="tr-TR"/>
          </a:p>
        </p:txBody>
      </p:sp>
    </p:spTree>
    <p:extLst>
      <p:ext uri="{BB962C8B-B14F-4D97-AF65-F5344CB8AC3E}">
        <p14:creationId xmlns:p14="http://schemas.microsoft.com/office/powerpoint/2010/main" val="2714766342"/>
      </p:ext>
    </p:extLst>
  </p:cSld>
  <p:clrMapOvr>
    <a:masterClrMapping/>
  </p:clrMapOvr>
  <p:transition spd="med">
    <p:dissolve/>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110D2412-C1BF-45AD-9937-F5ABD11C3169}" type="slidenum">
              <a:rPr lang="tr-TR" altLang="tr-TR"/>
              <a:pPr>
                <a:defRPr/>
              </a:pPr>
              <a:t>‹#›</a:t>
            </a:fld>
            <a:endParaRPr lang="tr-TR" altLang="tr-TR"/>
          </a:p>
        </p:txBody>
      </p:sp>
    </p:spTree>
    <p:extLst>
      <p:ext uri="{BB962C8B-B14F-4D97-AF65-F5344CB8AC3E}">
        <p14:creationId xmlns:p14="http://schemas.microsoft.com/office/powerpoint/2010/main" val="2746196385"/>
      </p:ext>
    </p:extLst>
  </p:cSld>
  <p:clrMapOvr>
    <a:masterClrMapping/>
  </p:clrMapOvr>
  <p:transition spd="med">
    <p:dissolve/>
    <p:sndAc>
      <p:stSnd>
        <p:snd r:embed="rId1" name="camera.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CBD0FCD-BE55-4391-AD82-1FA3228FF7BB}" type="slidenum">
              <a:rPr lang="tr-TR" altLang="tr-TR"/>
              <a:pPr>
                <a:defRPr/>
              </a:pPr>
              <a:t>‹#›</a:t>
            </a:fld>
            <a:endParaRPr lang="tr-TR" altLang="tr-TR"/>
          </a:p>
        </p:txBody>
      </p:sp>
    </p:spTree>
    <p:extLst>
      <p:ext uri="{BB962C8B-B14F-4D97-AF65-F5344CB8AC3E}">
        <p14:creationId xmlns:p14="http://schemas.microsoft.com/office/powerpoint/2010/main" val="132561170"/>
      </p:ext>
    </p:extLst>
  </p:cSld>
  <p:clrMapOvr>
    <a:masterClrMapping/>
  </p:clrMapOvr>
  <p:transition spd="med">
    <p:dissolve/>
    <p:sndAc>
      <p:stSnd>
        <p:snd r:embed="rId1" name="camera.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5CE2841-F2A2-4724-BFF3-0D71844B4A42}" type="slidenum">
              <a:rPr lang="tr-TR" altLang="tr-TR"/>
              <a:pPr>
                <a:defRPr/>
              </a:pPr>
              <a:t>‹#›</a:t>
            </a:fld>
            <a:endParaRPr lang="tr-TR" altLang="tr-TR"/>
          </a:p>
        </p:txBody>
      </p:sp>
    </p:spTree>
    <p:extLst>
      <p:ext uri="{BB962C8B-B14F-4D97-AF65-F5344CB8AC3E}">
        <p14:creationId xmlns:p14="http://schemas.microsoft.com/office/powerpoint/2010/main" val="3988036780"/>
      </p:ext>
    </p:extLst>
  </p:cSld>
  <p:clrMapOvr>
    <a:masterClrMapping/>
  </p:clrMapOvr>
  <p:transition spd="med">
    <p:dissolve/>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6002493-8414-487C-81B2-02E92577DEE7}"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187850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57A56BE-29A4-4FD1-AAA5-17A85065BAD8}" type="slidenum">
              <a:rPr lang="tr-TR" altLang="tr-TR"/>
              <a:pPr>
                <a:defRPr/>
              </a:pPr>
              <a:t>‹#›</a:t>
            </a:fld>
            <a:endParaRPr lang="tr-TR" altLang="tr-TR"/>
          </a:p>
        </p:txBody>
      </p:sp>
    </p:spTree>
    <p:extLst>
      <p:ext uri="{BB962C8B-B14F-4D97-AF65-F5344CB8AC3E}">
        <p14:creationId xmlns:p14="http://schemas.microsoft.com/office/powerpoint/2010/main" val="3638873788"/>
      </p:ext>
    </p:extLst>
  </p:cSld>
  <p:clrMapOvr>
    <a:masterClrMapping/>
  </p:clrMapOvr>
  <p:transition spd="med">
    <p:dissolve/>
    <p:sndAc>
      <p:stSnd>
        <p:snd r:embed="rId1" name="camera.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F05D18C-1492-4BD4-9C72-22EA8C13BC95}" type="slidenum">
              <a:rPr lang="tr-TR" altLang="tr-TR"/>
              <a:pPr>
                <a:defRPr/>
              </a:pPr>
              <a:t>‹#›</a:t>
            </a:fld>
            <a:endParaRPr lang="tr-TR" altLang="tr-TR"/>
          </a:p>
        </p:txBody>
      </p:sp>
    </p:spTree>
    <p:extLst>
      <p:ext uri="{BB962C8B-B14F-4D97-AF65-F5344CB8AC3E}">
        <p14:creationId xmlns:p14="http://schemas.microsoft.com/office/powerpoint/2010/main" val="30370325"/>
      </p:ext>
    </p:extLst>
  </p:cSld>
  <p:clrMapOvr>
    <a:masterClrMapping/>
  </p:clrMapOvr>
  <p:transition spd="med">
    <p:dissolve/>
    <p:sndAc>
      <p:stSnd>
        <p:snd r:embed="rId1" name="camera.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42918" y="228601"/>
            <a:ext cx="2846916" cy="58705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02167" y="228601"/>
            <a:ext cx="8337551"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45CA9F9-FE2D-4FE4-84F3-5B64B4A3907A}" type="slidenum">
              <a:rPr lang="tr-TR" altLang="tr-TR"/>
              <a:pPr>
                <a:defRPr/>
              </a:pPr>
              <a:t>‹#›</a:t>
            </a:fld>
            <a:endParaRPr lang="tr-TR" altLang="tr-TR"/>
          </a:p>
        </p:txBody>
      </p:sp>
    </p:spTree>
    <p:extLst>
      <p:ext uri="{BB962C8B-B14F-4D97-AF65-F5344CB8AC3E}">
        <p14:creationId xmlns:p14="http://schemas.microsoft.com/office/powerpoint/2010/main" val="4161642727"/>
      </p:ext>
    </p:extLst>
  </p:cSld>
  <p:clrMapOvr>
    <a:masterClrMapping/>
  </p:clrMapOvr>
  <p:transition spd="med">
    <p:dissolve/>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6002493-8414-487C-81B2-02E92577DEE7}" type="datetimeFigureOut">
              <a:rPr lang="tr-TR" smtClean="0"/>
              <a:t>19.03.2019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40183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6002493-8414-487C-81B2-02E92577DEE7}" type="datetimeFigureOut">
              <a:rPr lang="tr-TR" smtClean="0"/>
              <a:t>19.03.2019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35240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6002493-8414-487C-81B2-02E92577DEE7}" type="datetimeFigureOut">
              <a:rPr lang="tr-TR" smtClean="0"/>
              <a:t>19.03.2019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136796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6002493-8414-487C-81B2-02E92577DEE7}" type="datetimeFigureOut">
              <a:rPr lang="tr-TR" smtClean="0"/>
              <a:t>19.03.2019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333361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6002493-8414-487C-81B2-02E92577DEE7}" type="datetimeFigureOut">
              <a:rPr lang="tr-TR" smtClean="0"/>
              <a:t>19.03.2019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227711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002493-8414-487C-81B2-02E92577DEE7}" type="datetimeFigureOut">
              <a:rPr lang="tr-TR" smtClean="0"/>
              <a:t>19.03.2019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138378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6002493-8414-487C-81B2-02E92577DEE7}" type="datetimeFigureOut">
              <a:rPr lang="tr-TR" smtClean="0"/>
              <a:t>19.03.2019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EB4235E-2D43-4D1E-B908-B9D30113F6F9}" type="slidenum">
              <a:rPr lang="tr-TR" smtClean="0"/>
              <a:t>‹#›</a:t>
            </a:fld>
            <a:endParaRPr lang="tr-TR"/>
          </a:p>
        </p:txBody>
      </p:sp>
    </p:spTree>
    <p:extLst>
      <p:ext uri="{BB962C8B-B14F-4D97-AF65-F5344CB8AC3E}">
        <p14:creationId xmlns:p14="http://schemas.microsoft.com/office/powerpoint/2010/main" val="139020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02493-8414-487C-81B2-02E92577DEE7}" type="datetimeFigureOut">
              <a:rPr lang="tr-TR" smtClean="0"/>
              <a:t>19.03.2019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4235E-2D43-4D1E-B908-B9D30113F6F9}" type="slidenum">
              <a:rPr lang="tr-TR" smtClean="0"/>
              <a:t>‹#›</a:t>
            </a:fld>
            <a:endParaRPr lang="tr-TR"/>
          </a:p>
        </p:txBody>
      </p:sp>
    </p:spTree>
    <p:extLst>
      <p:ext uri="{BB962C8B-B14F-4D97-AF65-F5344CB8AC3E}">
        <p14:creationId xmlns:p14="http://schemas.microsoft.com/office/powerpoint/2010/main" val="187253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BAFF"/>
        </a:solidFill>
        <a:effectLst/>
      </p:bgPr>
    </p:bg>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bwMode="auto">
          <a:xfrm>
            <a:off x="402167" y="228601"/>
            <a:ext cx="11347451"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75779" name="Rectangle 3"/>
          <p:cNvSpPr>
            <a:spLocks noGrp="1" noRot="1" noChangeArrowheads="1"/>
          </p:cNvSpPr>
          <p:nvPr>
            <p:ph type="body" idx="1"/>
          </p:nvPr>
        </p:nvSpPr>
        <p:spPr bwMode="auto">
          <a:xfrm>
            <a:off x="402167" y="1676401"/>
            <a:ext cx="11387667"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75780" name="Rectangle 4"/>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tr-TR"/>
          </a:p>
        </p:txBody>
      </p:sp>
      <p:sp>
        <p:nvSpPr>
          <p:cNvPr id="757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tr-TR"/>
          </a:p>
        </p:txBody>
      </p:sp>
      <p:sp>
        <p:nvSpPr>
          <p:cNvPr id="75782" name="Rectangle 6"/>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C7BA3767-6C1B-4B7C-98DA-2567E1858A72}" type="slidenum">
              <a:rPr lang="tr-TR" altLang="tr-TR"/>
              <a:pPr>
                <a:defRPr/>
              </a:pPr>
              <a:t>‹#›</a:t>
            </a:fld>
            <a:endParaRPr lang="tr-TR" altLang="tr-TR"/>
          </a:p>
        </p:txBody>
      </p:sp>
    </p:spTree>
    <p:extLst>
      <p:ext uri="{BB962C8B-B14F-4D97-AF65-F5344CB8AC3E}">
        <p14:creationId xmlns:p14="http://schemas.microsoft.com/office/powerpoint/2010/main" val="355926840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sndAc>
      <p:stSnd>
        <p:snd r:embed="rId13" name="camera.wav"/>
      </p:stSnd>
    </p:sndAc>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upload.wikimedia.org/wikipedia/commons/f/f3/Hereford_bull_large.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19199" y="958603"/>
            <a:ext cx="9615054" cy="507831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spcAft>
                <a:spcPts val="0"/>
              </a:spcAft>
            </a:pPr>
            <a:r>
              <a:rPr lang="tr-TR" sz="2400" b="1" u="sng" kern="0" dirty="0" smtClean="0">
                <a:ln/>
                <a:solidFill>
                  <a:srgbClr val="0000FF"/>
                </a:solidFill>
                <a:latin typeface="Arial" panose="020B0604020202020204" pitchFamily="34" charset="0"/>
                <a:cs typeface="Arial" panose="020B0604020202020204" pitchFamily="34" charset="0"/>
              </a:rPr>
              <a:t>II. COLLUM - CERVIX - BOYUN</a:t>
            </a:r>
            <a:endParaRPr lang="tr-TR" sz="1600" b="1" u="sng" kern="0" dirty="0" smtClean="0">
              <a:ln/>
              <a:solidFill>
                <a:srgbClr val="0000FF"/>
              </a:solidFill>
              <a:latin typeface="Arial" panose="020B0604020202020204" pitchFamily="34" charset="0"/>
              <a:cs typeface="Arial" panose="020B0604020202020204" pitchFamily="34" charset="0"/>
            </a:endParaRPr>
          </a:p>
          <a:p>
            <a:pPr algn="just">
              <a:lnSpc>
                <a:spcPct val="150000"/>
              </a:lnSpc>
              <a:spcAft>
                <a:spcPts val="0"/>
              </a:spcAft>
            </a:pP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endParaRPr lang="tr-TR" sz="16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a:p>
            <a:pPr indent="449580" algn="just">
              <a:lnSpc>
                <a:spcPct val="150000"/>
              </a:lnSpc>
              <a:spcAft>
                <a:spcPts val="0"/>
              </a:spcAft>
            </a:pP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Başı gövdeye bağlayan vücut bölümüdür. Şekil ve uzunluğu tür, ırk hatta cinslere göre değişebilir.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Os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occipitale</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ile atlas arasındaki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transversal</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düzlemden,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sulcus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praescapularis’e</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kadar uzanır. Boyun, vena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jugularis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externa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arteria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carotis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communis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larynx</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trachea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esophagus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truncus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vagosympathicus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glandula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thyroidea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medulla</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r>
              <a:rPr lang="tr-TR" sz="2400" b="1" dirty="0" err="1"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spinalis</a:t>
            </a:r>
            <a:r>
              <a:rPr lang="tr-TR" sz="2400" b="1" dirty="0" smtClean="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gibi önemli anatomik oluşumları bünyesinde barındırır.</a:t>
            </a:r>
            <a:endParaRPr lang="tr-TR" sz="1600" b="1" dirty="0">
              <a:ln/>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573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6311901" y="188641"/>
            <a:ext cx="4176713" cy="366713"/>
          </a:xfrm>
          <a:prstGeom prst="rect">
            <a:avLst/>
          </a:prstGeom>
          <a:solidFill>
            <a:schemeClr val="tx1">
              <a:lumMod val="9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base">
              <a:spcBef>
                <a:spcPct val="50000"/>
              </a:spcBef>
              <a:spcAft>
                <a:spcPct val="0"/>
              </a:spcAft>
              <a:defRPr/>
            </a:pPr>
            <a:r>
              <a:rPr lang="tr-TR" b="1" dirty="0" err="1">
                <a:ln w="50800"/>
                <a:solidFill>
                  <a:srgbClr val="0000A4">
                    <a:shade val="50000"/>
                  </a:srgbClr>
                </a:solidFill>
                <a:latin typeface="Arial"/>
              </a:rPr>
              <a:t>Arteria</a:t>
            </a:r>
            <a:r>
              <a:rPr lang="tr-TR" b="1" dirty="0">
                <a:ln w="50800"/>
                <a:solidFill>
                  <a:srgbClr val="0000A4">
                    <a:shade val="50000"/>
                  </a:srgbClr>
                </a:solidFill>
                <a:latin typeface="Arial"/>
              </a:rPr>
              <a:t> et vena </a:t>
            </a:r>
            <a:r>
              <a:rPr lang="tr-TR" b="1" dirty="0" err="1">
                <a:ln w="50800"/>
                <a:solidFill>
                  <a:srgbClr val="0000A4">
                    <a:shade val="50000"/>
                  </a:srgbClr>
                </a:solidFill>
                <a:latin typeface="Arial"/>
              </a:rPr>
              <a:t>cervicalis</a:t>
            </a:r>
            <a:r>
              <a:rPr lang="tr-TR" b="1" dirty="0">
                <a:ln w="50800"/>
                <a:solidFill>
                  <a:srgbClr val="0000A4">
                    <a:shade val="50000"/>
                  </a:srgbClr>
                </a:solidFill>
                <a:latin typeface="Arial"/>
              </a:rPr>
              <a:t> </a:t>
            </a:r>
            <a:r>
              <a:rPr lang="tr-TR" b="1" dirty="0" err="1">
                <a:ln w="50800"/>
                <a:solidFill>
                  <a:srgbClr val="0000A4">
                    <a:shade val="50000"/>
                  </a:srgbClr>
                </a:solidFill>
                <a:latin typeface="Arial"/>
              </a:rPr>
              <a:t>profunda</a:t>
            </a:r>
            <a:endParaRPr lang="tr-TR" b="1" dirty="0">
              <a:ln w="50800"/>
              <a:solidFill>
                <a:srgbClr val="0000A4">
                  <a:shade val="50000"/>
                </a:srgbClr>
              </a:solidFill>
              <a:latin typeface="Arial"/>
            </a:endParaRPr>
          </a:p>
        </p:txBody>
      </p:sp>
      <p:pic>
        <p:nvPicPr>
          <p:cNvPr id="39939" name="4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765176"/>
            <a:ext cx="6840538"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5"/>
          <p:cNvSpPr>
            <a:spLocks noChangeShapeType="1"/>
          </p:cNvSpPr>
          <p:nvPr/>
        </p:nvSpPr>
        <p:spPr bwMode="auto">
          <a:xfrm flipH="1">
            <a:off x="7392144" y="692696"/>
            <a:ext cx="936103" cy="2664296"/>
          </a:xfrm>
          <a:prstGeom prst="line">
            <a:avLst/>
          </a:prstGeom>
          <a:noFill/>
          <a:ln w="38100">
            <a:solidFill>
              <a:srgbClr val="0066FF"/>
            </a:solidFill>
            <a:prstDash val="sysDot"/>
            <a:round/>
            <a:headEnd/>
            <a:tailEnd type="triangle" w="med" len="med"/>
          </a:ln>
          <a:scene3d>
            <a:camera prst="orthographicFront"/>
            <a:lightRig rig="threePt" dir="t"/>
          </a:scene3d>
          <a:sp3d contourW="19050" prstMaterial="dkEdge">
            <a:bevelT prst="slope"/>
            <a:contourClr>
              <a:srgbClr val="000000"/>
            </a:contourClr>
          </a:sp3d>
        </p:spPr>
        <p:txBody>
          <a:bodyPr/>
          <a:lstStyle/>
          <a:p>
            <a:pPr eaLnBrk="0" fontAlgn="base" hangingPunct="0">
              <a:spcBef>
                <a:spcPct val="0"/>
              </a:spcBef>
              <a:spcAft>
                <a:spcPct val="0"/>
              </a:spcAft>
              <a:defRPr/>
            </a:pPr>
            <a:endParaRPr lang="tr-TR">
              <a:solidFill>
                <a:srgbClr val="FFFFFF"/>
              </a:solidFill>
              <a:latin typeface="Arial" charset="0"/>
            </a:endParaRPr>
          </a:p>
        </p:txBody>
      </p:sp>
      <p:cxnSp>
        <p:nvCxnSpPr>
          <p:cNvPr id="3" name="Düz Ok Bağlayıcısı 2"/>
          <p:cNvCxnSpPr/>
          <p:nvPr/>
        </p:nvCxnSpPr>
        <p:spPr bwMode="auto">
          <a:xfrm flipV="1">
            <a:off x="3380509" y="3699164"/>
            <a:ext cx="1842655" cy="1136072"/>
          </a:xfrm>
          <a:prstGeom prst="straightConnector1">
            <a:avLst/>
          </a:prstGeom>
          <a:solidFill>
            <a:schemeClr val="accent1"/>
          </a:solidFill>
          <a:ln w="38100" cap="flat" cmpd="sng" algn="ctr">
            <a:solidFill>
              <a:srgbClr val="0000FF"/>
            </a:solidFill>
            <a:prstDash val="solid"/>
            <a:round/>
            <a:headEnd type="none" w="med" len="med"/>
            <a:tailEnd type="triangle"/>
          </a:ln>
          <a:effectLst/>
        </p:spPr>
      </p:cxnSp>
      <p:sp>
        <p:nvSpPr>
          <p:cNvPr id="4" name="Metin kutusu 3"/>
          <p:cNvSpPr txBox="1"/>
          <p:nvPr/>
        </p:nvSpPr>
        <p:spPr>
          <a:xfrm>
            <a:off x="2646224" y="4876800"/>
            <a:ext cx="1385455"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tr-TR" sz="2000" b="1" dirty="0" err="1" smtClean="0">
                <a:ln/>
                <a:solidFill>
                  <a:srgbClr val="333300"/>
                </a:solidFill>
              </a:rPr>
              <a:t>Trachea</a:t>
            </a:r>
            <a:r>
              <a:rPr lang="tr-TR" sz="2000" b="1" dirty="0" smtClean="0">
                <a:ln/>
                <a:solidFill>
                  <a:srgbClr val="333300"/>
                </a:solidFill>
              </a:rPr>
              <a:t> </a:t>
            </a:r>
            <a:endParaRPr lang="tr-TR" sz="2000" b="1" dirty="0" smtClean="0">
              <a:ln/>
              <a:solidFill>
                <a:srgbClr val="333300"/>
              </a:solidFill>
            </a:endParaRPr>
          </a:p>
        </p:txBody>
      </p:sp>
      <p:cxnSp>
        <p:nvCxnSpPr>
          <p:cNvPr id="6" name="Düz Ok Bağlayıcısı 5"/>
          <p:cNvCxnSpPr/>
          <p:nvPr/>
        </p:nvCxnSpPr>
        <p:spPr bwMode="auto">
          <a:xfrm flipV="1">
            <a:off x="5611091" y="4876800"/>
            <a:ext cx="700810" cy="1136073"/>
          </a:xfrm>
          <a:prstGeom prst="straightConnector1">
            <a:avLst/>
          </a:prstGeom>
          <a:solidFill>
            <a:schemeClr val="accent1"/>
          </a:solidFill>
          <a:ln w="38100" cap="flat" cmpd="sng" algn="ctr">
            <a:solidFill>
              <a:srgbClr val="0000FF"/>
            </a:solidFill>
            <a:prstDash val="solid"/>
            <a:round/>
            <a:headEnd type="none" w="med" len="med"/>
            <a:tailEnd type="triangle"/>
          </a:ln>
          <a:effectLst/>
        </p:spPr>
      </p:cxnSp>
      <p:sp>
        <p:nvSpPr>
          <p:cNvPr id="7" name="Metin kutusu 6"/>
          <p:cNvSpPr txBox="1"/>
          <p:nvPr/>
        </p:nvSpPr>
        <p:spPr>
          <a:xfrm>
            <a:off x="4362468" y="6082145"/>
            <a:ext cx="2121465"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tr-TR" b="1" dirty="0" err="1" smtClean="0">
                <a:ln/>
                <a:solidFill>
                  <a:srgbClr val="333300"/>
                </a:solidFill>
              </a:rPr>
              <a:t>Esophagus</a:t>
            </a:r>
            <a:r>
              <a:rPr lang="tr-TR" b="1" dirty="0" smtClean="0">
                <a:ln/>
                <a:solidFill>
                  <a:srgbClr val="333300"/>
                </a:solidFill>
              </a:rPr>
              <a:t> </a:t>
            </a:r>
            <a:endParaRPr lang="tr-TR" b="1" dirty="0" smtClean="0">
              <a:ln/>
              <a:solidFill>
                <a:srgbClr val="333300"/>
              </a:solidFill>
            </a:endParaRPr>
          </a:p>
        </p:txBody>
      </p:sp>
    </p:spTree>
    <p:extLst>
      <p:ext uri="{BB962C8B-B14F-4D97-AF65-F5344CB8AC3E}">
        <p14:creationId xmlns:p14="http://schemas.microsoft.com/office/powerpoint/2010/main" val="1540276588"/>
      </p:ext>
    </p:extLst>
  </p:cSld>
  <p:clrMapOvr>
    <a:masterClrMapping/>
  </p:clrMapOvr>
  <p:transition spd="med">
    <p:dissolve/>
    <p:sndAc>
      <p:stSnd>
        <p:snd r:embed="rId3"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40870" y="2493823"/>
            <a:ext cx="9490364"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tr-TR" sz="2400" b="1" smtClean="0">
                <a:ln/>
                <a:solidFill>
                  <a:srgbClr val="C00000"/>
                </a:solidFill>
                <a:latin typeface="Arial" panose="020B0604020202020204" pitchFamily="34" charset="0"/>
                <a:cs typeface="Arial" panose="020B0604020202020204" pitchFamily="34" charset="0"/>
              </a:rPr>
              <a:t>Ayrıca equidae’de, pharynx ile orta kulak arasında uzanan tuba auditiva’nın bir genişlemesi olan, saccus aerophorus ya da diverticulum tubae auditivae denilen hava kesesine ulaşmak mümkündür. Köpekte glandula mandibularis’in ekstirpasyonu bu bölgeden yapılır.</a:t>
            </a:r>
            <a:endParaRPr lang="tr-TR" sz="2400" b="1" dirty="0">
              <a:ln/>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84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93280" y="1371603"/>
            <a:ext cx="8686800" cy="403187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dirty="0" err="1" smtClean="0">
                <a:ln/>
                <a:solidFill>
                  <a:srgbClr val="0000FF"/>
                </a:solidFill>
                <a:latin typeface="Arial" panose="020B0604020202020204" pitchFamily="34" charset="0"/>
                <a:cs typeface="Arial" panose="020B0604020202020204" pitchFamily="34" charset="0"/>
              </a:rPr>
              <a:t>Regio</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pharyngea</a:t>
            </a:r>
            <a:endParaRPr lang="tr-TR" sz="3200" b="1" dirty="0" smtClean="0">
              <a:ln/>
              <a:solidFill>
                <a:srgbClr val="0000FF"/>
              </a:solidFill>
              <a:latin typeface="Arial" panose="020B0604020202020204" pitchFamily="34" charset="0"/>
              <a:cs typeface="Arial" panose="020B0604020202020204" pitchFamily="34" charset="0"/>
            </a:endParaRPr>
          </a:p>
          <a:p>
            <a:pPr algn="ctr"/>
            <a:endParaRPr lang="tr-TR" sz="3200" b="1" dirty="0" smtClean="0">
              <a:ln/>
              <a:solidFill>
                <a:srgbClr val="0000FF"/>
              </a:solidFill>
              <a:latin typeface="Arial" panose="020B0604020202020204" pitchFamily="34" charset="0"/>
              <a:cs typeface="Arial" panose="020B0604020202020204" pitchFamily="34" charset="0"/>
            </a:endParaRPr>
          </a:p>
          <a:p>
            <a:pPr algn="just"/>
            <a:r>
              <a:rPr lang="tr-TR" sz="2400" b="1" dirty="0" smtClean="0">
                <a:ln/>
                <a:solidFill>
                  <a:srgbClr val="C00000"/>
                </a:solidFill>
                <a:latin typeface="Arial" panose="020B0604020202020204" pitchFamily="34" charset="0"/>
                <a:cs typeface="Arial" panose="020B0604020202020204" pitchFamily="34" charset="0"/>
              </a:rPr>
              <a:t>	Ağız ve burun boşluğu ile </a:t>
            </a:r>
            <a:r>
              <a:rPr lang="tr-TR" sz="2400" b="1" dirty="0" err="1" smtClean="0">
                <a:ln/>
                <a:solidFill>
                  <a:srgbClr val="C00000"/>
                </a:solidFill>
                <a:latin typeface="Arial" panose="020B0604020202020204" pitchFamily="34" charset="0"/>
                <a:cs typeface="Arial" panose="020B0604020202020204" pitchFamily="34" charset="0"/>
              </a:rPr>
              <a:t>larynx</a:t>
            </a:r>
            <a:r>
              <a:rPr lang="tr-TR" sz="2400" b="1" dirty="0" smtClean="0">
                <a:ln/>
                <a:solidFill>
                  <a:srgbClr val="C00000"/>
                </a:solidFill>
                <a:latin typeface="Arial" panose="020B0604020202020204" pitchFamily="34" charset="0"/>
                <a:cs typeface="Arial" panose="020B0604020202020204" pitchFamily="34" charset="0"/>
              </a:rPr>
              <a:t> ve </a:t>
            </a:r>
            <a:r>
              <a:rPr lang="tr-TR" sz="2400" b="1" dirty="0" err="1" smtClean="0">
                <a:ln/>
                <a:solidFill>
                  <a:srgbClr val="C00000"/>
                </a:solidFill>
                <a:latin typeface="Arial" panose="020B0604020202020204" pitchFamily="34" charset="0"/>
                <a:cs typeface="Arial" panose="020B0604020202020204" pitchFamily="34" charset="0"/>
              </a:rPr>
              <a:t>esophagus’un</a:t>
            </a:r>
            <a:r>
              <a:rPr lang="tr-TR" sz="2400" b="1" dirty="0" smtClean="0">
                <a:ln/>
                <a:solidFill>
                  <a:srgbClr val="C00000"/>
                </a:solidFill>
                <a:latin typeface="Arial" panose="020B0604020202020204" pitchFamily="34" charset="0"/>
                <a:cs typeface="Arial" panose="020B0604020202020204" pitchFamily="34" charset="0"/>
              </a:rPr>
              <a:t> başlangıç bölümü arasında kalan kısımdır. </a:t>
            </a:r>
            <a:r>
              <a:rPr lang="tr-TR" sz="2400" b="1" dirty="0" err="1" smtClean="0">
                <a:ln/>
                <a:solidFill>
                  <a:srgbClr val="C00000"/>
                </a:solidFill>
                <a:latin typeface="Arial" panose="020B0604020202020204" pitchFamily="34" charset="0"/>
                <a:cs typeface="Arial" panose="020B0604020202020204" pitchFamily="34" charset="0"/>
              </a:rPr>
              <a:t>Pharynx’te</a:t>
            </a:r>
            <a:r>
              <a:rPr lang="tr-TR" sz="2400" b="1" dirty="0" smtClean="0">
                <a:ln/>
                <a:solidFill>
                  <a:srgbClr val="C00000"/>
                </a:solidFill>
                <a:latin typeface="Arial" panose="020B0604020202020204" pitchFamily="34" charset="0"/>
                <a:cs typeface="Arial" panose="020B0604020202020204" pitchFamily="34" charset="0"/>
              </a:rPr>
              <a:t> pars </a:t>
            </a:r>
            <a:r>
              <a:rPr lang="tr-TR" sz="2400" b="1" dirty="0" err="1" smtClean="0">
                <a:ln/>
                <a:solidFill>
                  <a:srgbClr val="C00000"/>
                </a:solidFill>
                <a:latin typeface="Arial" panose="020B0604020202020204" pitchFamily="34" charset="0"/>
                <a:cs typeface="Arial" panose="020B0604020202020204" pitchFamily="34" charset="0"/>
              </a:rPr>
              <a:t>oralis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pharyngis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isthmus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faucium</a:t>
            </a:r>
            <a:r>
              <a:rPr lang="tr-TR" sz="2400" b="1" dirty="0" smtClean="0">
                <a:ln/>
                <a:solidFill>
                  <a:srgbClr val="C00000"/>
                </a:solidFill>
                <a:latin typeface="Arial" panose="020B0604020202020204" pitchFamily="34" charset="0"/>
                <a:cs typeface="Arial" panose="020B0604020202020204" pitchFamily="34" charset="0"/>
              </a:rPr>
              <a:t> - </a:t>
            </a:r>
            <a:r>
              <a:rPr lang="tr-TR" sz="2400" b="1" dirty="0" err="1" smtClean="0">
                <a:ln/>
                <a:solidFill>
                  <a:srgbClr val="C00000"/>
                </a:solidFill>
                <a:latin typeface="Arial" panose="020B0604020202020204" pitchFamily="34" charset="0"/>
                <a:cs typeface="Arial" panose="020B0604020202020204" pitchFamily="34" charset="0"/>
              </a:rPr>
              <a:t>oropharynx</a:t>
            </a:r>
            <a:r>
              <a:rPr lang="tr-TR" sz="2400" b="1" dirty="0" smtClean="0">
                <a:ln/>
                <a:solidFill>
                  <a:srgbClr val="C00000"/>
                </a:solidFill>
                <a:latin typeface="Arial" panose="020B0604020202020204" pitchFamily="34" charset="0"/>
                <a:cs typeface="Arial" panose="020B0604020202020204" pitchFamily="34" charset="0"/>
              </a:rPr>
              <a:t>), pars </a:t>
            </a:r>
            <a:r>
              <a:rPr lang="tr-TR" sz="2400" b="1" dirty="0" err="1" smtClean="0">
                <a:ln/>
                <a:solidFill>
                  <a:srgbClr val="C00000"/>
                </a:solidFill>
                <a:latin typeface="Arial" panose="020B0604020202020204" pitchFamily="34" charset="0"/>
                <a:cs typeface="Arial" panose="020B0604020202020204" pitchFamily="34" charset="0"/>
              </a:rPr>
              <a:t>laryngea</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pharyngis</a:t>
            </a:r>
            <a:r>
              <a:rPr lang="tr-TR" sz="2400" b="1" dirty="0" smtClean="0">
                <a:ln/>
                <a:solidFill>
                  <a:srgbClr val="C00000"/>
                </a:solidFill>
                <a:latin typeface="Arial" panose="020B0604020202020204" pitchFamily="34" charset="0"/>
                <a:cs typeface="Arial" panose="020B0604020202020204" pitchFamily="34" charset="0"/>
              </a:rPr>
              <a:t> ve pars </a:t>
            </a:r>
            <a:r>
              <a:rPr lang="tr-TR" sz="2400" b="1" dirty="0" err="1" smtClean="0">
                <a:ln/>
                <a:solidFill>
                  <a:srgbClr val="C00000"/>
                </a:solidFill>
                <a:latin typeface="Arial" panose="020B0604020202020204" pitchFamily="34" charset="0"/>
                <a:cs typeface="Arial" panose="020B0604020202020204" pitchFamily="34" charset="0"/>
              </a:rPr>
              <a:t>nasalis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pharyngis</a:t>
            </a:r>
            <a:r>
              <a:rPr lang="tr-TR" sz="2400" b="1" dirty="0" smtClean="0">
                <a:ln/>
                <a:solidFill>
                  <a:srgbClr val="C00000"/>
                </a:solidFill>
                <a:latin typeface="Arial" panose="020B0604020202020204" pitchFamily="34" charset="0"/>
                <a:cs typeface="Arial" panose="020B0604020202020204" pitchFamily="34" charset="0"/>
              </a:rPr>
              <a:t> olmak üzere üç bölüm </a:t>
            </a:r>
            <a:r>
              <a:rPr lang="tr-TR" sz="2400" b="1" dirty="0" err="1" smtClean="0">
                <a:ln/>
                <a:solidFill>
                  <a:srgbClr val="C00000"/>
                </a:solidFill>
                <a:latin typeface="Arial" panose="020B0604020202020204" pitchFamily="34" charset="0"/>
                <a:cs typeface="Arial" panose="020B0604020202020204" pitchFamily="34" charset="0"/>
              </a:rPr>
              <a:t>ayırtedilir</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Equidae’de</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palatum</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molle</a:t>
            </a:r>
            <a:r>
              <a:rPr lang="tr-TR" sz="2400" b="1" dirty="0" smtClean="0">
                <a:ln/>
                <a:solidFill>
                  <a:srgbClr val="C00000"/>
                </a:solidFill>
                <a:latin typeface="Arial" panose="020B0604020202020204" pitchFamily="34" charset="0"/>
                <a:cs typeface="Arial" panose="020B0604020202020204" pitchFamily="34" charset="0"/>
              </a:rPr>
              <a:t> (yumuşak damak) uzun olduğu ve </a:t>
            </a:r>
            <a:r>
              <a:rPr lang="tr-TR" sz="2400" b="1" dirty="0" err="1" smtClean="0">
                <a:ln/>
                <a:solidFill>
                  <a:srgbClr val="C00000"/>
                </a:solidFill>
                <a:latin typeface="Arial" panose="020B0604020202020204" pitchFamily="34" charset="0"/>
                <a:cs typeface="Arial" panose="020B0604020202020204" pitchFamily="34" charset="0"/>
              </a:rPr>
              <a:t>epiglottis’in</a:t>
            </a:r>
            <a:r>
              <a:rPr lang="tr-TR" sz="2400" b="1" dirty="0" smtClean="0">
                <a:ln/>
                <a:solidFill>
                  <a:srgbClr val="C00000"/>
                </a:solidFill>
                <a:latin typeface="Arial" panose="020B0604020202020204" pitchFamily="34" charset="0"/>
                <a:cs typeface="Arial" panose="020B0604020202020204" pitchFamily="34" charset="0"/>
              </a:rPr>
              <a:t> kaidesine dayandığı için ağızdan sonda uygulaması çok zordur. Bu yüzden </a:t>
            </a:r>
            <a:r>
              <a:rPr lang="tr-TR" sz="2400" b="1" dirty="0" err="1" smtClean="0">
                <a:ln/>
                <a:solidFill>
                  <a:srgbClr val="C00000"/>
                </a:solidFill>
                <a:latin typeface="Arial" panose="020B0604020202020204" pitchFamily="34" charset="0"/>
                <a:cs typeface="Arial" panose="020B0604020202020204" pitchFamily="34" charset="0"/>
              </a:rPr>
              <a:t>equidae’de</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naso</a:t>
            </a:r>
            <a:r>
              <a:rPr lang="tr-TR" sz="2400" b="1" dirty="0" smtClean="0">
                <a:ln/>
                <a:solidFill>
                  <a:srgbClr val="C00000"/>
                </a:solidFill>
                <a:latin typeface="Arial" panose="020B0604020202020204" pitchFamily="34" charset="0"/>
                <a:cs typeface="Arial" panose="020B0604020202020204" pitchFamily="34" charset="0"/>
              </a:rPr>
              <a:t> - </a:t>
            </a:r>
            <a:r>
              <a:rPr lang="tr-TR" sz="2400" b="1" dirty="0" err="1" smtClean="0">
                <a:ln/>
                <a:solidFill>
                  <a:srgbClr val="C00000"/>
                </a:solidFill>
                <a:latin typeface="Arial" panose="020B0604020202020204" pitchFamily="34" charset="0"/>
                <a:cs typeface="Arial" panose="020B0604020202020204" pitchFamily="34" charset="0"/>
              </a:rPr>
              <a:t>gastrik</a:t>
            </a:r>
            <a:r>
              <a:rPr lang="tr-TR" sz="2400" b="1" dirty="0" smtClean="0">
                <a:ln/>
                <a:solidFill>
                  <a:srgbClr val="C00000"/>
                </a:solidFill>
                <a:latin typeface="Arial" panose="020B0604020202020204" pitchFamily="34" charset="0"/>
                <a:cs typeface="Arial" panose="020B0604020202020204" pitchFamily="34" charset="0"/>
              </a:rPr>
              <a:t> sonda burundan uygulanır.</a:t>
            </a:r>
            <a:endParaRPr lang="tr-TR" sz="2400" b="1" dirty="0">
              <a:ln/>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9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nimalstime.com/wp-content/uploads/2012/05/Giraff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549276"/>
            <a:ext cx="88392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342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238591"/>
            <a:ext cx="6096000" cy="6186309"/>
          </a:xfrm>
          <a:prstGeom prst="rect">
            <a:avLst/>
          </a:prstGeom>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spcAft>
                <a:spcPts val="0"/>
              </a:spcAft>
            </a:pPr>
            <a:r>
              <a:rPr lang="tr-TR" sz="2400" b="1" u="sng" dirty="0" err="1" smtClean="0">
                <a:ln/>
                <a:solidFill>
                  <a:srgbClr val="0000FF"/>
                </a:solidFill>
                <a:latin typeface="Arial" panose="020B0604020202020204" pitchFamily="34" charset="0"/>
                <a:ea typeface="Times New Roman" panose="02020603050405020304" pitchFamily="18" charset="0"/>
                <a:cs typeface="Arial" panose="020B0604020202020204" pitchFamily="34" charset="0"/>
              </a:rPr>
              <a:t>Regiones</a:t>
            </a:r>
            <a:r>
              <a:rPr lang="tr-TR" sz="2400" b="1" u="sng" dirty="0" smtClean="0">
                <a:ln/>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tr-TR" sz="2400" b="1" u="sng" dirty="0" err="1" smtClean="0">
                <a:ln/>
                <a:solidFill>
                  <a:srgbClr val="0000FF"/>
                </a:solidFill>
                <a:latin typeface="Arial" panose="020B0604020202020204" pitchFamily="34" charset="0"/>
                <a:ea typeface="Times New Roman" panose="02020603050405020304" pitchFamily="18" charset="0"/>
                <a:cs typeface="Arial" panose="020B0604020202020204" pitchFamily="34" charset="0"/>
              </a:rPr>
              <a:t>colli</a:t>
            </a:r>
            <a:endParaRPr lang="tr-TR" sz="2400" b="1" u="sng" dirty="0" smtClean="0">
              <a:ln/>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1 -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Margo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colli</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dorsalis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2 -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colli</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dorsalis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3 -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colli</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lateralis</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dextra</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ve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sinistra</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4 -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parotidea</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Fossa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retromandibularis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5 -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retroauricularis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6 -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pharyngea</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7 -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brachiocephalica</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8 -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Sulcus</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jugularis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9 - Fossa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jugularis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10 -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sternocephalica</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11 -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prescapularis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12 -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colli</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ventralis</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laryngea</a:t>
            </a:r>
            <a:endParaRPr lang="tr-TR" sz="11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Regio</a:t>
            </a:r>
            <a:r>
              <a:rPr lang="tr-TR" sz="1600" b="1" dirty="0"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tr-TR" sz="1600" b="1" dirty="0" err="1" smtClean="0">
                <a:ln/>
                <a:solidFill>
                  <a:srgbClr val="C00000"/>
                </a:solidFill>
                <a:latin typeface="Arial" panose="020B0604020202020204" pitchFamily="34" charset="0"/>
                <a:ea typeface="Times New Roman" panose="02020603050405020304" pitchFamily="18" charset="0"/>
                <a:cs typeface="Arial" panose="020B0604020202020204" pitchFamily="34" charset="0"/>
              </a:rPr>
              <a:t>trachealis</a:t>
            </a:r>
            <a:endParaRPr lang="tr-TR" sz="1100" b="1" dirty="0">
              <a:ln/>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91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2 Resim" descr="kita2-01"/>
          <p:cNvPicPr>
            <a:picLocks noChangeAspect="1" noChangeArrowheads="1"/>
          </p:cNvPicPr>
          <p:nvPr/>
        </p:nvPicPr>
        <p:blipFill>
          <a:blip r:embed="rId3">
            <a:extLst>
              <a:ext uri="{28A0092B-C50C-407E-A947-70E740481C1C}">
                <a14:useLocalDpi xmlns:a14="http://schemas.microsoft.com/office/drawing/2010/main" val="0"/>
              </a:ext>
            </a:extLst>
          </a:blip>
          <a:srcRect t="9653" r="43378" b="38210"/>
          <a:stretch>
            <a:fillRect/>
          </a:stretch>
        </p:blipFill>
        <p:spPr bwMode="auto">
          <a:xfrm>
            <a:off x="1631950" y="115888"/>
            <a:ext cx="5653088"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File:Hereford bull larg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3500439"/>
            <a:ext cx="48958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4 Metin kutusu"/>
          <p:cNvSpPr txBox="1">
            <a:spLocks noChangeArrowheads="1"/>
          </p:cNvSpPr>
          <p:nvPr/>
        </p:nvSpPr>
        <p:spPr bwMode="auto">
          <a:xfrm>
            <a:off x="8023858" y="3131106"/>
            <a:ext cx="239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tr-TR" altLang="tr-TR" b="1" spc="50">
                <a:ln w="0"/>
                <a:solidFill>
                  <a:schemeClr val="bg2"/>
                </a:solidFill>
                <a:effectLst>
                  <a:innerShdw blurRad="63500" dist="50800" dir="13500000">
                    <a:srgbClr val="000000">
                      <a:alpha val="50000"/>
                    </a:srgbClr>
                  </a:innerShdw>
                </a:effectLst>
              </a:rPr>
              <a:t>Hereford - İngiltere</a:t>
            </a:r>
          </a:p>
        </p:txBody>
      </p:sp>
      <p:sp>
        <p:nvSpPr>
          <p:cNvPr id="5" name="4 Metin kutusu"/>
          <p:cNvSpPr txBox="1"/>
          <p:nvPr/>
        </p:nvSpPr>
        <p:spPr>
          <a:xfrm>
            <a:off x="4655840" y="476672"/>
            <a:ext cx="2448272"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defRPr/>
            </a:pPr>
            <a:r>
              <a:rPr lang="tr-TR" b="1" dirty="0" err="1">
                <a:ln/>
                <a:solidFill>
                  <a:srgbClr val="333300"/>
                </a:solidFill>
                <a:latin typeface="Arial" charset="0"/>
              </a:rPr>
              <a:t>Regio</a:t>
            </a:r>
            <a:r>
              <a:rPr lang="tr-TR" b="1" dirty="0">
                <a:ln/>
                <a:solidFill>
                  <a:srgbClr val="333300"/>
                </a:solidFill>
                <a:latin typeface="Arial" charset="0"/>
              </a:rPr>
              <a:t> </a:t>
            </a:r>
            <a:r>
              <a:rPr lang="tr-TR" b="1" dirty="0" err="1">
                <a:ln/>
                <a:solidFill>
                  <a:srgbClr val="333300"/>
                </a:solidFill>
                <a:latin typeface="Arial" charset="0"/>
              </a:rPr>
              <a:t>colli</a:t>
            </a:r>
            <a:r>
              <a:rPr lang="tr-TR" b="1" dirty="0">
                <a:ln/>
                <a:solidFill>
                  <a:srgbClr val="333300"/>
                </a:solidFill>
                <a:latin typeface="Arial" charset="0"/>
              </a:rPr>
              <a:t> </a:t>
            </a:r>
            <a:r>
              <a:rPr lang="tr-TR" b="1" dirty="0" err="1">
                <a:ln/>
                <a:solidFill>
                  <a:srgbClr val="333300"/>
                </a:solidFill>
                <a:latin typeface="Arial" charset="0"/>
              </a:rPr>
              <a:t>dorsalis</a:t>
            </a:r>
            <a:endParaRPr lang="tr-TR" b="1" dirty="0">
              <a:ln/>
              <a:solidFill>
                <a:srgbClr val="333300"/>
              </a:solidFill>
              <a:latin typeface="Arial" charset="0"/>
            </a:endParaRPr>
          </a:p>
        </p:txBody>
      </p:sp>
      <p:cxnSp>
        <p:nvCxnSpPr>
          <p:cNvPr id="13318" name="8 Düz Ok Bağlayıcısı"/>
          <p:cNvCxnSpPr>
            <a:cxnSpLocks noChangeShapeType="1"/>
          </p:cNvCxnSpPr>
          <p:nvPr/>
        </p:nvCxnSpPr>
        <p:spPr bwMode="auto">
          <a:xfrm flipH="1">
            <a:off x="4511675" y="908051"/>
            <a:ext cx="647700" cy="576263"/>
          </a:xfrm>
          <a:prstGeom prst="straightConnector1">
            <a:avLst/>
          </a:prstGeom>
          <a:noFill/>
          <a:ln w="38100" algn="ctr">
            <a:solidFill>
              <a:srgbClr val="0066FF"/>
            </a:solidFill>
            <a:round/>
            <a:headEnd/>
            <a:tailEnd type="arrow" w="med" len="med"/>
          </a:ln>
          <a:extLst>
            <a:ext uri="{909E8E84-426E-40DD-AFC4-6F175D3DCCD1}">
              <a14:hiddenFill xmlns:a14="http://schemas.microsoft.com/office/drawing/2010/main">
                <a:noFill/>
              </a14:hiddenFill>
            </a:ext>
          </a:extLst>
        </p:spPr>
      </p:cxnSp>
      <p:sp>
        <p:nvSpPr>
          <p:cNvPr id="12" name="11 Metin kutusu"/>
          <p:cNvSpPr txBox="1"/>
          <p:nvPr/>
        </p:nvSpPr>
        <p:spPr>
          <a:xfrm>
            <a:off x="1775520" y="3789040"/>
            <a:ext cx="2448272"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defRPr/>
            </a:pPr>
            <a:r>
              <a:rPr lang="tr-TR" b="1" dirty="0" err="1">
                <a:ln/>
                <a:solidFill>
                  <a:srgbClr val="333300"/>
                </a:solidFill>
                <a:latin typeface="Arial" charset="0"/>
              </a:rPr>
              <a:t>Regio</a:t>
            </a:r>
            <a:r>
              <a:rPr lang="tr-TR" b="1" dirty="0">
                <a:ln/>
                <a:solidFill>
                  <a:srgbClr val="333300"/>
                </a:solidFill>
                <a:latin typeface="Arial" charset="0"/>
              </a:rPr>
              <a:t> </a:t>
            </a:r>
            <a:r>
              <a:rPr lang="tr-TR" b="1" dirty="0" err="1">
                <a:ln/>
                <a:solidFill>
                  <a:srgbClr val="333300"/>
                </a:solidFill>
                <a:latin typeface="Arial" charset="0"/>
              </a:rPr>
              <a:t>pharyngea</a:t>
            </a:r>
            <a:endParaRPr lang="tr-TR" b="1" dirty="0">
              <a:ln/>
              <a:solidFill>
                <a:srgbClr val="333300"/>
              </a:solidFill>
              <a:latin typeface="Arial" charset="0"/>
            </a:endParaRPr>
          </a:p>
        </p:txBody>
      </p:sp>
      <p:cxnSp>
        <p:nvCxnSpPr>
          <p:cNvPr id="13320" name="12 Düz Ok Bağlayıcısı"/>
          <p:cNvCxnSpPr>
            <a:cxnSpLocks noChangeShapeType="1"/>
          </p:cNvCxnSpPr>
          <p:nvPr/>
        </p:nvCxnSpPr>
        <p:spPr bwMode="auto">
          <a:xfrm flipV="1">
            <a:off x="2640013" y="2205039"/>
            <a:ext cx="863600" cy="1368425"/>
          </a:xfrm>
          <a:prstGeom prst="straightConnector1">
            <a:avLst/>
          </a:prstGeom>
          <a:noFill/>
          <a:ln w="38100" algn="ctr">
            <a:solidFill>
              <a:srgbClr val="0066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75015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7422" y="1512888"/>
            <a:ext cx="10515600" cy="353943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dirty="0" err="1" smtClean="0">
                <a:ln/>
                <a:solidFill>
                  <a:srgbClr val="0000FF"/>
                </a:solidFill>
                <a:latin typeface="Arial" panose="020B0604020202020204" pitchFamily="34" charset="0"/>
                <a:cs typeface="Arial" panose="020B0604020202020204" pitchFamily="34" charset="0"/>
              </a:rPr>
              <a:t>Regio</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colli</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dorsalis</a:t>
            </a:r>
            <a:endParaRPr lang="tr-TR" sz="3200" b="1" dirty="0" smtClean="0">
              <a:ln/>
              <a:solidFill>
                <a:srgbClr val="0000FF"/>
              </a:solidFill>
              <a:latin typeface="Arial" panose="020B0604020202020204" pitchFamily="34" charset="0"/>
              <a:cs typeface="Arial" panose="020B0604020202020204" pitchFamily="34" charset="0"/>
            </a:endParaRPr>
          </a:p>
          <a:p>
            <a:pPr algn="just"/>
            <a:r>
              <a:rPr lang="tr-TR" sz="2400" b="1" dirty="0" smtClean="0">
                <a:ln/>
                <a:solidFill>
                  <a:srgbClr val="C00000"/>
                </a:solidFill>
                <a:latin typeface="Arial" panose="020B0604020202020204" pitchFamily="34" charset="0"/>
                <a:cs typeface="Arial" panose="020B0604020202020204" pitchFamily="34" charset="0"/>
              </a:rPr>
              <a:t>	Boyunun </a:t>
            </a:r>
            <a:r>
              <a:rPr lang="tr-TR" sz="2400" b="1" dirty="0" err="1" smtClean="0">
                <a:ln/>
                <a:solidFill>
                  <a:srgbClr val="C00000"/>
                </a:solidFill>
                <a:latin typeface="Arial" panose="020B0604020202020204" pitchFamily="34" charset="0"/>
                <a:cs typeface="Arial" panose="020B0604020202020204" pitchFamily="34" charset="0"/>
              </a:rPr>
              <a:t>dorsal’inde</a:t>
            </a:r>
            <a:r>
              <a:rPr lang="tr-TR" sz="2400" b="1" dirty="0" smtClean="0">
                <a:ln/>
                <a:solidFill>
                  <a:srgbClr val="C00000"/>
                </a:solidFill>
                <a:latin typeface="Arial" panose="020B0604020202020204" pitchFamily="34" charset="0"/>
                <a:cs typeface="Arial" panose="020B0604020202020204" pitchFamily="34" charset="0"/>
              </a:rPr>
              <a:t> yer alan ve bazı hayvanlarda (inek, kültür ırkı at) oldukça keskin bir kenara sahip bölümdür. </a:t>
            </a:r>
            <a:r>
              <a:rPr lang="tr-TR" sz="2400" b="1" dirty="0" err="1" smtClean="0">
                <a:ln/>
                <a:solidFill>
                  <a:srgbClr val="C00000"/>
                </a:solidFill>
                <a:latin typeface="Arial" panose="020B0604020202020204" pitchFamily="34" charset="0"/>
                <a:cs typeface="Arial" panose="020B0604020202020204" pitchFamily="34" charset="0"/>
              </a:rPr>
              <a:t>Regio</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nuchalis’ten</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regio</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interscapularis’e</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cidago</a:t>
            </a:r>
            <a:r>
              <a:rPr lang="tr-TR" sz="2400" b="1" dirty="0" smtClean="0">
                <a:ln/>
                <a:solidFill>
                  <a:srgbClr val="C00000"/>
                </a:solidFill>
                <a:latin typeface="Arial" panose="020B0604020202020204" pitchFamily="34" charset="0"/>
                <a:cs typeface="Arial" panose="020B0604020202020204" pitchFamily="34" charset="0"/>
              </a:rPr>
              <a:t>) kadar uzanır. Bu bölgede, zayıf hayvanlarda ve sığırda </a:t>
            </a:r>
            <a:r>
              <a:rPr lang="tr-TR" sz="2400" b="1" dirty="0" err="1" smtClean="0">
                <a:ln/>
                <a:solidFill>
                  <a:srgbClr val="C00000"/>
                </a:solidFill>
                <a:latin typeface="Arial" panose="020B0604020202020204" pitchFamily="34" charset="0"/>
                <a:cs typeface="Arial" panose="020B0604020202020204" pitchFamily="34" charset="0"/>
              </a:rPr>
              <a:t>funiculus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nuchae</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palpe</a:t>
            </a:r>
            <a:r>
              <a:rPr lang="tr-TR" sz="2400" b="1" dirty="0" smtClean="0">
                <a:ln/>
                <a:solidFill>
                  <a:srgbClr val="C00000"/>
                </a:solidFill>
                <a:latin typeface="Arial" panose="020B0604020202020204" pitchFamily="34" charset="0"/>
                <a:cs typeface="Arial" panose="020B0604020202020204" pitchFamily="34" charset="0"/>
              </a:rPr>
              <a:t> edilebilir. Yine </a:t>
            </a:r>
            <a:r>
              <a:rPr lang="tr-TR" sz="2400" b="1" dirty="0" err="1" smtClean="0">
                <a:ln/>
                <a:solidFill>
                  <a:srgbClr val="C00000"/>
                </a:solidFill>
                <a:latin typeface="Arial" panose="020B0604020202020204" pitchFamily="34" charset="0"/>
                <a:cs typeface="Arial" panose="020B0604020202020204" pitchFamily="34" charset="0"/>
              </a:rPr>
              <a:t>spatium</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atlantooccipitalis’ten</a:t>
            </a:r>
            <a:r>
              <a:rPr lang="tr-TR" sz="2400" b="1" dirty="0" smtClean="0">
                <a:ln/>
                <a:solidFill>
                  <a:srgbClr val="C00000"/>
                </a:solidFill>
                <a:latin typeface="Arial" panose="020B0604020202020204" pitchFamily="34" charset="0"/>
                <a:cs typeface="Arial" panose="020B0604020202020204" pitchFamily="34" charset="0"/>
              </a:rPr>
              <a:t> girilerek muayene amacıyla </a:t>
            </a:r>
            <a:r>
              <a:rPr lang="tr-TR" sz="2400" b="1" dirty="0" err="1" smtClean="0">
                <a:ln/>
                <a:solidFill>
                  <a:srgbClr val="C00000"/>
                </a:solidFill>
                <a:latin typeface="Arial" panose="020B0604020202020204" pitchFamily="34" charset="0"/>
                <a:cs typeface="Arial" panose="020B0604020202020204" pitchFamily="34" charset="0"/>
              </a:rPr>
              <a:t>cavum</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subarachnoidale’den</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liquor</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cerebrospinalis</a:t>
            </a:r>
            <a:r>
              <a:rPr lang="tr-TR" sz="2400" b="1" dirty="0" smtClean="0">
                <a:ln/>
                <a:solidFill>
                  <a:srgbClr val="C00000"/>
                </a:solidFill>
                <a:latin typeface="Arial" panose="020B0604020202020204" pitchFamily="34" charset="0"/>
                <a:cs typeface="Arial" panose="020B0604020202020204" pitchFamily="34" charset="0"/>
              </a:rPr>
              <a:t> alınabilir. Ayrıca bu bölgede bursa </a:t>
            </a:r>
            <a:r>
              <a:rPr lang="tr-TR" sz="2400" b="1" dirty="0" err="1" smtClean="0">
                <a:ln/>
                <a:solidFill>
                  <a:srgbClr val="C00000"/>
                </a:solidFill>
                <a:latin typeface="Arial" panose="020B0604020202020204" pitchFamily="34" charset="0"/>
                <a:cs typeface="Arial" panose="020B0604020202020204" pitchFamily="34" charset="0"/>
              </a:rPr>
              <a:t>subligamentosa</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nuchalis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cranialis</a:t>
            </a:r>
            <a:r>
              <a:rPr lang="tr-TR" sz="2400" b="1" dirty="0" smtClean="0">
                <a:ln/>
                <a:solidFill>
                  <a:srgbClr val="C00000"/>
                </a:solidFill>
                <a:latin typeface="Arial" panose="020B0604020202020204" pitchFamily="34" charset="0"/>
                <a:cs typeface="Arial" panose="020B0604020202020204" pitchFamily="34" charset="0"/>
              </a:rPr>
              <a:t> ve </a:t>
            </a:r>
            <a:r>
              <a:rPr lang="tr-TR" sz="2400" b="1" dirty="0" err="1" smtClean="0">
                <a:ln/>
                <a:solidFill>
                  <a:srgbClr val="C00000"/>
                </a:solidFill>
                <a:latin typeface="Arial" panose="020B0604020202020204" pitchFamily="34" charset="0"/>
                <a:cs typeface="Arial" panose="020B0604020202020204" pitchFamily="34" charset="0"/>
              </a:rPr>
              <a:t>caudalis</a:t>
            </a:r>
            <a:r>
              <a:rPr lang="tr-TR" sz="2400" b="1" dirty="0" smtClean="0">
                <a:ln/>
                <a:solidFill>
                  <a:srgbClr val="C00000"/>
                </a:solidFill>
                <a:latin typeface="Arial" panose="020B0604020202020204" pitchFamily="34" charset="0"/>
                <a:cs typeface="Arial" panose="020B0604020202020204" pitchFamily="34" charset="0"/>
              </a:rPr>
              <a:t> isimli iki adet </a:t>
            </a:r>
            <a:r>
              <a:rPr lang="tr-TR" sz="2400" b="1" dirty="0" err="1" smtClean="0">
                <a:ln/>
                <a:solidFill>
                  <a:srgbClr val="C00000"/>
                </a:solidFill>
                <a:latin typeface="Arial" panose="020B0604020202020204" pitchFamily="34" charset="0"/>
                <a:cs typeface="Arial" panose="020B0604020202020204" pitchFamily="34" charset="0"/>
              </a:rPr>
              <a:t>synovial</a:t>
            </a:r>
            <a:r>
              <a:rPr lang="tr-TR" sz="2400" b="1" dirty="0" smtClean="0">
                <a:ln/>
                <a:solidFill>
                  <a:srgbClr val="C00000"/>
                </a:solidFill>
                <a:latin typeface="Arial" panose="020B0604020202020204" pitchFamily="34" charset="0"/>
                <a:cs typeface="Arial" panose="020B0604020202020204" pitchFamily="34" charset="0"/>
              </a:rPr>
              <a:t> kese bulunmaktadır.</a:t>
            </a:r>
            <a:endParaRPr lang="tr-TR" sz="2400" b="1" dirty="0">
              <a:ln/>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59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514" y="333376"/>
            <a:ext cx="6848475" cy="625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79" name="Düz Ok Bağlayıcısı 3"/>
          <p:cNvCxnSpPr>
            <a:cxnSpLocks noChangeShapeType="1"/>
          </p:cNvCxnSpPr>
          <p:nvPr/>
        </p:nvCxnSpPr>
        <p:spPr bwMode="auto">
          <a:xfrm flipH="1">
            <a:off x="4800601" y="908051"/>
            <a:ext cx="1223963" cy="504825"/>
          </a:xfrm>
          <a:prstGeom prst="straightConnector1">
            <a:avLst/>
          </a:prstGeom>
          <a:noFill/>
          <a:ln w="38100" algn="ctr">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5" name="Metin kutusu 4"/>
          <p:cNvSpPr txBox="1"/>
          <p:nvPr/>
        </p:nvSpPr>
        <p:spPr>
          <a:xfrm>
            <a:off x="6096000" y="620688"/>
            <a:ext cx="2376264"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eaLnBrk="0" fontAlgn="base" hangingPunct="0">
              <a:spcBef>
                <a:spcPct val="0"/>
              </a:spcBef>
              <a:spcAft>
                <a:spcPct val="0"/>
              </a:spcAft>
              <a:defRPr/>
            </a:pPr>
            <a:r>
              <a:rPr lang="tr-TR" b="1" dirty="0" err="1">
                <a:ln/>
                <a:solidFill>
                  <a:srgbClr val="333300"/>
                </a:solidFill>
                <a:latin typeface="Arial" panose="020B0604020202020204" pitchFamily="34" charset="0"/>
              </a:rPr>
              <a:t>Regio</a:t>
            </a:r>
            <a:r>
              <a:rPr lang="tr-TR" b="1" dirty="0">
                <a:ln/>
                <a:solidFill>
                  <a:srgbClr val="333300"/>
                </a:solidFill>
                <a:latin typeface="Arial" panose="020B0604020202020204" pitchFamily="34" charset="0"/>
              </a:rPr>
              <a:t> </a:t>
            </a:r>
            <a:r>
              <a:rPr lang="tr-TR" b="1" dirty="0" err="1">
                <a:ln/>
                <a:solidFill>
                  <a:srgbClr val="333300"/>
                </a:solidFill>
                <a:latin typeface="Arial" panose="020B0604020202020204" pitchFamily="34" charset="0"/>
              </a:rPr>
              <a:t>colli</a:t>
            </a:r>
            <a:r>
              <a:rPr lang="tr-TR" b="1" dirty="0">
                <a:ln/>
                <a:solidFill>
                  <a:srgbClr val="333300"/>
                </a:solidFill>
                <a:latin typeface="Arial" panose="020B0604020202020204" pitchFamily="34" charset="0"/>
              </a:rPr>
              <a:t> </a:t>
            </a:r>
            <a:r>
              <a:rPr lang="tr-TR" b="1" dirty="0" err="1">
                <a:ln/>
                <a:solidFill>
                  <a:srgbClr val="333300"/>
                </a:solidFill>
                <a:latin typeface="Arial" panose="020B0604020202020204" pitchFamily="34" charset="0"/>
              </a:rPr>
              <a:t>dorsalis</a:t>
            </a:r>
            <a:endParaRPr lang="tr-TR" b="1" dirty="0">
              <a:ln/>
              <a:solidFill>
                <a:srgbClr val="333300"/>
              </a:solidFill>
              <a:latin typeface="Arial" panose="020B0604020202020204" pitchFamily="34" charset="0"/>
            </a:endParaRPr>
          </a:p>
        </p:txBody>
      </p:sp>
      <p:cxnSp>
        <p:nvCxnSpPr>
          <p:cNvPr id="24581" name="Düz Ok Bağlayıcısı 6"/>
          <p:cNvCxnSpPr>
            <a:cxnSpLocks noChangeShapeType="1"/>
          </p:cNvCxnSpPr>
          <p:nvPr/>
        </p:nvCxnSpPr>
        <p:spPr bwMode="auto">
          <a:xfrm flipV="1">
            <a:off x="3287714" y="2060576"/>
            <a:ext cx="936625" cy="1008063"/>
          </a:xfrm>
          <a:prstGeom prst="straightConnector1">
            <a:avLst/>
          </a:prstGeom>
          <a:noFill/>
          <a:ln w="38100" algn="ctr">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10" name="Metin kutusu 9"/>
          <p:cNvSpPr txBox="1"/>
          <p:nvPr/>
        </p:nvSpPr>
        <p:spPr>
          <a:xfrm>
            <a:off x="1775520" y="3212976"/>
            <a:ext cx="2376264"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eaLnBrk="0" fontAlgn="base" hangingPunct="0">
              <a:spcBef>
                <a:spcPct val="0"/>
              </a:spcBef>
              <a:spcAft>
                <a:spcPct val="0"/>
              </a:spcAft>
              <a:defRPr/>
            </a:pPr>
            <a:r>
              <a:rPr lang="tr-TR" b="1" dirty="0" err="1">
                <a:ln/>
                <a:solidFill>
                  <a:srgbClr val="333300"/>
                </a:solidFill>
                <a:latin typeface="Arial" panose="020B0604020202020204" pitchFamily="34" charset="0"/>
              </a:rPr>
              <a:t>Regio</a:t>
            </a:r>
            <a:r>
              <a:rPr lang="tr-TR" b="1" dirty="0">
                <a:ln/>
                <a:solidFill>
                  <a:srgbClr val="333300"/>
                </a:solidFill>
                <a:latin typeface="Arial" panose="020B0604020202020204" pitchFamily="34" charset="0"/>
              </a:rPr>
              <a:t> </a:t>
            </a:r>
            <a:r>
              <a:rPr lang="tr-TR" b="1" dirty="0" err="1">
                <a:ln/>
                <a:solidFill>
                  <a:srgbClr val="333300"/>
                </a:solidFill>
                <a:latin typeface="Arial" panose="020B0604020202020204" pitchFamily="34" charset="0"/>
              </a:rPr>
              <a:t>colli</a:t>
            </a:r>
            <a:r>
              <a:rPr lang="tr-TR" b="1" dirty="0">
                <a:ln/>
                <a:solidFill>
                  <a:srgbClr val="333300"/>
                </a:solidFill>
                <a:latin typeface="Arial" panose="020B0604020202020204" pitchFamily="34" charset="0"/>
              </a:rPr>
              <a:t> </a:t>
            </a:r>
            <a:r>
              <a:rPr lang="tr-TR" b="1" dirty="0" err="1">
                <a:ln/>
                <a:solidFill>
                  <a:srgbClr val="333300"/>
                </a:solidFill>
                <a:latin typeface="Arial" panose="020B0604020202020204" pitchFamily="34" charset="0"/>
              </a:rPr>
              <a:t>ventralis</a:t>
            </a:r>
            <a:endParaRPr lang="tr-TR" b="1" dirty="0">
              <a:ln/>
              <a:solidFill>
                <a:srgbClr val="333300"/>
              </a:solidFill>
              <a:latin typeface="Arial" panose="020B0604020202020204" pitchFamily="34" charset="0"/>
            </a:endParaRPr>
          </a:p>
        </p:txBody>
      </p:sp>
      <p:cxnSp>
        <p:nvCxnSpPr>
          <p:cNvPr id="24583" name="Düz Ok Bağlayıcısı 10"/>
          <p:cNvCxnSpPr>
            <a:cxnSpLocks noChangeShapeType="1"/>
          </p:cNvCxnSpPr>
          <p:nvPr/>
        </p:nvCxnSpPr>
        <p:spPr bwMode="auto">
          <a:xfrm flipH="1">
            <a:off x="4943476" y="1557338"/>
            <a:ext cx="1439863" cy="576262"/>
          </a:xfrm>
          <a:prstGeom prst="straightConnector1">
            <a:avLst/>
          </a:prstGeom>
          <a:noFill/>
          <a:ln w="38100" algn="ctr">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14" name="Metin kutusu 13"/>
          <p:cNvSpPr txBox="1"/>
          <p:nvPr/>
        </p:nvSpPr>
        <p:spPr>
          <a:xfrm>
            <a:off x="6431545" y="1279851"/>
            <a:ext cx="3120838"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eaLnBrk="0" fontAlgn="base" hangingPunct="0">
              <a:spcBef>
                <a:spcPct val="0"/>
              </a:spcBef>
              <a:spcAft>
                <a:spcPct val="0"/>
              </a:spcAft>
              <a:defRPr/>
            </a:pPr>
            <a:r>
              <a:rPr lang="tr-TR" b="1" dirty="0" err="1">
                <a:ln/>
                <a:solidFill>
                  <a:srgbClr val="333300"/>
                </a:solidFill>
                <a:latin typeface="Arial" panose="020B0604020202020204" pitchFamily="34" charset="0"/>
              </a:rPr>
              <a:t>Regio</a:t>
            </a:r>
            <a:r>
              <a:rPr lang="tr-TR" b="1" dirty="0">
                <a:ln/>
                <a:solidFill>
                  <a:srgbClr val="333300"/>
                </a:solidFill>
                <a:latin typeface="Arial" panose="020B0604020202020204" pitchFamily="34" charset="0"/>
              </a:rPr>
              <a:t> </a:t>
            </a:r>
            <a:r>
              <a:rPr lang="tr-TR" b="1" dirty="0" err="1">
                <a:ln/>
                <a:solidFill>
                  <a:srgbClr val="333300"/>
                </a:solidFill>
                <a:latin typeface="Arial" panose="020B0604020202020204" pitchFamily="34" charset="0"/>
              </a:rPr>
              <a:t>prescapulalis</a:t>
            </a:r>
            <a:endParaRPr lang="tr-TR" b="1" dirty="0">
              <a:ln/>
              <a:solidFill>
                <a:srgbClr val="333300"/>
              </a:solidFill>
              <a:latin typeface="Arial" panose="020B0604020202020204" pitchFamily="34" charset="0"/>
            </a:endParaRPr>
          </a:p>
        </p:txBody>
      </p:sp>
    </p:spTree>
    <p:extLst>
      <p:ext uri="{BB962C8B-B14F-4D97-AF65-F5344CB8AC3E}">
        <p14:creationId xmlns:p14="http://schemas.microsoft.com/office/powerpoint/2010/main" val="1306415301"/>
      </p:ext>
    </p:extLst>
  </p:cSld>
  <p:clrMapOvr>
    <a:masterClrMapping/>
  </p:clrMapOvr>
  <p:transition spd="med">
    <p:dissolve/>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413168" y="1443799"/>
            <a:ext cx="9462654" cy="403187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2800" b="1" dirty="0" err="1" smtClean="0">
                <a:ln/>
                <a:solidFill>
                  <a:srgbClr val="0000FF"/>
                </a:solidFill>
                <a:latin typeface="Arial" panose="020B0604020202020204" pitchFamily="34" charset="0"/>
                <a:cs typeface="Arial" panose="020B0604020202020204" pitchFamily="34" charset="0"/>
              </a:rPr>
              <a:t>Regio</a:t>
            </a:r>
            <a:r>
              <a:rPr lang="tr-TR" sz="2800" b="1" dirty="0" smtClean="0">
                <a:ln/>
                <a:solidFill>
                  <a:srgbClr val="0000FF"/>
                </a:solidFill>
                <a:latin typeface="Arial" panose="020B0604020202020204" pitchFamily="34" charset="0"/>
                <a:cs typeface="Arial" panose="020B0604020202020204" pitchFamily="34" charset="0"/>
              </a:rPr>
              <a:t> </a:t>
            </a:r>
            <a:r>
              <a:rPr lang="tr-TR" sz="2800" b="1" dirty="0" err="1" smtClean="0">
                <a:ln/>
                <a:solidFill>
                  <a:srgbClr val="0000FF"/>
                </a:solidFill>
                <a:latin typeface="Arial" panose="020B0604020202020204" pitchFamily="34" charset="0"/>
                <a:cs typeface="Arial" panose="020B0604020202020204" pitchFamily="34" charset="0"/>
              </a:rPr>
              <a:t>colli</a:t>
            </a:r>
            <a:r>
              <a:rPr lang="tr-TR" sz="2800" b="1" dirty="0" smtClean="0">
                <a:ln/>
                <a:solidFill>
                  <a:srgbClr val="0000FF"/>
                </a:solidFill>
                <a:latin typeface="Arial" panose="020B0604020202020204" pitchFamily="34" charset="0"/>
                <a:cs typeface="Arial" panose="020B0604020202020204" pitchFamily="34" charset="0"/>
              </a:rPr>
              <a:t> </a:t>
            </a:r>
            <a:r>
              <a:rPr lang="tr-TR" sz="2800" b="1" dirty="0" err="1" smtClean="0">
                <a:ln/>
                <a:solidFill>
                  <a:srgbClr val="0000FF"/>
                </a:solidFill>
                <a:latin typeface="Arial" panose="020B0604020202020204" pitchFamily="34" charset="0"/>
                <a:cs typeface="Arial" panose="020B0604020202020204" pitchFamily="34" charset="0"/>
              </a:rPr>
              <a:t>lateralis</a:t>
            </a:r>
            <a:endParaRPr lang="tr-TR" sz="2800" b="1" dirty="0" smtClean="0">
              <a:ln/>
              <a:solidFill>
                <a:srgbClr val="0000FF"/>
              </a:solidFill>
              <a:latin typeface="Arial" panose="020B0604020202020204" pitchFamily="34" charset="0"/>
              <a:cs typeface="Arial" panose="020B0604020202020204" pitchFamily="34" charset="0"/>
            </a:endParaRPr>
          </a:p>
          <a:p>
            <a:pPr algn="ctr"/>
            <a:endParaRPr lang="tr-TR" sz="2800" b="1" dirty="0" smtClean="0">
              <a:ln/>
              <a:solidFill>
                <a:srgbClr val="0000FF"/>
              </a:solidFill>
              <a:latin typeface="Arial" panose="020B0604020202020204" pitchFamily="34" charset="0"/>
              <a:cs typeface="Arial" panose="020B0604020202020204" pitchFamily="34" charset="0"/>
            </a:endParaRPr>
          </a:p>
          <a:p>
            <a:pPr algn="just"/>
            <a:r>
              <a:rPr lang="tr-TR" b="1" dirty="0" smtClean="0">
                <a:ln/>
                <a:solidFill>
                  <a:srgbClr val="C00000"/>
                </a:solidFill>
                <a:latin typeface="Arial" panose="020B0604020202020204" pitchFamily="34" charset="0"/>
                <a:cs typeface="Arial" panose="020B0604020202020204" pitchFamily="34" charset="0"/>
              </a:rPr>
              <a:t>	</a:t>
            </a:r>
            <a:r>
              <a:rPr lang="tr-TR" sz="2000" b="1" dirty="0" smtClean="0">
                <a:ln/>
                <a:solidFill>
                  <a:srgbClr val="C00000"/>
                </a:solidFill>
                <a:latin typeface="Arial" panose="020B0604020202020204" pitchFamily="34" charset="0"/>
                <a:cs typeface="Arial" panose="020B0604020202020204" pitchFamily="34" charset="0"/>
              </a:rPr>
              <a:t>Bu bölgenin </a:t>
            </a:r>
            <a:r>
              <a:rPr lang="tr-TR" sz="2000" b="1" dirty="0" err="1" smtClean="0">
                <a:ln/>
                <a:solidFill>
                  <a:srgbClr val="C00000"/>
                </a:solidFill>
                <a:latin typeface="Arial" panose="020B0604020202020204" pitchFamily="34" charset="0"/>
                <a:cs typeface="Arial" panose="020B0604020202020204" pitchFamily="34" charset="0"/>
              </a:rPr>
              <a:t>cranial</a:t>
            </a:r>
            <a:r>
              <a:rPr lang="tr-TR" sz="2000" b="1" dirty="0" smtClean="0">
                <a:ln/>
                <a:solidFill>
                  <a:srgbClr val="C00000"/>
                </a:solidFill>
                <a:latin typeface="Arial" panose="020B0604020202020204" pitchFamily="34" charset="0"/>
                <a:cs typeface="Arial" panose="020B0604020202020204" pitchFamily="34" charset="0"/>
              </a:rPr>
              <a:t> sınırını atlas ile </a:t>
            </a:r>
            <a:r>
              <a:rPr lang="tr-TR" sz="2000" b="1" dirty="0" err="1" smtClean="0">
                <a:ln/>
                <a:solidFill>
                  <a:srgbClr val="C00000"/>
                </a:solidFill>
                <a:latin typeface="Arial" panose="020B0604020202020204" pitchFamily="34" charset="0"/>
                <a:cs typeface="Arial" panose="020B0604020202020204" pitchFamily="34" charset="0"/>
              </a:rPr>
              <a:t>os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occipitale</a:t>
            </a:r>
            <a:r>
              <a:rPr lang="tr-TR" sz="2000" b="1" dirty="0" smtClean="0">
                <a:ln/>
                <a:solidFill>
                  <a:srgbClr val="C00000"/>
                </a:solidFill>
                <a:latin typeface="Arial" panose="020B0604020202020204" pitchFamily="34" charset="0"/>
                <a:cs typeface="Arial" panose="020B0604020202020204" pitchFamily="34" charset="0"/>
              </a:rPr>
              <a:t> arasındaki </a:t>
            </a:r>
            <a:r>
              <a:rPr lang="tr-TR" sz="2000" b="1" dirty="0" err="1" smtClean="0">
                <a:ln/>
                <a:solidFill>
                  <a:srgbClr val="C00000"/>
                </a:solidFill>
                <a:latin typeface="Arial" panose="020B0604020202020204" pitchFamily="34" charset="0"/>
                <a:cs typeface="Arial" panose="020B0604020202020204" pitchFamily="34" charset="0"/>
              </a:rPr>
              <a:t>transversal</a:t>
            </a:r>
            <a:r>
              <a:rPr lang="tr-TR" sz="2000" b="1" dirty="0" smtClean="0">
                <a:ln/>
                <a:solidFill>
                  <a:srgbClr val="C00000"/>
                </a:solidFill>
                <a:latin typeface="Arial" panose="020B0604020202020204" pitchFamily="34" charset="0"/>
                <a:cs typeface="Arial" panose="020B0604020202020204" pitchFamily="34" charset="0"/>
              </a:rPr>
              <a:t> düzlem, </a:t>
            </a:r>
            <a:r>
              <a:rPr lang="tr-TR" sz="2000" b="1" dirty="0" err="1" smtClean="0">
                <a:ln/>
                <a:solidFill>
                  <a:srgbClr val="C00000"/>
                </a:solidFill>
                <a:latin typeface="Arial" panose="020B0604020202020204" pitchFamily="34" charset="0"/>
                <a:cs typeface="Arial" panose="020B0604020202020204" pitchFamily="34" charset="0"/>
              </a:rPr>
              <a:t>caudal</a:t>
            </a:r>
            <a:r>
              <a:rPr lang="tr-TR" sz="2000" b="1" dirty="0" smtClean="0">
                <a:ln/>
                <a:solidFill>
                  <a:srgbClr val="C00000"/>
                </a:solidFill>
                <a:latin typeface="Arial" panose="020B0604020202020204" pitchFamily="34" charset="0"/>
                <a:cs typeface="Arial" panose="020B0604020202020204" pitchFamily="34" charset="0"/>
              </a:rPr>
              <a:t> sınırını </a:t>
            </a:r>
            <a:r>
              <a:rPr lang="tr-TR" sz="2000" b="1" dirty="0" err="1" smtClean="0">
                <a:ln/>
                <a:solidFill>
                  <a:srgbClr val="C00000"/>
                </a:solidFill>
                <a:latin typeface="Arial" panose="020B0604020202020204" pitchFamily="34" charset="0"/>
                <a:cs typeface="Arial" panose="020B0604020202020204" pitchFamily="34" charset="0"/>
              </a:rPr>
              <a:t>sulcus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praescapularis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dorsal</a:t>
            </a:r>
            <a:r>
              <a:rPr lang="tr-TR" sz="2000" b="1" dirty="0" smtClean="0">
                <a:ln/>
                <a:solidFill>
                  <a:srgbClr val="C00000"/>
                </a:solidFill>
                <a:latin typeface="Arial" panose="020B0604020202020204" pitchFamily="34" charset="0"/>
                <a:cs typeface="Arial" panose="020B0604020202020204" pitchFamily="34" charset="0"/>
              </a:rPr>
              <a:t> sınırını ala </a:t>
            </a:r>
            <a:r>
              <a:rPr lang="tr-TR" sz="2000" b="1" dirty="0" err="1" smtClean="0">
                <a:ln/>
                <a:solidFill>
                  <a:srgbClr val="C00000"/>
                </a:solidFill>
                <a:latin typeface="Arial" panose="020B0604020202020204" pitchFamily="34" charset="0"/>
                <a:cs typeface="Arial" panose="020B0604020202020204" pitchFamily="34" charset="0"/>
              </a:rPr>
              <a:t>atlantis’i</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angulus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cranialis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scapulae’ya</a:t>
            </a:r>
            <a:r>
              <a:rPr lang="tr-TR" sz="2000" b="1" dirty="0" smtClean="0">
                <a:ln/>
                <a:solidFill>
                  <a:srgbClr val="C00000"/>
                </a:solidFill>
                <a:latin typeface="Arial" panose="020B0604020202020204" pitchFamily="34" charset="0"/>
                <a:cs typeface="Arial" panose="020B0604020202020204" pitchFamily="34" charset="0"/>
              </a:rPr>
              <a:t> birleştiren hat, </a:t>
            </a:r>
            <a:r>
              <a:rPr lang="tr-TR" sz="2000" b="1" dirty="0" err="1" smtClean="0">
                <a:ln/>
                <a:solidFill>
                  <a:srgbClr val="C00000"/>
                </a:solidFill>
                <a:latin typeface="Arial" panose="020B0604020202020204" pitchFamily="34" charset="0"/>
                <a:cs typeface="Arial" panose="020B0604020202020204" pitchFamily="34" charset="0"/>
              </a:rPr>
              <a:t>ventral</a:t>
            </a:r>
            <a:r>
              <a:rPr lang="tr-TR" sz="2000" b="1" dirty="0" smtClean="0">
                <a:ln/>
                <a:solidFill>
                  <a:srgbClr val="C00000"/>
                </a:solidFill>
                <a:latin typeface="Arial" panose="020B0604020202020204" pitchFamily="34" charset="0"/>
                <a:cs typeface="Arial" panose="020B0604020202020204" pitchFamily="34" charset="0"/>
              </a:rPr>
              <a:t> sınırını da </a:t>
            </a:r>
            <a:r>
              <a:rPr lang="tr-TR" sz="2000" b="1" dirty="0" err="1" smtClean="0">
                <a:ln/>
                <a:solidFill>
                  <a:srgbClr val="C00000"/>
                </a:solidFill>
                <a:latin typeface="Arial" panose="020B0604020202020204" pitchFamily="34" charset="0"/>
                <a:cs typeface="Arial" panose="020B0604020202020204" pitchFamily="34" charset="0"/>
              </a:rPr>
              <a:t>sulcus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jugularis</a:t>
            </a:r>
            <a:r>
              <a:rPr lang="tr-TR" sz="2000" b="1" dirty="0" smtClean="0">
                <a:ln/>
                <a:solidFill>
                  <a:srgbClr val="C00000"/>
                </a:solidFill>
                <a:latin typeface="Arial" panose="020B0604020202020204" pitchFamily="34" charset="0"/>
                <a:cs typeface="Arial" panose="020B0604020202020204" pitchFamily="34" charset="0"/>
              </a:rPr>
              <a:t> verir. Bazı veteriner hekimler at ve sığırda </a:t>
            </a:r>
            <a:r>
              <a:rPr lang="tr-TR" sz="2000" b="1" dirty="0" err="1" smtClean="0">
                <a:ln/>
                <a:solidFill>
                  <a:srgbClr val="C00000"/>
                </a:solidFill>
                <a:latin typeface="Arial" panose="020B0604020202020204" pitchFamily="34" charset="0"/>
                <a:cs typeface="Arial" panose="020B0604020202020204" pitchFamily="34" charset="0"/>
              </a:rPr>
              <a:t>intramuscular</a:t>
            </a:r>
            <a:r>
              <a:rPr lang="tr-TR" sz="2000" b="1" dirty="0" smtClean="0">
                <a:ln/>
                <a:solidFill>
                  <a:srgbClr val="C00000"/>
                </a:solidFill>
                <a:latin typeface="Arial" panose="020B0604020202020204" pitchFamily="34" charset="0"/>
                <a:cs typeface="Arial" panose="020B0604020202020204" pitchFamily="34" charset="0"/>
              </a:rPr>
              <a:t> enjeksiyon uygulamalarında, arka bacak ve sağrıya oranla kalbe daha yakın olduğu için bu bölgeyi tercih ederler. Enjeksiyon için boyunun orta 1/3 ’ü ile alt 1/3 ’ünün birleştiği yer, başka bir ifade ile </a:t>
            </a:r>
            <a:r>
              <a:rPr lang="tr-TR" sz="2000" b="1" dirty="0" err="1" smtClean="0">
                <a:ln/>
                <a:solidFill>
                  <a:srgbClr val="C00000"/>
                </a:solidFill>
                <a:latin typeface="Arial" panose="020B0604020202020204" pitchFamily="34" charset="0"/>
                <a:cs typeface="Arial" panose="020B0604020202020204" pitchFamily="34" charset="0"/>
              </a:rPr>
              <a:t>scapula’nın</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margo</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cranialis’inin</a:t>
            </a:r>
            <a:r>
              <a:rPr lang="tr-TR" sz="2000" b="1" dirty="0" smtClean="0">
                <a:ln/>
                <a:solidFill>
                  <a:srgbClr val="C00000"/>
                </a:solidFill>
                <a:latin typeface="Arial" panose="020B0604020202020204" pitchFamily="34" charset="0"/>
                <a:cs typeface="Arial" panose="020B0604020202020204" pitchFamily="34" charset="0"/>
              </a:rPr>
              <a:t> 15 - 20 cm ön tarafı uygundur. Burada derinin altında </a:t>
            </a:r>
            <a:r>
              <a:rPr lang="tr-TR" sz="2000" b="1" dirty="0" err="1" smtClean="0">
                <a:ln/>
                <a:solidFill>
                  <a:srgbClr val="C00000"/>
                </a:solidFill>
                <a:latin typeface="Arial" panose="020B0604020202020204" pitchFamily="34" charset="0"/>
                <a:cs typeface="Arial" panose="020B0604020202020204" pitchFamily="34" charset="0"/>
              </a:rPr>
              <a:t>musculus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trapezius</a:t>
            </a:r>
            <a:r>
              <a:rPr lang="tr-TR" sz="2000" b="1" dirty="0" smtClean="0">
                <a:ln/>
                <a:solidFill>
                  <a:srgbClr val="C00000"/>
                </a:solidFill>
                <a:latin typeface="Arial" panose="020B0604020202020204" pitchFamily="34" charset="0"/>
                <a:cs typeface="Arial" panose="020B0604020202020204" pitchFamily="34" charset="0"/>
              </a:rPr>
              <a:t>, onun da altında </a:t>
            </a:r>
            <a:r>
              <a:rPr lang="tr-TR" sz="2000" b="1" dirty="0" err="1" smtClean="0">
                <a:ln/>
                <a:solidFill>
                  <a:srgbClr val="C00000"/>
                </a:solidFill>
                <a:latin typeface="Arial" panose="020B0604020202020204" pitchFamily="34" charset="0"/>
                <a:cs typeface="Arial" panose="020B0604020202020204" pitchFamily="34" charset="0"/>
              </a:rPr>
              <a:t>musculus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splenius</a:t>
            </a:r>
            <a:r>
              <a:rPr lang="tr-TR" sz="2000" b="1" dirty="0" smtClean="0">
                <a:ln/>
                <a:solidFill>
                  <a:srgbClr val="C00000"/>
                </a:solidFill>
                <a:latin typeface="Arial" panose="020B0604020202020204" pitchFamily="34" charset="0"/>
                <a:cs typeface="Arial" panose="020B0604020202020204" pitchFamily="34" charset="0"/>
              </a:rPr>
              <a:t> ve </a:t>
            </a:r>
            <a:r>
              <a:rPr lang="tr-TR" sz="2000" b="1" dirty="0" err="1" smtClean="0">
                <a:ln/>
                <a:solidFill>
                  <a:srgbClr val="C00000"/>
                </a:solidFill>
                <a:latin typeface="Arial" panose="020B0604020202020204" pitchFamily="34" charset="0"/>
                <a:cs typeface="Arial" panose="020B0604020202020204" pitchFamily="34" charset="0"/>
              </a:rPr>
              <a:t>musculus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serratus</a:t>
            </a:r>
            <a:r>
              <a:rPr lang="tr-TR" sz="2000" b="1" dirty="0" smtClean="0">
                <a:ln/>
                <a:solidFill>
                  <a:srgbClr val="C00000"/>
                </a:solidFill>
                <a:latin typeface="Arial" panose="020B0604020202020204" pitchFamily="34" charset="0"/>
                <a:cs typeface="Arial" panose="020B0604020202020204" pitchFamily="34" charset="0"/>
              </a:rPr>
              <a:t> </a:t>
            </a:r>
            <a:r>
              <a:rPr lang="tr-TR" sz="2000" b="1" dirty="0" err="1" smtClean="0">
                <a:ln/>
                <a:solidFill>
                  <a:srgbClr val="C00000"/>
                </a:solidFill>
                <a:latin typeface="Arial" panose="020B0604020202020204" pitchFamily="34" charset="0"/>
                <a:cs typeface="Arial" panose="020B0604020202020204" pitchFamily="34" charset="0"/>
              </a:rPr>
              <a:t>ventralis’in</a:t>
            </a:r>
            <a:r>
              <a:rPr lang="tr-TR" sz="2000" b="1" dirty="0" smtClean="0">
                <a:ln/>
                <a:solidFill>
                  <a:srgbClr val="C00000"/>
                </a:solidFill>
                <a:latin typeface="Arial" panose="020B0604020202020204" pitchFamily="34" charset="0"/>
                <a:cs typeface="Arial" panose="020B0604020202020204" pitchFamily="34" charset="0"/>
              </a:rPr>
              <a:t> pars </a:t>
            </a:r>
            <a:r>
              <a:rPr lang="tr-TR" sz="2000" b="1" dirty="0" err="1" smtClean="0">
                <a:ln/>
                <a:solidFill>
                  <a:srgbClr val="C00000"/>
                </a:solidFill>
                <a:latin typeface="Arial" panose="020B0604020202020204" pitchFamily="34" charset="0"/>
                <a:cs typeface="Arial" panose="020B0604020202020204" pitchFamily="34" charset="0"/>
              </a:rPr>
              <a:t>cervicalis’i</a:t>
            </a:r>
            <a:r>
              <a:rPr lang="tr-TR" sz="2000" b="1" dirty="0" smtClean="0">
                <a:ln/>
                <a:solidFill>
                  <a:srgbClr val="C00000"/>
                </a:solidFill>
                <a:latin typeface="Arial" panose="020B0604020202020204" pitchFamily="34" charset="0"/>
                <a:cs typeface="Arial" panose="020B0604020202020204" pitchFamily="34" charset="0"/>
              </a:rPr>
              <a:t> yer alır.</a:t>
            </a:r>
            <a:endParaRPr lang="tr-TR" sz="2000" b="1" dirty="0">
              <a:ln/>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99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106364"/>
            <a:ext cx="3698875"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1" name="Düz Ok Bağlayıcısı 3"/>
          <p:cNvCxnSpPr>
            <a:cxnSpLocks noChangeShapeType="1"/>
          </p:cNvCxnSpPr>
          <p:nvPr/>
        </p:nvCxnSpPr>
        <p:spPr bwMode="auto">
          <a:xfrm>
            <a:off x="3935414" y="2133600"/>
            <a:ext cx="2447925" cy="503238"/>
          </a:xfrm>
          <a:prstGeom prst="straightConnector1">
            <a:avLst/>
          </a:prstGeom>
          <a:noFill/>
          <a:ln w="38100" algn="ctr">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5" name="Metin kutusu 4"/>
          <p:cNvSpPr txBox="1"/>
          <p:nvPr/>
        </p:nvSpPr>
        <p:spPr>
          <a:xfrm>
            <a:off x="1847528" y="1619508"/>
            <a:ext cx="2736304"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eaLnBrk="0" fontAlgn="base" hangingPunct="0">
              <a:spcBef>
                <a:spcPct val="0"/>
              </a:spcBef>
              <a:spcAft>
                <a:spcPct val="0"/>
              </a:spcAft>
              <a:defRPr/>
            </a:pPr>
            <a:r>
              <a:rPr lang="tr-TR" b="1" dirty="0" err="1">
                <a:ln/>
                <a:solidFill>
                  <a:srgbClr val="333300"/>
                </a:solidFill>
                <a:latin typeface="Arial" panose="020B0604020202020204" pitchFamily="34" charset="0"/>
              </a:rPr>
              <a:t>M.brachiocephalicus</a:t>
            </a:r>
            <a:endParaRPr lang="tr-TR" b="1" dirty="0">
              <a:ln/>
              <a:solidFill>
                <a:srgbClr val="333300"/>
              </a:solidFill>
              <a:latin typeface="Arial" panose="020B0604020202020204" pitchFamily="34" charset="0"/>
            </a:endParaRPr>
          </a:p>
        </p:txBody>
      </p:sp>
      <p:cxnSp>
        <p:nvCxnSpPr>
          <p:cNvPr id="27653" name="Düz Ok Bağlayıcısı 6"/>
          <p:cNvCxnSpPr>
            <a:cxnSpLocks noChangeShapeType="1"/>
          </p:cNvCxnSpPr>
          <p:nvPr/>
        </p:nvCxnSpPr>
        <p:spPr bwMode="auto">
          <a:xfrm flipH="1">
            <a:off x="6888163" y="2349500"/>
            <a:ext cx="1439862" cy="719138"/>
          </a:xfrm>
          <a:prstGeom prst="straightConnector1">
            <a:avLst/>
          </a:prstGeom>
          <a:noFill/>
          <a:ln w="38100" algn="ctr">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 name="Metin kutusu 7"/>
          <p:cNvSpPr txBox="1"/>
          <p:nvPr/>
        </p:nvSpPr>
        <p:spPr>
          <a:xfrm>
            <a:off x="7922978" y="1988840"/>
            <a:ext cx="2565511"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eaLnBrk="0" fontAlgn="base" hangingPunct="0">
              <a:spcBef>
                <a:spcPct val="0"/>
              </a:spcBef>
              <a:spcAft>
                <a:spcPct val="0"/>
              </a:spcAft>
              <a:defRPr/>
            </a:pPr>
            <a:r>
              <a:rPr lang="tr-TR" b="1" dirty="0" err="1">
                <a:ln/>
                <a:solidFill>
                  <a:srgbClr val="333300"/>
                </a:solidFill>
                <a:latin typeface="Arial" panose="020B0604020202020204" pitchFamily="34" charset="0"/>
              </a:rPr>
              <a:t>M.sternocephalicus</a:t>
            </a:r>
            <a:endParaRPr lang="tr-TR" b="1" dirty="0">
              <a:ln/>
              <a:solidFill>
                <a:srgbClr val="333300"/>
              </a:solidFill>
              <a:latin typeface="Arial" panose="020B0604020202020204" pitchFamily="34" charset="0"/>
            </a:endParaRPr>
          </a:p>
        </p:txBody>
      </p:sp>
      <p:cxnSp>
        <p:nvCxnSpPr>
          <p:cNvPr id="27655" name="Düz Ok Bağlayıcısı 10"/>
          <p:cNvCxnSpPr>
            <a:cxnSpLocks noChangeShapeType="1"/>
          </p:cNvCxnSpPr>
          <p:nvPr/>
        </p:nvCxnSpPr>
        <p:spPr bwMode="auto">
          <a:xfrm flipH="1" flipV="1">
            <a:off x="6888163" y="3933826"/>
            <a:ext cx="1035050" cy="1223963"/>
          </a:xfrm>
          <a:prstGeom prst="straightConnector1">
            <a:avLst/>
          </a:prstGeom>
          <a:noFill/>
          <a:ln w="38100" algn="ctr">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12" name="Metin kutusu 11"/>
          <p:cNvSpPr txBox="1"/>
          <p:nvPr/>
        </p:nvSpPr>
        <p:spPr>
          <a:xfrm>
            <a:off x="7248128" y="5311203"/>
            <a:ext cx="2952328" cy="36933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eaLnBrk="0" fontAlgn="base" hangingPunct="0">
              <a:spcBef>
                <a:spcPct val="0"/>
              </a:spcBef>
              <a:spcAft>
                <a:spcPct val="0"/>
              </a:spcAft>
              <a:defRPr/>
            </a:pPr>
            <a:r>
              <a:rPr lang="tr-TR" b="1" dirty="0" err="1">
                <a:ln/>
                <a:solidFill>
                  <a:srgbClr val="333300"/>
                </a:solidFill>
                <a:latin typeface="Arial" panose="020B0604020202020204" pitchFamily="34" charset="0"/>
              </a:rPr>
              <a:t>M.pectoralis</a:t>
            </a:r>
            <a:r>
              <a:rPr lang="tr-TR" b="1" dirty="0">
                <a:ln/>
                <a:solidFill>
                  <a:srgbClr val="333300"/>
                </a:solidFill>
                <a:latin typeface="Arial" panose="020B0604020202020204" pitchFamily="34" charset="0"/>
              </a:rPr>
              <a:t> </a:t>
            </a:r>
            <a:r>
              <a:rPr lang="tr-TR" b="1" dirty="0" err="1">
                <a:ln/>
                <a:solidFill>
                  <a:srgbClr val="333300"/>
                </a:solidFill>
                <a:latin typeface="Arial" panose="020B0604020202020204" pitchFamily="34" charset="0"/>
              </a:rPr>
              <a:t>supf</a:t>
            </a:r>
            <a:r>
              <a:rPr lang="tr-TR" b="1" dirty="0">
                <a:ln/>
                <a:solidFill>
                  <a:srgbClr val="333300"/>
                </a:solidFill>
                <a:latin typeface="Arial" panose="020B0604020202020204" pitchFamily="34" charset="0"/>
              </a:rPr>
              <a:t>.</a:t>
            </a:r>
          </a:p>
        </p:txBody>
      </p:sp>
    </p:spTree>
    <p:extLst>
      <p:ext uri="{BB962C8B-B14F-4D97-AF65-F5344CB8AC3E}">
        <p14:creationId xmlns:p14="http://schemas.microsoft.com/office/powerpoint/2010/main" val="1126142949"/>
      </p:ext>
    </p:extLst>
  </p:cSld>
  <p:clrMapOvr>
    <a:masterClrMapping/>
  </p:clrMapOvr>
  <p:transition spd="med">
    <p:dissolve/>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46903" y="1427018"/>
            <a:ext cx="9670473" cy="403187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dirty="0" err="1" smtClean="0">
                <a:ln/>
                <a:solidFill>
                  <a:srgbClr val="0000FF"/>
                </a:solidFill>
                <a:latin typeface="Arial" panose="020B0604020202020204" pitchFamily="34" charset="0"/>
                <a:cs typeface="Arial" panose="020B0604020202020204" pitchFamily="34" charset="0"/>
              </a:rPr>
              <a:t>Regio</a:t>
            </a:r>
            <a:r>
              <a:rPr lang="tr-TR" sz="3200" b="1" dirty="0" smtClean="0">
                <a:ln/>
                <a:solidFill>
                  <a:srgbClr val="0000FF"/>
                </a:solidFill>
                <a:latin typeface="Arial" panose="020B0604020202020204" pitchFamily="34" charset="0"/>
                <a:cs typeface="Arial" panose="020B0604020202020204" pitchFamily="34" charset="0"/>
              </a:rPr>
              <a:t> </a:t>
            </a:r>
            <a:r>
              <a:rPr lang="tr-TR" sz="3200" b="1" dirty="0" err="1" smtClean="0">
                <a:ln/>
                <a:solidFill>
                  <a:srgbClr val="0000FF"/>
                </a:solidFill>
                <a:latin typeface="Arial" panose="020B0604020202020204" pitchFamily="34" charset="0"/>
                <a:cs typeface="Arial" panose="020B0604020202020204" pitchFamily="34" charset="0"/>
              </a:rPr>
              <a:t>parotidea</a:t>
            </a:r>
            <a:endParaRPr lang="tr-TR" sz="3200" b="1" dirty="0" smtClean="0">
              <a:ln/>
              <a:solidFill>
                <a:srgbClr val="0000FF"/>
              </a:solidFill>
              <a:latin typeface="Arial" panose="020B0604020202020204" pitchFamily="34" charset="0"/>
              <a:cs typeface="Arial" panose="020B0604020202020204" pitchFamily="34" charset="0"/>
            </a:endParaRPr>
          </a:p>
          <a:p>
            <a:pPr algn="ctr"/>
            <a:endParaRPr lang="tr-TR" sz="3200" b="1" dirty="0" smtClean="0">
              <a:ln/>
              <a:solidFill>
                <a:srgbClr val="C00000"/>
              </a:solidFill>
              <a:latin typeface="Arial" panose="020B0604020202020204" pitchFamily="34" charset="0"/>
              <a:cs typeface="Arial" panose="020B0604020202020204" pitchFamily="34" charset="0"/>
            </a:endParaRPr>
          </a:p>
          <a:p>
            <a:pPr algn="just"/>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Ramus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mandibulae’nin</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margo</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caudalis’i</a:t>
            </a:r>
            <a:r>
              <a:rPr lang="tr-TR" sz="2400" b="1" dirty="0" smtClean="0">
                <a:ln/>
                <a:solidFill>
                  <a:srgbClr val="C00000"/>
                </a:solidFill>
                <a:latin typeface="Arial" panose="020B0604020202020204" pitchFamily="34" charset="0"/>
                <a:cs typeface="Arial" panose="020B0604020202020204" pitchFamily="34" charset="0"/>
              </a:rPr>
              <a:t> ile ala </a:t>
            </a:r>
            <a:r>
              <a:rPr lang="tr-TR" sz="2400" b="1" dirty="0" err="1" smtClean="0">
                <a:ln/>
                <a:solidFill>
                  <a:srgbClr val="C00000"/>
                </a:solidFill>
                <a:latin typeface="Arial" panose="020B0604020202020204" pitchFamily="34" charset="0"/>
                <a:cs typeface="Arial" panose="020B0604020202020204" pitchFamily="34" charset="0"/>
              </a:rPr>
              <a:t>atlantis</a:t>
            </a:r>
            <a:r>
              <a:rPr lang="tr-TR" sz="2400" b="1" dirty="0" smtClean="0">
                <a:ln/>
                <a:solidFill>
                  <a:srgbClr val="C00000"/>
                </a:solidFill>
                <a:latin typeface="Arial" panose="020B0604020202020204" pitchFamily="34" charset="0"/>
                <a:cs typeface="Arial" panose="020B0604020202020204" pitchFamily="34" charset="0"/>
              </a:rPr>
              <a:t> arasında, </a:t>
            </a:r>
            <a:r>
              <a:rPr lang="tr-TR" sz="2400" b="1" dirty="0" err="1" smtClean="0">
                <a:ln/>
                <a:solidFill>
                  <a:srgbClr val="C00000"/>
                </a:solidFill>
                <a:latin typeface="Arial" panose="020B0604020202020204" pitchFamily="34" charset="0"/>
                <a:cs typeface="Arial" panose="020B0604020202020204" pitchFamily="34" charset="0"/>
              </a:rPr>
              <a:t>regio</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auricularis’in</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ventral’inde</a:t>
            </a:r>
            <a:r>
              <a:rPr lang="tr-TR" sz="2400" b="1" dirty="0" smtClean="0">
                <a:ln/>
                <a:solidFill>
                  <a:srgbClr val="C00000"/>
                </a:solidFill>
                <a:latin typeface="Arial" panose="020B0604020202020204" pitchFamily="34" charset="0"/>
                <a:cs typeface="Arial" panose="020B0604020202020204" pitchFamily="34" charset="0"/>
              </a:rPr>
              <a:t> baş ile boyunun sınırında bulunan bölgedir. Bu bölge büyük oranda </a:t>
            </a:r>
            <a:r>
              <a:rPr lang="tr-TR" sz="2400" b="1" dirty="0" err="1" smtClean="0">
                <a:ln/>
                <a:solidFill>
                  <a:srgbClr val="C00000"/>
                </a:solidFill>
                <a:latin typeface="Arial" panose="020B0604020202020204" pitchFamily="34" charset="0"/>
                <a:cs typeface="Arial" panose="020B0604020202020204" pitchFamily="34" charset="0"/>
              </a:rPr>
              <a:t>glandula</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parotis</a:t>
            </a:r>
            <a:r>
              <a:rPr lang="tr-TR" sz="2400" b="1" dirty="0" smtClean="0">
                <a:ln/>
                <a:solidFill>
                  <a:srgbClr val="C00000"/>
                </a:solidFill>
                <a:latin typeface="Arial" panose="020B0604020202020204" pitchFamily="34" charset="0"/>
                <a:cs typeface="Arial" panose="020B0604020202020204" pitchFamily="34" charset="0"/>
              </a:rPr>
              <a:t> tarafından doldurulmuşsa da onun altında ve çevresinde vena </a:t>
            </a:r>
            <a:r>
              <a:rPr lang="tr-TR" sz="2400" b="1" dirty="0" err="1" smtClean="0">
                <a:ln/>
                <a:solidFill>
                  <a:srgbClr val="C00000"/>
                </a:solidFill>
                <a:latin typeface="Arial" panose="020B0604020202020204" pitchFamily="34" charset="0"/>
                <a:cs typeface="Arial" panose="020B0604020202020204" pitchFamily="34" charset="0"/>
              </a:rPr>
              <a:t>jugularis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glandula</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mandibularis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arteria</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carotis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communis</a:t>
            </a:r>
            <a:r>
              <a:rPr lang="tr-TR" sz="2400" b="1" dirty="0" smtClean="0">
                <a:ln/>
                <a:solidFill>
                  <a:srgbClr val="C00000"/>
                </a:solidFill>
                <a:latin typeface="Arial" panose="020B0604020202020204" pitchFamily="34" charset="0"/>
                <a:cs typeface="Arial" panose="020B0604020202020204" pitchFamily="34" charset="0"/>
              </a:rPr>
              <a:t> ve son kolları, </a:t>
            </a:r>
            <a:r>
              <a:rPr lang="tr-TR" sz="2400" b="1" dirty="0" err="1" smtClean="0">
                <a:ln/>
                <a:solidFill>
                  <a:srgbClr val="C00000"/>
                </a:solidFill>
                <a:latin typeface="Arial" panose="020B0604020202020204" pitchFamily="34" charset="0"/>
                <a:cs typeface="Arial" panose="020B0604020202020204" pitchFamily="34" charset="0"/>
              </a:rPr>
              <a:t>truncus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vagosympathicus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nervus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hypoglossus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nervus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accessorius</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lymphocentrum</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parotideum</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lymphocentrum</a:t>
            </a:r>
            <a:r>
              <a:rPr lang="tr-TR" sz="2400" b="1" dirty="0" smtClean="0">
                <a:ln/>
                <a:solidFill>
                  <a:srgbClr val="C00000"/>
                </a:solidFill>
                <a:latin typeface="Arial" panose="020B0604020202020204" pitchFamily="34" charset="0"/>
                <a:cs typeface="Arial" panose="020B0604020202020204" pitchFamily="34" charset="0"/>
              </a:rPr>
              <a:t> </a:t>
            </a:r>
            <a:r>
              <a:rPr lang="tr-TR" sz="2400" b="1" dirty="0" err="1" smtClean="0">
                <a:ln/>
                <a:solidFill>
                  <a:srgbClr val="C00000"/>
                </a:solidFill>
                <a:latin typeface="Arial" panose="020B0604020202020204" pitchFamily="34" charset="0"/>
                <a:cs typeface="Arial" panose="020B0604020202020204" pitchFamily="34" charset="0"/>
              </a:rPr>
              <a:t>retropharyngeum</a:t>
            </a:r>
            <a:r>
              <a:rPr lang="tr-TR" sz="2400" b="1" dirty="0" smtClean="0">
                <a:ln/>
                <a:solidFill>
                  <a:srgbClr val="C00000"/>
                </a:solidFill>
                <a:latin typeface="Arial" panose="020B0604020202020204" pitchFamily="34" charset="0"/>
                <a:cs typeface="Arial" panose="020B0604020202020204" pitchFamily="34" charset="0"/>
              </a:rPr>
              <a:t> gibi oluşumlar bulunur. </a:t>
            </a:r>
            <a:endParaRPr lang="tr-TR" sz="2400" b="1" dirty="0">
              <a:ln/>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07387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anchor="ctr">
        <a:scene3d>
          <a:camera prst="orthographicFront"/>
          <a:lightRig rig="balanced" dir="t">
            <a:rot lat="0" lon="0" rev="2100000"/>
          </a:lightRig>
        </a:scene3d>
        <a:sp3d extrusionH="57150" prstMaterial="metal">
          <a:bevelT w="38100" h="25400"/>
          <a:contourClr>
            <a:schemeClr val="bg2"/>
          </a:contourClr>
        </a:sp3d>
      </a:bodyPr>
      <a:lstStyle>
        <a:defPPr algn="ctr" eaLnBrk="1" hangingPunct="1">
          <a:defRPr sz="2400" b="1" dirty="0" err="1">
            <a:ln w="50800"/>
            <a:solidFill>
              <a:schemeClr val="bg1">
                <a:shade val="50000"/>
              </a:schemeClr>
            </a:solidFill>
            <a:latin typeface="Arial Black" pitchFamily="34" charset="0"/>
          </a:defRPr>
        </a:defPPr>
      </a:lstStyle>
      <a:style>
        <a:lnRef idx="0">
          <a:schemeClr val="accent5"/>
        </a:lnRef>
        <a:fillRef idx="3">
          <a:schemeClr val="accent5"/>
        </a:fillRef>
        <a:effectRef idx="3">
          <a:schemeClr val="accent5"/>
        </a:effectRef>
        <a:fontRef idx="minor">
          <a:schemeClr val="lt1"/>
        </a:fontRef>
      </a:style>
    </a:spDef>
    <a:lnDef>
      <a:spPr bwMode="auto">
        <a:solidFill>
          <a:schemeClr val="accent1"/>
        </a:solidFill>
        <a:ln w="38100" cap="flat" cmpd="sng" algn="ctr">
          <a:solidFill>
            <a:srgbClr val="0000FF"/>
          </a:solidFill>
          <a:prstDash val="solid"/>
          <a:round/>
          <a:headEnd type="none" w="med" len="med"/>
          <a:tailEnd type="triangle"/>
        </a:ln>
        <a:effectLst/>
      </a:spPr>
      <a:bodyPr/>
      <a:lstStyle/>
    </a:lnDef>
    <a:txDef>
      <a:spPr>
        <a:noFill/>
      </a:spPr>
      <a:bodyPr wrap="square" rtlCol="0">
        <a:spAutoFit/>
        <a:scene3d>
          <a:camera prst="orthographicFront"/>
          <a:lightRig rig="soft" dir="t">
            <a:rot lat="0" lon="0" rev="15600000"/>
          </a:lightRig>
        </a:scene3d>
        <a:sp3d extrusionH="57150" prstMaterial="softEdge">
          <a:bevelT w="25400" h="38100"/>
        </a:sp3d>
      </a:bodyPr>
      <a:lstStyle>
        <a:defPPr>
          <a:defRPr b="1" dirty="0" err="1" smtClean="0">
            <a:ln/>
            <a:solidFill>
              <a:srgbClr val="333300"/>
            </a:solidFill>
          </a:defRPr>
        </a:defPPr>
      </a:lstStyle>
    </a:txDef>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85</Words>
  <Application>Microsoft Office PowerPoint</Application>
  <PresentationFormat>Geniş ekran</PresentationFormat>
  <Paragraphs>45</Paragraphs>
  <Slides>12</Slides>
  <Notes>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12</vt:i4>
      </vt:variant>
    </vt:vector>
  </HeadingPairs>
  <TitlesOfParts>
    <vt:vector size="19" baseType="lpstr">
      <vt:lpstr>Arial</vt:lpstr>
      <vt:lpstr>Calibri</vt:lpstr>
      <vt:lpstr>Calibri Light</vt:lpstr>
      <vt:lpstr>Times New Roman</vt:lpstr>
      <vt:lpstr>Wingdings</vt:lpstr>
      <vt:lpstr>Office Teması</vt:lpstr>
      <vt:lpstr>Bulutlar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Çakır</dc:creator>
  <cp:lastModifiedBy>Ahmet Çakır</cp:lastModifiedBy>
  <cp:revision>9</cp:revision>
  <dcterms:created xsi:type="dcterms:W3CDTF">2019-03-15T12:36:35Z</dcterms:created>
  <dcterms:modified xsi:type="dcterms:W3CDTF">2019-03-19T11:43:46Z</dcterms:modified>
</cp:coreProperties>
</file>