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6"/>
    <p:restoredTop sz="94648"/>
  </p:normalViewPr>
  <p:slideViewPr>
    <p:cSldViewPr snapToGrid="0" snapToObjects="1">
      <p:cViewPr varScale="1">
        <p:scale>
          <a:sx n="74" d="100"/>
          <a:sy n="74" d="100"/>
        </p:scale>
        <p:origin x="184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Relationship Id="rId3" Type="http://schemas.openxmlformats.org/officeDocument/2006/relationships/image" Target="../media/image4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Hukukun Temel Kavramları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9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err="1" smtClean="0"/>
              <a:t>IIı</a:t>
            </a:r>
            <a:r>
              <a:rPr lang="tr-TR" dirty="0" smtClean="0"/>
              <a:t>. </a:t>
            </a:r>
            <a:r>
              <a:rPr lang="tr-TR"/>
              <a:t>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551922"/>
            <a:ext cx="8534400" cy="3615267"/>
          </a:xfrm>
        </p:spPr>
        <p:txBody>
          <a:bodyPr/>
          <a:lstStyle/>
          <a:p>
            <a:pPr marL="0" indent="0" defTabSz="91440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dirty="0"/>
              <a:t>TOPLUM HAYATINI DÜZENLEYEN KURALLAR </a:t>
            </a:r>
            <a:r>
              <a:rPr lang="mr-IN" dirty="0"/>
              <a:t>–</a:t>
            </a:r>
            <a:r>
              <a:rPr lang="tr-TR" dirty="0"/>
              <a:t> </a:t>
            </a:r>
            <a:r>
              <a:rPr lang="tr-TR" dirty="0" smtClean="0"/>
              <a:t>2. </a:t>
            </a:r>
            <a:r>
              <a:rPr lang="tr-TR" dirty="0"/>
              <a:t>BÖLÜM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(HUKUK)</a:t>
            </a:r>
          </a:p>
        </p:txBody>
      </p:sp>
    </p:spTree>
    <p:extLst>
      <p:ext uri="{BB962C8B-B14F-4D97-AF65-F5344CB8AC3E}">
        <p14:creationId xmlns:p14="http://schemas.microsoft.com/office/powerpoint/2010/main" val="117626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51359"/>
            <a:ext cx="8534400" cy="1507067"/>
          </a:xfrm>
        </p:spPr>
        <p:txBody>
          <a:bodyPr/>
          <a:lstStyle/>
          <a:p>
            <a:r>
              <a:rPr lang="tr-TR" dirty="0" smtClean="0"/>
              <a:t>HUKUK KURALLARI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212" y="2536323"/>
            <a:ext cx="3276600" cy="24765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2257" y="2536323"/>
            <a:ext cx="4422321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2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63202"/>
            <a:ext cx="8534400" cy="1507067"/>
          </a:xfrm>
        </p:spPr>
        <p:txBody>
          <a:bodyPr/>
          <a:lstStyle/>
          <a:p>
            <a:r>
              <a:rPr lang="tr-TR" dirty="0" smtClean="0"/>
              <a:t>HUKUK KURALLARI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659297" y="1870269"/>
            <a:ext cx="8534400" cy="3615267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Çağdaş̧ </a:t>
            </a:r>
            <a:r>
              <a:rPr lang="tr-TR" dirty="0"/>
              <a:t>toplumlarda </a:t>
            </a:r>
            <a:r>
              <a:rPr lang="tr-TR" dirty="0" smtClean="0"/>
              <a:t>çeşitli </a:t>
            </a:r>
            <a:r>
              <a:rPr lang="tr-TR" dirty="0"/>
              <a:t>toplumsal </a:t>
            </a:r>
            <a:r>
              <a:rPr lang="tr-TR" dirty="0" smtClean="0"/>
              <a:t>davranış̧ </a:t>
            </a:r>
            <a:r>
              <a:rPr lang="tr-TR" dirty="0"/>
              <a:t>kuralları arasında hukuk kuralları ayrı bir konum ve </a:t>
            </a:r>
            <a:r>
              <a:rPr lang="tr-TR" dirty="0" smtClean="0"/>
              <a:t>önemi </a:t>
            </a:r>
            <a:r>
              <a:rPr lang="tr-TR" dirty="0"/>
              <a:t>haizdir. Hukuk kuralları devlet otoritesi tarafından </a:t>
            </a:r>
            <a:r>
              <a:rPr lang="tr-TR" dirty="0" smtClean="0"/>
              <a:t>konulmuş̧ olduğu için </a:t>
            </a:r>
            <a:r>
              <a:rPr lang="tr-TR" dirty="0"/>
              <a:t>bu kuralların ardında devletin zorlayıcı </a:t>
            </a:r>
            <a:r>
              <a:rPr lang="tr-TR" dirty="0" smtClean="0"/>
              <a:t>gücü̈ </a:t>
            </a:r>
            <a:r>
              <a:rPr lang="tr-TR" dirty="0"/>
              <a:t>yer alır. Hukuk kurallarının </a:t>
            </a:r>
            <a:r>
              <a:rPr lang="tr-TR" dirty="0" smtClean="0"/>
              <a:t>güvencesi </a:t>
            </a:r>
            <a:r>
              <a:rPr lang="tr-TR" dirty="0"/>
              <a:t>devlet otoritesidir. </a:t>
            </a:r>
            <a:r>
              <a:rPr lang="tr-TR" dirty="0" smtClean="0"/>
              <a:t>Diğer </a:t>
            </a:r>
            <a:r>
              <a:rPr lang="tr-TR" dirty="0"/>
              <a:t>kural </a:t>
            </a:r>
            <a:r>
              <a:rPr lang="tr-TR" dirty="0" smtClean="0"/>
              <a:t>türlerine </a:t>
            </a:r>
            <a:r>
              <a:rPr lang="tr-TR" dirty="0"/>
              <a:t>uyulmaması durumunda bir yaptırım uygulanmazken hukuk kurallarına aykırı </a:t>
            </a:r>
            <a:r>
              <a:rPr lang="tr-TR" dirty="0" smtClean="0"/>
              <a:t>davranıldığında </a:t>
            </a:r>
            <a:r>
              <a:rPr lang="tr-TR" dirty="0"/>
              <a:t>devlet tarafından kuralı ihlal edene bir yaptırım uygulanır. </a:t>
            </a:r>
          </a:p>
          <a:p>
            <a:r>
              <a:rPr lang="tr-TR" dirty="0"/>
              <a:t>Hukuk kurallarının ayırt edici </a:t>
            </a:r>
            <a:r>
              <a:rPr lang="tr-TR" dirty="0" smtClean="0"/>
              <a:t>ögesi olan müeyyide-yaptırım </a:t>
            </a:r>
            <a:r>
              <a:rPr lang="tr-TR" dirty="0"/>
              <a:t>hukuk kuralının </a:t>
            </a:r>
            <a:r>
              <a:rPr lang="tr-TR" dirty="0" smtClean="0"/>
              <a:t>içerdiği buyruğun </a:t>
            </a:r>
            <a:r>
              <a:rPr lang="tr-TR" dirty="0"/>
              <a:t>(emir-yasak) yerine getirilmesini </a:t>
            </a:r>
            <a:r>
              <a:rPr lang="tr-TR" dirty="0" smtClean="0"/>
              <a:t>sağlayan </a:t>
            </a:r>
            <a:r>
              <a:rPr lang="tr-TR" dirty="0"/>
              <a:t>ve hukuk kuralına </a:t>
            </a:r>
            <a:r>
              <a:rPr lang="tr-TR" dirty="0" smtClean="0"/>
              <a:t>karşı </a:t>
            </a:r>
            <a:r>
              <a:rPr lang="tr-TR" dirty="0"/>
              <a:t>gelenler hakkında </a:t>
            </a:r>
            <a:r>
              <a:rPr lang="tr-TR" dirty="0" smtClean="0"/>
              <a:t>söz </a:t>
            </a:r>
            <a:r>
              <a:rPr lang="tr-TR" dirty="0"/>
              <a:t>konusu olup uygulanan hukuki sonucu ifade eder. </a:t>
            </a:r>
          </a:p>
          <a:p>
            <a:r>
              <a:rPr lang="tr-TR" dirty="0" smtClean="0"/>
              <a:t>Yaptırım-müeyyide</a:t>
            </a:r>
            <a:r>
              <a:rPr lang="tr-TR" dirty="0"/>
              <a:t>, “hukuk kuralının ihlaline tepki olarak </a:t>
            </a:r>
            <a:r>
              <a:rPr lang="tr-TR" dirty="0" smtClean="0"/>
              <a:t>gösterilen </a:t>
            </a:r>
            <a:r>
              <a:rPr lang="tr-TR" dirty="0"/>
              <a:t>ve devlet tarafından bizzat uygulanan cebir” olarak tanımlanır. Yaptırımlar hukuki ve cezai yaptırım </a:t>
            </a:r>
            <a:r>
              <a:rPr lang="tr-TR" dirty="0" smtClean="0"/>
              <a:t>biçimde </a:t>
            </a:r>
            <a:r>
              <a:rPr lang="tr-TR" dirty="0"/>
              <a:t>olabilir. Ceza yaptırımı idam cezası, hapis cezası, para cezası; hukuk yaptırımı </a:t>
            </a:r>
            <a:r>
              <a:rPr lang="tr-TR" dirty="0" smtClean="0"/>
              <a:t>iptal-geçersizlik</a:t>
            </a:r>
            <a:r>
              <a:rPr lang="tr-TR" dirty="0"/>
              <a:t>, tazminat gibi </a:t>
            </a:r>
            <a:r>
              <a:rPr lang="tr-TR" dirty="0" smtClean="0"/>
              <a:t>çeşitli türlerde </a:t>
            </a:r>
            <a:r>
              <a:rPr lang="tr-TR" dirty="0"/>
              <a:t>olabilir. </a:t>
            </a:r>
          </a:p>
          <a:p>
            <a:r>
              <a:rPr lang="tr-TR" dirty="0"/>
              <a:t>Toplumda bireylerin hukuk kurallarına riayet etmesini hukuk kuralının ihlali halinde uygulanacak yaptırımlar </a:t>
            </a:r>
            <a:r>
              <a:rPr lang="tr-TR" dirty="0" smtClean="0"/>
              <a:t>sağlar. Gerçekten </a:t>
            </a:r>
            <a:r>
              <a:rPr lang="tr-TR" dirty="0"/>
              <a:t>de devlet yetkili organları vasıtasıyla hukuk kuralını ihlal edenlere yaptırım uygulamak suretiyle toplumdaki bireyleri hukuk kuralına uymaya zorlar. Yaptırım ile </a:t>
            </a:r>
            <a:r>
              <a:rPr lang="tr-TR" dirty="0" smtClean="0"/>
              <a:t>karşılaşmak </a:t>
            </a:r>
            <a:r>
              <a:rPr lang="tr-TR" dirty="0"/>
              <a:t>istemeyen bireyler hukuk kurallarına uymak zorunda kalırlar. Yaptırıma sahip olmak hukuk kurallarını </a:t>
            </a:r>
            <a:r>
              <a:rPr lang="tr-TR" dirty="0" smtClean="0"/>
              <a:t>diğer </a:t>
            </a:r>
            <a:r>
              <a:rPr lang="tr-TR" dirty="0"/>
              <a:t>toplumsal </a:t>
            </a:r>
            <a:r>
              <a:rPr lang="tr-TR" dirty="0" smtClean="0"/>
              <a:t>davranış̧ </a:t>
            </a:r>
            <a:r>
              <a:rPr lang="tr-TR" dirty="0"/>
              <a:t>kurallarından </a:t>
            </a:r>
            <a:r>
              <a:rPr lang="tr-TR" dirty="0" smtClean="0"/>
              <a:t>üstün </a:t>
            </a:r>
            <a:r>
              <a:rPr lang="tr-TR" dirty="0"/>
              <a:t>kılar ve hukuk kurallarını en etkili toplumsal </a:t>
            </a:r>
            <a:r>
              <a:rPr lang="tr-TR" dirty="0" smtClean="0"/>
              <a:t>davranış̧ </a:t>
            </a:r>
            <a:r>
              <a:rPr lang="tr-TR" dirty="0"/>
              <a:t>kuralları haline getirir. </a:t>
            </a:r>
          </a:p>
        </p:txBody>
      </p:sp>
    </p:spTree>
    <p:extLst>
      <p:ext uri="{BB962C8B-B14F-4D97-AF65-F5344CB8AC3E}">
        <p14:creationId xmlns:p14="http://schemas.microsoft.com/office/powerpoint/2010/main" val="149764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252" y="461870"/>
            <a:ext cx="8534400" cy="1507067"/>
          </a:xfrm>
        </p:spPr>
        <p:txBody>
          <a:bodyPr/>
          <a:lstStyle/>
          <a:p>
            <a:r>
              <a:rPr lang="tr-TR" dirty="0" smtClean="0"/>
              <a:t>Hukuk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8352" y="2230820"/>
            <a:ext cx="8534400" cy="3615267"/>
          </a:xfrm>
        </p:spPr>
        <p:txBody>
          <a:bodyPr/>
          <a:lstStyle/>
          <a:p>
            <a:r>
              <a:rPr lang="tr-TR" dirty="0"/>
              <a:t>Yukarıdaki bilgiler </a:t>
            </a:r>
            <a:r>
              <a:rPr lang="tr-TR" dirty="0" smtClean="0"/>
              <a:t>özetlenerek </a:t>
            </a:r>
            <a:r>
              <a:rPr lang="tr-TR" dirty="0"/>
              <a:t>hukukun tanımı ş</a:t>
            </a:r>
            <a:r>
              <a:rPr lang="tr-TR" dirty="0" smtClean="0"/>
              <a:t>u şekilde </a:t>
            </a:r>
            <a:r>
              <a:rPr lang="tr-TR" dirty="0"/>
              <a:t>verilebilir: </a:t>
            </a:r>
            <a:r>
              <a:rPr lang="tr-TR" b="1" dirty="0"/>
              <a:t>Devletin yetkili organları tarafından konulmak suretiyle uygulamaya </a:t>
            </a:r>
            <a:r>
              <a:rPr lang="tr-TR" b="1" dirty="0" smtClean="0"/>
              <a:t>geçen, </a:t>
            </a:r>
            <a:r>
              <a:rPr lang="tr-TR" b="1" dirty="0"/>
              <a:t>toplumda insan </a:t>
            </a:r>
            <a:r>
              <a:rPr lang="tr-TR" b="1" dirty="0" smtClean="0"/>
              <a:t>ilişki </a:t>
            </a:r>
            <a:r>
              <a:rPr lang="tr-TR" b="1" dirty="0"/>
              <a:t>ve </a:t>
            </a:r>
            <a:r>
              <a:rPr lang="tr-TR" b="1" dirty="0" smtClean="0"/>
              <a:t>davranışlarının düzenlenmesi </a:t>
            </a:r>
            <a:r>
              <a:rPr lang="tr-TR" b="1" dirty="0"/>
              <a:t>suretiyle toplumsal </a:t>
            </a:r>
            <a:r>
              <a:rPr lang="tr-TR" b="1" dirty="0" smtClean="0"/>
              <a:t>düzenin sağlanmasını amaçlayan </a:t>
            </a:r>
            <a:r>
              <a:rPr lang="tr-TR" b="1" dirty="0"/>
              <a:t>ve bunlara uyulması devlet tarafından bizzat yaptırım uygulamak suretiyle zorla </a:t>
            </a:r>
            <a:r>
              <a:rPr lang="tr-TR" b="1" dirty="0" smtClean="0"/>
              <a:t>sağlanan </a:t>
            </a:r>
            <a:r>
              <a:rPr lang="tr-TR" b="1" dirty="0"/>
              <a:t>toplumsal </a:t>
            </a:r>
            <a:r>
              <a:rPr lang="tr-TR" b="1" dirty="0" smtClean="0"/>
              <a:t>davranış̧ </a:t>
            </a:r>
            <a:r>
              <a:rPr lang="tr-TR" b="1" dirty="0"/>
              <a:t>kuralları </a:t>
            </a:r>
            <a:r>
              <a:rPr lang="tr-TR" b="1" dirty="0" smtClean="0"/>
              <a:t>bütünüdür.</a:t>
            </a:r>
            <a:r>
              <a:rPr lang="tr-TR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619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61870"/>
            <a:ext cx="8534400" cy="1507067"/>
          </a:xfrm>
        </p:spPr>
        <p:txBody>
          <a:bodyPr/>
          <a:lstStyle/>
          <a:p>
            <a:r>
              <a:rPr lang="tr-TR" dirty="0" smtClean="0"/>
              <a:t>Hukuk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167759"/>
            <a:ext cx="8534400" cy="3615267"/>
          </a:xfrm>
        </p:spPr>
        <p:txBody>
          <a:bodyPr/>
          <a:lstStyle/>
          <a:p>
            <a:r>
              <a:rPr lang="tr-TR" dirty="0"/>
              <a:t>Hukuk kurallarının </a:t>
            </a:r>
            <a:r>
              <a:rPr lang="tr-TR" dirty="0" smtClean="0"/>
              <a:t>yöneldiği </a:t>
            </a:r>
            <a:r>
              <a:rPr lang="tr-TR" dirty="0"/>
              <a:t>hedef adaleti </a:t>
            </a:r>
            <a:r>
              <a:rPr lang="tr-TR" dirty="0" smtClean="0"/>
              <a:t>gerçekleştirmektir. </a:t>
            </a:r>
            <a:r>
              <a:rPr lang="tr-TR" dirty="0"/>
              <a:t>Adalet hukuk kuralının </a:t>
            </a:r>
            <a:r>
              <a:rPr lang="tr-TR" dirty="0" smtClean="0"/>
              <a:t>yönelmiş̧ olduğu amaçtır. </a:t>
            </a:r>
            <a:r>
              <a:rPr lang="tr-TR" dirty="0"/>
              <a:t>Adalet haklılık, hakka uygunluk anlamına gelir. Hak ise </a:t>
            </a:r>
            <a:r>
              <a:rPr lang="tr-TR" dirty="0" smtClean="0"/>
              <a:t>doğruluk, ölçülülük </a:t>
            </a:r>
            <a:r>
              <a:rPr lang="tr-TR" dirty="0"/>
              <a:t>ve </a:t>
            </a:r>
            <a:r>
              <a:rPr lang="tr-TR" dirty="0" smtClean="0"/>
              <a:t>gerçeğe </a:t>
            </a:r>
            <a:r>
              <a:rPr lang="tr-TR" dirty="0"/>
              <a:t>uygunluk demektir. Buradan da </a:t>
            </a:r>
            <a:r>
              <a:rPr lang="tr-TR" dirty="0" smtClean="0"/>
              <a:t>anlaşılacağı üzere </a:t>
            </a:r>
            <a:r>
              <a:rPr lang="tr-TR" dirty="0"/>
              <a:t>hukuk kuralları toplumda bireyler arasından meydana gelecek </a:t>
            </a:r>
            <a:r>
              <a:rPr lang="tr-TR" dirty="0" smtClean="0"/>
              <a:t>çıkar çatışmaları için gerçekçi, doğru </a:t>
            </a:r>
            <a:r>
              <a:rPr lang="tr-TR" dirty="0"/>
              <a:t>ve </a:t>
            </a:r>
            <a:r>
              <a:rPr lang="tr-TR" dirty="0" smtClean="0"/>
              <a:t>ölçülü </a:t>
            </a:r>
            <a:r>
              <a:rPr lang="tr-TR" dirty="0"/>
              <a:t>bir </a:t>
            </a:r>
            <a:r>
              <a:rPr lang="tr-TR" dirty="0" smtClean="0"/>
              <a:t>çözüm sunabilmeli</a:t>
            </a:r>
            <a:r>
              <a:rPr lang="tr-TR" dirty="0"/>
              <a:t>, hukuk kuralları </a:t>
            </a:r>
            <a:r>
              <a:rPr lang="tr-TR" dirty="0" smtClean="0"/>
              <a:t>bütününün oluşturduğu düzen </a:t>
            </a:r>
            <a:r>
              <a:rPr lang="tr-TR" dirty="0"/>
              <a:t>olarak hukuk </a:t>
            </a:r>
            <a:r>
              <a:rPr lang="tr-TR" dirty="0" smtClean="0"/>
              <a:t>düzeni </a:t>
            </a:r>
            <a:r>
              <a:rPr lang="tr-TR" dirty="0"/>
              <a:t>de aynı </a:t>
            </a:r>
            <a:r>
              <a:rPr lang="tr-TR" dirty="0" smtClean="0"/>
              <a:t>niteliği taşımalıdır. Böyle </a:t>
            </a:r>
            <a:r>
              <a:rPr lang="tr-TR" dirty="0"/>
              <a:t>bir </a:t>
            </a:r>
            <a:r>
              <a:rPr lang="tr-TR" dirty="0" smtClean="0"/>
              <a:t>düzende </a:t>
            </a:r>
            <a:r>
              <a:rPr lang="tr-TR" dirty="0"/>
              <a:t>bireylerin hukuk kurallarına uyması </a:t>
            </a:r>
            <a:r>
              <a:rPr lang="tr-TR" dirty="0" smtClean="0"/>
              <a:t>kendiliğinden </a:t>
            </a:r>
            <a:r>
              <a:rPr lang="tr-TR" dirty="0"/>
              <a:t>cebir ve yaptırım uygulanmaksızın </a:t>
            </a:r>
            <a:r>
              <a:rPr lang="tr-TR" dirty="0" smtClean="0"/>
              <a:t>gerçekleşebilir. Böylece </a:t>
            </a:r>
            <a:r>
              <a:rPr lang="tr-TR" dirty="0"/>
              <a:t>toplumda </a:t>
            </a:r>
            <a:r>
              <a:rPr lang="tr-TR" dirty="0" smtClean="0"/>
              <a:t>barış̧ </a:t>
            </a:r>
            <a:r>
              <a:rPr lang="tr-TR" dirty="0"/>
              <a:t>daha etkili </a:t>
            </a:r>
            <a:r>
              <a:rPr lang="tr-TR" dirty="0" smtClean="0"/>
              <a:t>bicimde </a:t>
            </a:r>
            <a:r>
              <a:rPr lang="tr-TR" dirty="0"/>
              <a:t>kurulur ve daha kalıcı olarak </a:t>
            </a:r>
            <a:r>
              <a:rPr lang="tr-TR" dirty="0" smtClean="0"/>
              <a:t>sağlanır.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6242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74741" y="356766"/>
            <a:ext cx="8534400" cy="1507067"/>
          </a:xfrm>
        </p:spPr>
        <p:txBody>
          <a:bodyPr/>
          <a:lstStyle/>
          <a:p>
            <a:r>
              <a:rPr lang="tr-TR" dirty="0" smtClean="0"/>
              <a:t>Hukukun amaçları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4741" y="2325414"/>
            <a:ext cx="8534400" cy="3615267"/>
          </a:xfrm>
        </p:spPr>
        <p:txBody>
          <a:bodyPr/>
          <a:lstStyle/>
          <a:p>
            <a:r>
              <a:rPr lang="tr-TR" dirty="0" smtClean="0"/>
              <a:t>Dirlik ve düzeni sağlama</a:t>
            </a:r>
          </a:p>
          <a:p>
            <a:r>
              <a:rPr lang="tr-TR" dirty="0" smtClean="0"/>
              <a:t>Hukuki güvenliği sağlama</a:t>
            </a:r>
          </a:p>
          <a:p>
            <a:r>
              <a:rPr lang="tr-TR" dirty="0" smtClean="0"/>
              <a:t>Adaleti sağlama</a:t>
            </a:r>
          </a:p>
          <a:p>
            <a:r>
              <a:rPr lang="tr-TR" dirty="0" smtClean="0"/>
              <a:t>Toplumun gereksinimlerini sağlama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8682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77788"/>
            <a:ext cx="8534400" cy="1507067"/>
          </a:xfrm>
        </p:spPr>
        <p:txBody>
          <a:bodyPr/>
          <a:lstStyle/>
          <a:p>
            <a:r>
              <a:rPr lang="tr-TR" dirty="0" smtClean="0"/>
              <a:t>Hukukun çeşitli anlamları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052145"/>
            <a:ext cx="8534400" cy="3615267"/>
          </a:xfrm>
        </p:spPr>
        <p:txBody>
          <a:bodyPr/>
          <a:lstStyle/>
          <a:p>
            <a:r>
              <a:rPr lang="tr-TR" dirty="0"/>
              <a:t>Pozitif hukuk (dogmatik hukuk): Belirli bir zamanda belirli bir toplumda </a:t>
            </a:r>
            <a:r>
              <a:rPr lang="tr-TR" dirty="0" smtClean="0"/>
              <a:t>yürürlükte </a:t>
            </a:r>
            <a:r>
              <a:rPr lang="tr-TR" dirty="0"/>
              <a:t>olan hukuk kurallarıdır. </a:t>
            </a:r>
          </a:p>
          <a:p>
            <a:r>
              <a:rPr lang="tr-TR" dirty="0" smtClean="0"/>
              <a:t>Mevzu </a:t>
            </a:r>
            <a:r>
              <a:rPr lang="tr-TR" dirty="0"/>
              <a:t>hukuk: Belirli bir zamanda belirli bir toplumda yürürlükte </a:t>
            </a:r>
            <a:r>
              <a:rPr lang="tr-TR" dirty="0" smtClean="0"/>
              <a:t> olan </a:t>
            </a:r>
            <a:r>
              <a:rPr lang="tr-TR" dirty="0"/>
              <a:t>yazılı hukuk kurallarıdır. </a:t>
            </a:r>
          </a:p>
          <a:p>
            <a:r>
              <a:rPr lang="tr-TR" dirty="0"/>
              <a:t>Tabii hukuk (ideal hukuk): Toplumun </a:t>
            </a:r>
            <a:r>
              <a:rPr lang="tr-TR" dirty="0" smtClean="0"/>
              <a:t>ihtiyaçları göz önünde </a:t>
            </a:r>
            <a:r>
              <a:rPr lang="tr-TR" dirty="0"/>
              <a:t>bulundurularak akıl yoluyla </a:t>
            </a:r>
            <a:r>
              <a:rPr lang="tr-TR" dirty="0" smtClean="0"/>
              <a:t>ulaşılabilen </a:t>
            </a:r>
            <a:r>
              <a:rPr lang="tr-TR" dirty="0"/>
              <a:t>ve adalet fikrine dayanan kurallardır. Toplumdaki olması gereken hukuku ifade eder. </a:t>
            </a:r>
          </a:p>
          <a:p>
            <a:r>
              <a:rPr lang="tr-TR" dirty="0"/>
              <a:t>Tarihi </a:t>
            </a:r>
            <a:r>
              <a:rPr lang="tr-TR" dirty="0" smtClean="0"/>
              <a:t>hukuk:   </a:t>
            </a:r>
            <a:r>
              <a:rPr lang="tr-TR" smtClean="0"/>
              <a:t>Yürürlükten kalkmış̧ </a:t>
            </a:r>
            <a:r>
              <a:rPr lang="tr-TR" dirty="0"/>
              <a:t>olan hukuktur.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205857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17</TotalTime>
  <Words>469</Words>
  <Application>Microsoft Macintosh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Gothic</vt:lpstr>
      <vt:lpstr>Mangal</vt:lpstr>
      <vt:lpstr>Wingdings 3</vt:lpstr>
      <vt:lpstr>Dilim</vt:lpstr>
      <vt:lpstr>Sağlık bilimleri fakültesi</vt:lpstr>
      <vt:lpstr>IIı. bölüm</vt:lpstr>
      <vt:lpstr>HUKUK KURALLARI</vt:lpstr>
      <vt:lpstr>HUKUK KURALLARI</vt:lpstr>
      <vt:lpstr>Hukuk kuralları</vt:lpstr>
      <vt:lpstr>Hukuk kuralları</vt:lpstr>
      <vt:lpstr>Hukukun amaçları</vt:lpstr>
      <vt:lpstr>Hukukun çeşitli anlamları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3</cp:revision>
  <dcterms:created xsi:type="dcterms:W3CDTF">2018-09-23T12:25:28Z</dcterms:created>
  <dcterms:modified xsi:type="dcterms:W3CDTF">2018-09-24T07:33:45Z</dcterms:modified>
</cp:coreProperties>
</file>