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74" r:id="rId3"/>
    <p:sldId id="271" r:id="rId4"/>
    <p:sldId id="265" r:id="rId5"/>
    <p:sldId id="266" r:id="rId6"/>
    <p:sldId id="272" r:id="rId7"/>
    <p:sldId id="267" r:id="rId8"/>
    <p:sldId id="268" r:id="rId9"/>
    <p:sldId id="269" r:id="rId10"/>
    <p:sldId id="27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3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211917" y="1600200"/>
            <a:ext cx="9116483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78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14400" y="1219201"/>
            <a:ext cx="103632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505200"/>
            <a:ext cx="85344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5A5BC2-5867-4DAA-BE82-0F8EEA81D95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701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D9E44-D551-432F-9358-128D1CED5AB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397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CB33E-0B3C-4AED-B090-2B3B6857FA67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848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4135B-9DE8-4808-8118-60DEB1D6DABC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27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E8018-7EC8-4478-8070-48AC82470DAE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440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48542-3A72-4F2B-9977-628BF28DA676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7377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E0204-4EFD-48D9-A85C-E0B4114F7018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2407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698F9-BA04-4363-AA88-E05903BA664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366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BC36-C806-447D-8F15-11CD13756D6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0435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50BED-269B-4343-B4B0-ECA563F3E18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0551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62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62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E949A-BCA5-4422-B7E7-03DA0808DB93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445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428752" y="304800"/>
            <a:ext cx="10153649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7680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957438-588C-4F2D-A5C5-19A8134466F2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421068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27383" y="476675"/>
            <a:ext cx="11425269" cy="792807"/>
          </a:xfrm>
        </p:spPr>
        <p:txBody>
          <a:bodyPr/>
          <a:lstStyle/>
          <a:p>
            <a:pPr algn="ctr" eaLnBrk="1" hangingPunct="1"/>
            <a:r>
              <a:rPr lang="tr-TR" altLang="tr-TR" sz="4000" b="1" dirty="0">
                <a:solidFill>
                  <a:srgbClr val="000000"/>
                </a:solidFill>
                <a:latin typeface="Times New Roman" pitchFamily="18" charset="0"/>
              </a:rPr>
              <a:t>TARIMSAL YAPILARIN TASARIMI </a:t>
            </a:r>
            <a:endParaRPr lang="tr-TR" altLang="tr-TR" sz="4000" b="1" dirty="0" smtClean="0">
              <a:latin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00481" y="2636912"/>
            <a:ext cx="10271760" cy="3168352"/>
          </a:xfrm>
        </p:spPr>
        <p:txBody>
          <a:bodyPr/>
          <a:lstStyle/>
          <a:p>
            <a:pPr algn="l" eaLnBrk="1" hangingPunct="1"/>
            <a:r>
              <a:rPr lang="tr-TR" altLang="tr-TR" b="1" dirty="0" smtClean="0">
                <a:latin typeface="Times New Roman" pitchFamily="18" charset="0"/>
              </a:rPr>
              <a:t>     13. HAFTA	   </a:t>
            </a:r>
            <a:r>
              <a:rPr lang="tr-TR" altLang="tr-TR" sz="2400" b="1" i="1" dirty="0" smtClean="0"/>
              <a:t>ÜRÜN KORUMA VE DEPOLAMA YAPILARI</a:t>
            </a:r>
          </a:p>
          <a:p>
            <a:pPr eaLnBrk="1" hangingPunct="1"/>
            <a:endParaRPr lang="tr-TR" altLang="tr-TR" b="1" dirty="0">
              <a:latin typeface="Times New Roman" pitchFamily="18" charset="0"/>
            </a:endParaRPr>
          </a:p>
          <a:p>
            <a:pPr eaLnBrk="1" hangingPunct="1"/>
            <a:r>
              <a:rPr lang="tr-TR" altLang="tr-TR" b="1" dirty="0" err="1" smtClean="0">
                <a:latin typeface="Times New Roman" pitchFamily="18" charset="0"/>
              </a:rPr>
              <a:t>Prof.Dr</a:t>
            </a:r>
            <a:r>
              <a:rPr lang="tr-TR" altLang="tr-TR" b="1" dirty="0" smtClean="0">
                <a:latin typeface="Times New Roman" pitchFamily="18" charset="0"/>
              </a:rPr>
              <a:t>. Metin OLGUN</a:t>
            </a:r>
          </a:p>
          <a:p>
            <a:pPr eaLnBrk="1" hangingPunct="1"/>
            <a:r>
              <a:rPr lang="tr-TR" altLang="tr-TR" b="1" dirty="0" smtClean="0">
                <a:latin typeface="Times New Roman" pitchFamily="18" charset="0"/>
              </a:rPr>
              <a:t>Doç</a:t>
            </a:r>
            <a:r>
              <a:rPr lang="tr-TR" altLang="tr-TR" b="1" dirty="0" smtClean="0">
                <a:latin typeface="Times New Roman" pitchFamily="18" charset="0"/>
              </a:rPr>
              <a:t>. Dr. Havva Eylem POLAT</a:t>
            </a:r>
          </a:p>
          <a:p>
            <a:pPr eaLnBrk="1" hangingPunct="1"/>
            <a:endParaRPr lang="tr-TR" altLang="tr-TR" b="1" dirty="0" smtClean="0">
              <a:latin typeface="Times New Roman" pitchFamily="18" charset="0"/>
            </a:endParaRP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381064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861040" cy="1143000"/>
          </a:xfrm>
        </p:spPr>
        <p:txBody>
          <a:bodyPr>
            <a:normAutofit fontScale="90000"/>
          </a:bodyPr>
          <a:lstStyle/>
          <a:p>
            <a:pPr lvl="0" indent="-342900">
              <a:spcBef>
                <a:spcPct val="20000"/>
              </a:spcBef>
            </a:pPr>
            <a:r>
              <a:rPr lang="en-US" altLang="zh-CN" sz="3000" b="1" spc="-5" dirty="0" err="1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Mısır</a:t>
            </a:r>
            <a:r>
              <a:rPr lang="en-US" altLang="zh-CN" sz="3000" b="1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000" b="1" dirty="0" err="1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serenleri</a:t>
            </a:r>
            <a:r>
              <a:rPr lang="en-US" altLang="zh-CN" sz="3000" b="1" dirty="0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/>
            </a:r>
            <a:br>
              <a:rPr lang="en-US" altLang="zh-CN" sz="3000" b="1" dirty="0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11186160" cy="4525963"/>
          </a:xfrm>
        </p:spPr>
        <p:txBody>
          <a:bodyPr>
            <a:normAutofit/>
          </a:bodyPr>
          <a:lstStyle/>
          <a:p>
            <a:pPr marL="0" algn="just" hangingPunct="0">
              <a:lnSpc>
                <a:spcPct val="95416"/>
              </a:lnSpc>
            </a:pPr>
            <a:r>
              <a:rPr lang="en-US" altLang="zh-CN" sz="2800" dirty="0" err="1" smtClean="0">
                <a:solidFill>
                  <a:srgbClr val="000000"/>
                </a:solidFill>
                <a:ea typeface="Times New Roman"/>
              </a:rPr>
              <a:t>Hasattan</a:t>
            </a:r>
            <a:r>
              <a:rPr lang="en-US" altLang="zh-CN" sz="2800" spc="129" dirty="0" smtClean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sonra</a:t>
            </a:r>
            <a:r>
              <a:rPr lang="en-US" altLang="zh-CN" sz="28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mısırın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nem</a:t>
            </a:r>
            <a:r>
              <a:rPr lang="en-US" altLang="zh-CN" sz="28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kapsamı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%</a:t>
            </a:r>
            <a:r>
              <a:rPr lang="en-US" altLang="zh-CN" sz="28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30’un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üzerindedir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8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Mısırın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8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kadar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yüksek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nemde</a:t>
            </a:r>
            <a:r>
              <a:rPr lang="en-US" altLang="zh-CN" sz="28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depolanması</a:t>
            </a:r>
            <a:r>
              <a:rPr lang="en-US" altLang="zh-CN" sz="28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kısa</a:t>
            </a:r>
            <a:r>
              <a:rPr lang="en-US" altLang="zh-CN" sz="28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sürede</a:t>
            </a:r>
            <a:r>
              <a:rPr lang="en-US" altLang="zh-CN" sz="28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zarar</a:t>
            </a:r>
            <a:r>
              <a:rPr lang="en-US" altLang="zh-CN" sz="28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görmesine</a:t>
            </a:r>
            <a:r>
              <a:rPr lang="en-US" altLang="zh-CN" sz="28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neden</a:t>
            </a:r>
            <a:r>
              <a:rPr lang="en-US" altLang="zh-CN" sz="28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olur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8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8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nedenle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8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nem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0" dirty="0" err="1">
                <a:solidFill>
                  <a:srgbClr val="000000"/>
                </a:solidFill>
                <a:ea typeface="Times New Roman"/>
              </a:rPr>
              <a:t>kapsamının</a:t>
            </a:r>
            <a:r>
              <a:rPr lang="en-US" altLang="zh-CN" sz="28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5" dirty="0" err="1">
                <a:solidFill>
                  <a:srgbClr val="000000"/>
                </a:solidFill>
                <a:ea typeface="Times New Roman"/>
              </a:rPr>
              <a:t>kış</a:t>
            </a:r>
            <a:r>
              <a:rPr lang="en-US" altLang="zh-CN" sz="28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5" dirty="0" err="1">
                <a:solidFill>
                  <a:srgbClr val="000000"/>
                </a:solidFill>
                <a:ea typeface="Times New Roman"/>
              </a:rPr>
              <a:t>mevsimine</a:t>
            </a:r>
            <a:r>
              <a:rPr lang="en-US" altLang="zh-CN" sz="28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0" dirty="0" err="1">
                <a:solidFill>
                  <a:srgbClr val="000000"/>
                </a:solidFill>
                <a:ea typeface="Times New Roman"/>
              </a:rPr>
              <a:t>girilmeden</a:t>
            </a:r>
            <a:r>
              <a:rPr lang="en-US" altLang="zh-CN" sz="28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5" dirty="0" err="1">
                <a:solidFill>
                  <a:srgbClr val="000000"/>
                </a:solidFill>
                <a:ea typeface="Times New Roman"/>
              </a:rPr>
              <a:t>depolama</a:t>
            </a:r>
            <a:r>
              <a:rPr lang="en-US" altLang="zh-CN" sz="28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0" dirty="0" err="1">
                <a:solidFill>
                  <a:srgbClr val="000000"/>
                </a:solidFill>
                <a:ea typeface="Times New Roman"/>
              </a:rPr>
              <a:t>için</a:t>
            </a:r>
            <a:r>
              <a:rPr lang="en-US" altLang="zh-CN" sz="28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0" dirty="0" err="1">
                <a:solidFill>
                  <a:srgbClr val="000000"/>
                </a:solidFill>
                <a:ea typeface="Times New Roman"/>
              </a:rPr>
              <a:t>gerekli</a:t>
            </a:r>
            <a:r>
              <a:rPr lang="en-US" altLang="zh-CN" sz="28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0" dirty="0" err="1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8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5" dirty="0" err="1">
                <a:solidFill>
                  <a:srgbClr val="000000"/>
                </a:solidFill>
                <a:ea typeface="Times New Roman"/>
              </a:rPr>
              <a:t>düzeye</a:t>
            </a:r>
            <a:r>
              <a:rPr lang="en-US" altLang="zh-CN" sz="28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0" dirty="0" err="1">
                <a:solidFill>
                  <a:srgbClr val="000000"/>
                </a:solidFill>
                <a:ea typeface="Times New Roman"/>
              </a:rPr>
              <a:t>indirilmesi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40" dirty="0" err="1">
                <a:solidFill>
                  <a:srgbClr val="000000"/>
                </a:solidFill>
                <a:ea typeface="Times New Roman"/>
              </a:rPr>
              <a:t>gerekir</a:t>
            </a:r>
            <a:r>
              <a:rPr lang="en-US" altLang="zh-CN" sz="2800" spc="25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8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spc="44" dirty="0" err="1">
                <a:solidFill>
                  <a:srgbClr val="000000"/>
                </a:solidFill>
                <a:ea typeface="Times New Roman"/>
              </a:rPr>
              <a:t>Koçanlı</a:t>
            </a:r>
            <a:r>
              <a:rPr lang="en-US" altLang="zh-CN" sz="28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spc="40" dirty="0" err="1">
                <a:solidFill>
                  <a:srgbClr val="000000"/>
                </a:solidFill>
                <a:ea typeface="Times New Roman"/>
              </a:rPr>
              <a:t>mısırın</a:t>
            </a:r>
            <a:r>
              <a:rPr lang="en-US" altLang="zh-CN" sz="28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spc="40" dirty="0" err="1">
                <a:solidFill>
                  <a:srgbClr val="000000"/>
                </a:solidFill>
                <a:ea typeface="Times New Roman"/>
              </a:rPr>
              <a:t>depolandığı</a:t>
            </a:r>
            <a:r>
              <a:rPr lang="en-US" altLang="zh-CN" sz="28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spc="44" dirty="0" err="1">
                <a:solidFill>
                  <a:srgbClr val="000000"/>
                </a:solidFill>
                <a:ea typeface="Times New Roman"/>
              </a:rPr>
              <a:t>yapılar</a:t>
            </a:r>
            <a:r>
              <a:rPr lang="en-US" altLang="zh-CN" sz="28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spc="40" dirty="0" err="1">
                <a:solidFill>
                  <a:srgbClr val="000000"/>
                </a:solidFill>
                <a:ea typeface="Times New Roman"/>
              </a:rPr>
              <a:t>genellikle</a:t>
            </a:r>
            <a:r>
              <a:rPr lang="en-US" altLang="zh-CN" sz="28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spc="40" dirty="0" err="1">
                <a:solidFill>
                  <a:srgbClr val="000000"/>
                </a:solidFill>
                <a:ea typeface="Times New Roman"/>
              </a:rPr>
              <a:t>mısır</a:t>
            </a:r>
            <a:r>
              <a:rPr lang="en-US" altLang="zh-CN" sz="28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spc="34" dirty="0" err="1">
                <a:solidFill>
                  <a:srgbClr val="000000"/>
                </a:solidFill>
                <a:ea typeface="Times New Roman"/>
              </a:rPr>
              <a:t>serenleri</a:t>
            </a:r>
            <a:r>
              <a:rPr lang="en-US" altLang="zh-CN" sz="28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spc="44" dirty="0" err="1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adlandırılır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Uygulamada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farklı</a:t>
            </a:r>
            <a:r>
              <a:rPr lang="en-US" altLang="zh-CN" sz="2800" spc="139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malzemelerden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yapılmış</a:t>
            </a:r>
            <a:r>
              <a:rPr lang="en-US" altLang="zh-CN" sz="2800" spc="139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çeşitli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tip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serenlerden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yararlanılmakla</a:t>
            </a:r>
            <a:r>
              <a:rPr lang="en-US" altLang="zh-CN" sz="28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birlikte</a:t>
            </a:r>
            <a:r>
              <a:rPr lang="en-US" altLang="zh-CN" sz="28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en</a:t>
            </a:r>
            <a:r>
              <a:rPr lang="en-US" altLang="zh-CN" sz="28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yaygın</a:t>
            </a:r>
            <a:r>
              <a:rPr lang="en-US" altLang="zh-CN" sz="2800" spc="5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kullanılanı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8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duvarları</a:t>
            </a:r>
            <a:r>
              <a:rPr lang="en-US" altLang="zh-CN" sz="28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ahşap</a:t>
            </a:r>
            <a:r>
              <a:rPr lang="en-US" altLang="zh-CN" sz="2800" spc="5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çıtalı</a:t>
            </a:r>
            <a:r>
              <a:rPr lang="en-US" altLang="zh-CN" sz="28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dikdörtgen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serenlerdir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serenler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karşılıklı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yerleştirilerek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ikiz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serenler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şeklinde</a:t>
            </a:r>
            <a:r>
              <a:rPr lang="en-US" altLang="zh-CN" sz="2800" spc="-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de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-10" dirty="0" err="1">
                <a:solidFill>
                  <a:srgbClr val="000000"/>
                </a:solidFill>
                <a:ea typeface="Times New Roman"/>
              </a:rPr>
              <a:t>düzenlenebilirler</a:t>
            </a:r>
            <a:r>
              <a:rPr lang="en-US" altLang="zh-CN" sz="2800" spc="25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1368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20"/>
          <p:cNvSpPr txBox="1"/>
          <p:nvPr/>
        </p:nvSpPr>
        <p:spPr>
          <a:xfrm>
            <a:off x="569061" y="314197"/>
            <a:ext cx="10424729" cy="38854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>
              <a:lnSpc>
                <a:spcPct val="100000"/>
              </a:lnSpc>
            </a:pPr>
            <a:r>
              <a:rPr lang="en-US" altLang="zh-CN" sz="2400" b="1" spc="-30" dirty="0">
                <a:solidFill>
                  <a:srgbClr val="000000"/>
                </a:solidFill>
                <a:ea typeface="Times New Roman"/>
              </a:rPr>
              <a:t>Yeşil</a:t>
            </a:r>
            <a:r>
              <a:rPr lang="en-US" altLang="zh-CN" sz="2400" b="1" spc="-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spc="-55" dirty="0">
                <a:solidFill>
                  <a:srgbClr val="000000"/>
                </a:solidFill>
                <a:ea typeface="Times New Roman"/>
              </a:rPr>
              <a:t>Yem</a:t>
            </a:r>
            <a:r>
              <a:rPr lang="en-US" altLang="zh-CN" sz="2400" b="1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spc="-35" dirty="0">
                <a:solidFill>
                  <a:srgbClr val="000000"/>
                </a:solidFill>
                <a:ea typeface="Times New Roman"/>
              </a:rPr>
              <a:t>Depoları</a:t>
            </a:r>
          </a:p>
          <a:p>
            <a:pPr marL="0" algn="just" hangingPunct="0">
              <a:lnSpc>
                <a:spcPct val="95416"/>
              </a:lnSpc>
              <a:spcBef>
                <a:spcPts val="110"/>
              </a:spcBef>
            </a:pPr>
            <a:r>
              <a:rPr lang="en-US" altLang="zh-CN" sz="2400" spc="25" dirty="0">
                <a:solidFill>
                  <a:srgbClr val="000000"/>
                </a:solidFill>
                <a:ea typeface="Times New Roman"/>
              </a:rPr>
              <a:t>Hayvanların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ea typeface="Times New Roman"/>
              </a:rPr>
              <a:t>beslenmesinde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ea typeface="Times New Roman"/>
              </a:rPr>
              <a:t>yeşil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yem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ea typeface="Times New Roman"/>
              </a:rPr>
              <a:t>kullanılan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her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ea typeface="Times New Roman"/>
              </a:rPr>
              <a:t>çeşit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ea typeface="Times New Roman"/>
              </a:rPr>
              <a:t>bitkinin,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doğal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taze</a:t>
            </a:r>
            <a:r>
              <a:rPr lang="en-US" altLang="zh-CN" sz="24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400" spc="6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bulunmadığı</a:t>
            </a:r>
            <a:r>
              <a:rPr lang="en-US" altLang="zh-CN" sz="24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dönemlerde</a:t>
            </a:r>
            <a:r>
              <a:rPr lang="en-US" altLang="zh-CN" sz="2400" spc="6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aynı</a:t>
            </a:r>
            <a:r>
              <a:rPr lang="en-US" altLang="zh-CN" sz="2400" spc="6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tazeliğe</a:t>
            </a:r>
            <a:r>
              <a:rPr lang="en-US" altLang="zh-CN" sz="24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yakın</a:t>
            </a:r>
            <a:r>
              <a:rPr lang="en-US" altLang="zh-CN" sz="2400" spc="6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4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durumda</a:t>
            </a:r>
            <a:r>
              <a:rPr lang="en-US" altLang="zh-CN" sz="2400" spc="6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6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kuru</a:t>
            </a:r>
            <a:r>
              <a:rPr lang="en-US" altLang="zh-CN" sz="24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haline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göre</a:t>
            </a:r>
            <a:r>
              <a:rPr lang="en-US" altLang="zh-CN" sz="2400" spc="9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daha</a:t>
            </a:r>
            <a:r>
              <a:rPr lang="en-US" altLang="zh-CN" sz="2400" spc="9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yüksek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400" spc="9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besin</a:t>
            </a:r>
            <a:r>
              <a:rPr lang="en-US" altLang="zh-CN" sz="2400" spc="9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değerine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sahip</a:t>
            </a:r>
            <a:r>
              <a:rPr lang="en-US" altLang="zh-CN" sz="2400" spc="9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olacak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şekilde</a:t>
            </a:r>
            <a:r>
              <a:rPr lang="en-US" altLang="zh-CN" sz="2400" spc="9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korunması,</a:t>
            </a:r>
            <a:r>
              <a:rPr lang="en-US" altLang="zh-CN" sz="2400" spc="9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işletme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hayvancılığının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güvence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altına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alınması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böylece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hayvancılığın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başarılı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yürütülmesi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yönünden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büyük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öneme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sahiptir.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Yeşil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sulu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yemlerin</a:t>
            </a:r>
            <a:r>
              <a:rPr lang="en-US" altLang="zh-CN" sz="2400" spc="-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belirli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sıcaklık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derecelerinde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tutularak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gerektiğinde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katkı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maddeleri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ilave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edilip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sıkıştırılarak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havasız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ortamda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meydana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gelen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süt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asidi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fermantasyonu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sonucunda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bozulmadan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saklanmasına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i="1" spc="25" dirty="0">
                <a:solidFill>
                  <a:srgbClr val="000000"/>
                </a:solidFill>
                <a:ea typeface="Times New Roman"/>
              </a:rPr>
              <a:t>silaj</a:t>
            </a:r>
            <a:r>
              <a:rPr lang="en-US" altLang="zh-CN" sz="2400" b="1" i="1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i="1" spc="40" dirty="0">
                <a:solidFill>
                  <a:srgbClr val="000000"/>
                </a:solidFill>
                <a:ea typeface="Times New Roman"/>
              </a:rPr>
              <a:t>yapma</a:t>
            </a:r>
            <a:r>
              <a:rPr lang="en-US" altLang="zh-CN" sz="2400" b="1" i="1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veya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i="1" spc="30" dirty="0">
                <a:solidFill>
                  <a:srgbClr val="000000"/>
                </a:solidFill>
                <a:ea typeface="Times New Roman"/>
              </a:rPr>
              <a:t>silolama,</a:t>
            </a:r>
            <a:r>
              <a:rPr lang="en-US" altLang="zh-CN" sz="2400" b="1" i="1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ea typeface="Times New Roman"/>
              </a:rPr>
              <a:t>şekilde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elde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edilen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besin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değeri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yüksek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olan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yeşil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yeme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i="1" spc="34" dirty="0">
                <a:solidFill>
                  <a:srgbClr val="000000"/>
                </a:solidFill>
                <a:ea typeface="Times New Roman"/>
              </a:rPr>
              <a:t>silaj</a:t>
            </a:r>
            <a:r>
              <a:rPr lang="en-US" altLang="zh-CN" sz="2400" b="1" i="1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veya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i="1" spc="34" dirty="0">
                <a:solidFill>
                  <a:srgbClr val="000000"/>
                </a:solidFill>
                <a:ea typeface="Times New Roman"/>
              </a:rPr>
              <a:t>silo</a:t>
            </a:r>
            <a:r>
              <a:rPr lang="en-US" altLang="zh-CN" sz="2400" b="1" i="1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i="1" spc="50" dirty="0">
                <a:solidFill>
                  <a:srgbClr val="000000"/>
                </a:solidFill>
                <a:ea typeface="Times New Roman"/>
              </a:rPr>
              <a:t>yemi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amaçla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yapılan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yapılara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da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i="1" dirty="0">
                <a:solidFill>
                  <a:srgbClr val="000000"/>
                </a:solidFill>
                <a:ea typeface="Times New Roman"/>
              </a:rPr>
              <a:t>silo</a:t>
            </a:r>
            <a:r>
              <a:rPr lang="en-US" altLang="zh-CN" sz="2400" b="1" i="1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adı</a:t>
            </a:r>
            <a:r>
              <a:rPr lang="en-US" altLang="zh-CN" sz="2400" spc="-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verilir.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569061" y="4276453"/>
            <a:ext cx="10606939" cy="21031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>
              <a:lnSpc>
                <a:spcPct val="100000"/>
              </a:lnSpc>
              <a:tabLst>
                <a:tab pos="1281963" algn="l"/>
                <a:tab pos="2414295" algn="l"/>
                <a:tab pos="4341012" algn="l"/>
                <a:tab pos="5289194" algn="l"/>
                <a:tab pos="8134756" algn="l"/>
              </a:tabLst>
            </a:pPr>
            <a:r>
              <a:rPr lang="en-US" altLang="zh-CN" sz="2400" spc="-10" dirty="0">
                <a:solidFill>
                  <a:srgbClr val="000000"/>
                </a:solidFill>
                <a:ea typeface="Times New Roman"/>
              </a:rPr>
              <a:t>Silolar</a:t>
            </a:r>
            <a:r>
              <a:rPr lang="en-US" altLang="zh-CN" sz="2400" spc="-30" dirty="0">
                <a:solidFill>
                  <a:srgbClr val="000000"/>
                </a:solidFill>
                <a:ea typeface="Times New Roman"/>
              </a:rPr>
              <a:t>,	</a:t>
            </a:r>
            <a:r>
              <a:rPr lang="en-US" altLang="zh-CN" sz="2400" spc="-5" dirty="0">
                <a:solidFill>
                  <a:srgbClr val="000000"/>
                </a:solidFill>
                <a:ea typeface="Times New Roman"/>
              </a:rPr>
              <a:t>çeşitli	özelliklerine	göre	sınıflandırılabilirler</a:t>
            </a:r>
            <a:r>
              <a:rPr lang="en-US" altLang="zh-CN" sz="2400" spc="-75" dirty="0">
                <a:solidFill>
                  <a:srgbClr val="000000"/>
                </a:solidFill>
                <a:ea typeface="Times New Roman"/>
              </a:rPr>
              <a:t>.	</a:t>
            </a:r>
            <a:r>
              <a:rPr lang="en-US" altLang="zh-CN" sz="2400" spc="-10" dirty="0" err="1" smtClean="0">
                <a:solidFill>
                  <a:srgbClr val="000000"/>
                </a:solidFill>
                <a:ea typeface="Times New Roman"/>
              </a:rPr>
              <a:t>Ancak</a:t>
            </a:r>
            <a:r>
              <a:rPr lang="tr-TR" altLang="zh-CN" sz="2400" spc="-10" dirty="0" smtClean="0">
                <a:solidFill>
                  <a:srgbClr val="000000"/>
                </a:solidFill>
                <a:ea typeface="Times New Roman"/>
              </a:rPr>
              <a:t> siloların </a:t>
            </a:r>
            <a:r>
              <a:rPr lang="en-US" altLang="zh-CN" sz="2400" dirty="0" err="1" smtClean="0">
                <a:solidFill>
                  <a:srgbClr val="000000"/>
                </a:solidFill>
                <a:ea typeface="Times New Roman"/>
              </a:rPr>
              <a:t>sınıflandırılmasında</a:t>
            </a:r>
            <a:r>
              <a:rPr lang="en-US" altLang="zh-CN" sz="2400" spc="-25" dirty="0" smtClean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genellikle</a:t>
            </a:r>
            <a:r>
              <a:rPr lang="en-US" altLang="zh-CN" sz="2400" spc="-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inşa</a:t>
            </a:r>
            <a:r>
              <a:rPr lang="en-US" altLang="zh-CN" sz="24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tarzları</a:t>
            </a:r>
            <a:r>
              <a:rPr lang="en-US" altLang="zh-CN" sz="2400" spc="-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dikkate</a:t>
            </a:r>
            <a:r>
              <a:rPr lang="en-US" altLang="zh-CN" sz="2400" spc="-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alınır.</a:t>
            </a:r>
            <a:r>
              <a:rPr lang="en-US" altLang="zh-CN" sz="24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Buna</a:t>
            </a:r>
            <a:r>
              <a:rPr lang="en-US" altLang="zh-CN" sz="2400" spc="-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göre</a:t>
            </a:r>
            <a:r>
              <a:rPr lang="en-US" altLang="zh-CN" sz="2400" spc="-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silolar:</a:t>
            </a:r>
          </a:p>
          <a:p>
            <a:pPr algn="just">
              <a:lnSpc>
                <a:spcPts val="565"/>
              </a:lnSpc>
            </a:pPr>
            <a:endParaRPr lang="en-US" dirty="0" smtClean="0"/>
          </a:p>
          <a:p>
            <a:pPr marL="0" algn="just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ea typeface="Arial"/>
              </a:rPr>
              <a:t>•</a:t>
            </a:r>
            <a:r>
              <a:rPr lang="en-US" altLang="zh-CN" sz="2400" spc="110" dirty="0">
                <a:solidFill>
                  <a:srgbClr val="000000"/>
                </a:solidFill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Düşey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silolar,</a:t>
            </a:r>
          </a:p>
          <a:p>
            <a:pPr algn="just">
              <a:lnSpc>
                <a:spcPts val="705"/>
              </a:lnSpc>
            </a:pPr>
            <a:endParaRPr lang="en-US" dirty="0" smtClean="0"/>
          </a:p>
          <a:p>
            <a:pPr marL="0" algn="just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ea typeface="Arial"/>
              </a:rPr>
              <a:t>•</a:t>
            </a:r>
            <a:r>
              <a:rPr lang="en-US" altLang="zh-CN" sz="2400" dirty="0">
                <a:solidFill>
                  <a:srgbClr val="000000"/>
                </a:solidFill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Yatay</a:t>
            </a:r>
            <a:r>
              <a:rPr lang="en-US" altLang="zh-CN" sz="2400" spc="4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silolar</a:t>
            </a:r>
          </a:p>
          <a:p>
            <a:pPr algn="just">
              <a:lnSpc>
                <a:spcPts val="715"/>
              </a:lnSpc>
            </a:pPr>
            <a:endParaRPr lang="en-US" dirty="0" smtClean="0"/>
          </a:p>
          <a:p>
            <a:pPr marL="0" algn="just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olmak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üzere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esas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iki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grupta</a:t>
            </a:r>
            <a:r>
              <a:rPr lang="en-US" altLang="zh-CN" sz="2400" spc="-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toplanabilirler.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4"/>
          <p:cNvSpPr txBox="1"/>
          <p:nvPr/>
        </p:nvSpPr>
        <p:spPr>
          <a:xfrm>
            <a:off x="775106" y="885266"/>
            <a:ext cx="10423414" cy="29223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silolar,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yıllardan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beri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mekanizasyona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silindirik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depolardır.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Siloların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doldurulma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boşaltılmalarında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mekanizasyondan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yararlanılır.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silolar,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yapılmakla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birlikte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bazen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toprağa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tamamen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kısmen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gömülü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edilebilirler.</a:t>
            </a:r>
          </a:p>
          <a:p>
            <a:pPr marL="0" hangingPunct="0">
              <a:lnSpc>
                <a:spcPct val="95416"/>
              </a:lnSpc>
              <a:spcBef>
                <a:spcPts val="37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-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silolardır.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Bunların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yükseklikleri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değildir.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edilenlere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hendek</a:t>
            </a:r>
            <a:r>
              <a:rPr lang="en-US" altLang="zh-CN" sz="2400" b="1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silolar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edilenlere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bank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silolar</a:t>
            </a:r>
            <a:r>
              <a:rPr lang="en-US" altLang="zh-CN" sz="2400" b="1" i="1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verilir.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spc="-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sürekli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-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geçici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nitelikte</a:t>
            </a:r>
            <a:r>
              <a:rPr lang="en-US" altLang="zh-CN" sz="2400" spc="-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yapılabilirler.</a:t>
            </a:r>
          </a:p>
          <a:p>
            <a:pPr>
              <a:lnSpc>
                <a:spcPts val="540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0720" y="274638"/>
            <a:ext cx="10586720" cy="1143000"/>
          </a:xfrm>
        </p:spPr>
        <p:txBody>
          <a:bodyPr>
            <a:noAutofit/>
          </a:bodyPr>
          <a:lstStyle/>
          <a:p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b="1" spc="-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b="1" spc="-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b="1" spc="-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b="1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Yapıları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endParaRPr lang="en-US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2320" y="1264920"/>
            <a:ext cx="10810240" cy="4525963"/>
          </a:xfrm>
        </p:spPr>
        <p:txBody>
          <a:bodyPr>
            <a:normAutofit/>
          </a:bodyPr>
          <a:lstStyle/>
          <a:p>
            <a:pPr marL="0" algn="just" hangingPunct="0">
              <a:lnSpc>
                <a:spcPct val="95416"/>
              </a:lnSpc>
              <a:spcBef>
                <a:spcPts val="384"/>
              </a:spcBef>
            </a:pPr>
            <a:r>
              <a:rPr lang="en-US" altLang="zh-CN" sz="2400" dirty="0" err="1" smtClean="0">
                <a:solidFill>
                  <a:srgbClr val="000000"/>
                </a:solidFill>
                <a:ea typeface="Times New Roman"/>
              </a:rPr>
              <a:t>Meyve</a:t>
            </a:r>
            <a:r>
              <a:rPr lang="en-US" altLang="zh-CN" sz="2400" spc="104" dirty="0" smtClean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sebzelerin</a:t>
            </a:r>
            <a:r>
              <a:rPr lang="en-US" altLang="zh-CN" sz="24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çoğunluğu</a:t>
            </a:r>
            <a:r>
              <a:rPr lang="en-US" altLang="zh-CN" sz="24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oldukça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dayanıksız</a:t>
            </a:r>
            <a:r>
              <a:rPr lang="en-US" altLang="zh-CN" sz="24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ürünlerdir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Hasat</a:t>
            </a:r>
            <a:r>
              <a:rPr lang="en-US" altLang="zh-CN" sz="24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edildiklerinde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ea typeface="Times New Roman"/>
              </a:rPr>
              <a:t>su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30" dirty="0" err="1">
                <a:solidFill>
                  <a:srgbClr val="000000"/>
                </a:solidFill>
                <a:ea typeface="Times New Roman"/>
              </a:rPr>
              <a:t>besin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kaynaklarından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30" dirty="0" err="1">
                <a:solidFill>
                  <a:srgbClr val="000000"/>
                </a:solidFill>
                <a:ea typeface="Times New Roman"/>
              </a:rPr>
              <a:t>kesildiklerinden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uygun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30" dirty="0" err="1">
                <a:solidFill>
                  <a:srgbClr val="000000"/>
                </a:solidFill>
                <a:ea typeface="Times New Roman"/>
              </a:rPr>
              <a:t>koşullarda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korunmamaları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durumunda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kısa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süre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ea typeface="Times New Roman"/>
              </a:rPr>
              <a:t>içerisinde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bozulmaya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ea typeface="Times New Roman"/>
              </a:rPr>
              <a:t>başlarlar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Bozulma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ea typeface="Times New Roman"/>
              </a:rPr>
              <a:t>ağırlık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kaybı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yapı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bozukluğu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ea typeface="Times New Roman"/>
              </a:rPr>
              <a:t>besin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ea typeface="Times New Roman"/>
              </a:rPr>
              <a:t>değerinde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azalma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lezzet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ea typeface="Times New Roman"/>
              </a:rPr>
              <a:t>görünüş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ea typeface="Times New Roman"/>
              </a:rPr>
              <a:t>bozukluğu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şeklinde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ortaya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çıkar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Diğer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anlatımla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kalite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kaybı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nedeniyle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pazarlama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olasılığının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azalması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söz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-15" dirty="0" err="1">
                <a:solidFill>
                  <a:srgbClr val="000000"/>
                </a:solidFill>
                <a:ea typeface="Times New Roman"/>
              </a:rPr>
              <a:t>konusu</a:t>
            </a:r>
            <a:r>
              <a:rPr lang="en-US" altLang="zh-CN" sz="2400" spc="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-10" dirty="0" err="1">
                <a:solidFill>
                  <a:srgbClr val="000000"/>
                </a:solidFill>
                <a:ea typeface="Times New Roman"/>
              </a:rPr>
              <a:t>olur</a:t>
            </a:r>
            <a:r>
              <a:rPr lang="en-US" altLang="zh-CN" sz="2400" spc="-5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577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6"/>
          <p:cNvSpPr txBox="1"/>
          <p:nvPr/>
        </p:nvSpPr>
        <p:spPr>
          <a:xfrm>
            <a:off x="594969" y="292112"/>
            <a:ext cx="10422952" cy="56501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5416"/>
              </a:lnSpc>
            </a:pP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sebzelerdeki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kalite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kaybının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nedenleri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ea typeface="Times New Roman"/>
              </a:rPr>
              <a:t>ilaçlar,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böcek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kemirgenler,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mikroorganizma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enzimatik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faaliyetler,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yapısındaki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değişiklikler,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filizlenme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yaşama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kabiliyetindeki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azalmalar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sayılabilir.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Hasat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sonrası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bozulmasında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zaman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faktörü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oluşturur.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-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sebzeleri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depolamanın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temel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amaçları;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kalitesini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korumak,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hastalıkları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kontrol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etmek,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yetiştirme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mevsimleri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dışında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bulunabilmelerini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sağlamak,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ürünlerin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fiyat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dönemlerinde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pazara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sürümüne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olanak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vermek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işletmenin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ihtiyaç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fazlası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ürününü</a:t>
            </a:r>
            <a:r>
              <a:rPr lang="en-US" altLang="zh-CN" sz="2400" spc="-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korumaktır.</a:t>
            </a:r>
          </a:p>
          <a:p>
            <a:pPr marL="0" hangingPunct="0">
              <a:lnSpc>
                <a:spcPct val="93333"/>
              </a:lnSpc>
              <a:spcBef>
                <a:spcPts val="154"/>
              </a:spcBef>
              <a:tabLst>
                <a:tab pos="8203082" algn="l"/>
              </a:tabLst>
            </a:pP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yapılarında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koşulları,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sıcaklık,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bağıl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nem,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ışık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kontrolü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havalandırmadır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sebzelerin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çeşidine,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hasat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koşullarına,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olgunluk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derecesine,	büyüklüğüne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değerlendirilme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şekline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bağlı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1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değişir.</a:t>
            </a:r>
          </a:p>
          <a:p>
            <a:pPr marL="0" hangingPunct="0">
              <a:lnSpc>
                <a:spcPct val="95833"/>
              </a:lnSpc>
              <a:spcBef>
                <a:spcPts val="365"/>
              </a:spcBef>
            </a:pP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yapılarında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yolla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yapılır.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havalandırmada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arasındaki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farktan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yararlanılır.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sisteminde;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giriş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açıklıkları,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kanalları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çıkış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açıklıkları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8"/>
          <p:cNvSpPr txBox="1"/>
          <p:nvPr/>
        </p:nvSpPr>
        <p:spPr>
          <a:xfrm>
            <a:off x="801014" y="384505"/>
            <a:ext cx="10423778" cy="54580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depolarında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koşullarının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denetimi,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iyi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sağlanabilir.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fanlar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yardımı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içerisine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alınan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hava,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dağıtım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kanallarından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geçirilerek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içerisine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ea typeface="Times New Roman"/>
              </a:rPr>
              <a:t>verilir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Buna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fanlar,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açıklıkları,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kanalları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kontrol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sistemlerinden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oluşur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sebzelerin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depolanmasında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yapılar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yanında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modern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yapılar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kullanılmaktadır.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tipinin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seçiminde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önde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gelen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faktör,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ekonomik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yönüdür.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yapıları,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konstrüksiyon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özelliklerine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tipte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toplanabilir.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Bunlar:</a:t>
            </a:r>
          </a:p>
          <a:p>
            <a:pPr marL="0">
              <a:lnSpc>
                <a:spcPct val="100000"/>
              </a:lnSpc>
              <a:spcBef>
                <a:spcPts val="204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depolar,</a:t>
            </a:r>
          </a:p>
          <a:p>
            <a:pPr>
              <a:lnSpc>
                <a:spcPts val="71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Soğuk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depolarıdır.</a:t>
            </a:r>
          </a:p>
          <a:p>
            <a:pPr>
              <a:lnSpc>
                <a:spcPts val="515"/>
              </a:lnSpc>
            </a:pPr>
            <a:endParaRPr lang="en-US" dirty="0" smtClean="0"/>
          </a:p>
          <a:p>
            <a:pPr marL="0" hangingPunct="0">
              <a:lnSpc>
                <a:spcPct val="9583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depolar,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ilk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yapım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giderleri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düşük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yapılardır.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yapılarda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süresi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kısadır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kayıplar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olabilir.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Mevsimlere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fiyatlarında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dalgalanmalar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göstermeyen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depolanabilir</a:t>
            </a:r>
            <a:r>
              <a:rPr lang="en-US" altLang="zh-CN" sz="2400" spc="-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30"/>
          <p:cNvSpPr txBox="1"/>
          <p:nvPr/>
        </p:nvSpPr>
        <p:spPr>
          <a:xfrm>
            <a:off x="769111" y="858469"/>
            <a:ext cx="10423804" cy="28069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5416"/>
              </a:lnSpc>
            </a:pP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sebzeler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iyi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amaçla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edilmiş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yapılarda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depolanabilir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depolamasında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soğuk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depolarında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etkili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soğutma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sistemi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vardır.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kontrol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tutulur.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Böylece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sebzelerin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kalitelerinde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düşme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olmadan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süre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depolanmaları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olasıdır.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kısmen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tamamen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zemin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edilirler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Ürünlerin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depolanması,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yığın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halinde,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sandık,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kasa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kutular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yapılabilir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Patates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kuru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soğan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ürünler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çuvallar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halinde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-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depolanabilir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518478"/>
            <a:ext cx="10972800" cy="751522"/>
          </a:xfrm>
        </p:spPr>
        <p:txBody>
          <a:bodyPr>
            <a:normAutofit fontScale="90000"/>
          </a:bodyPr>
          <a:lstStyle/>
          <a:p>
            <a:pPr lvl="0" indent="-342900">
              <a:spcBef>
                <a:spcPts val="234"/>
              </a:spcBef>
            </a:pPr>
            <a:r>
              <a:rPr lang="en-US" altLang="zh-CN" sz="2700" b="1" spc="-25" dirty="0" err="1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Kaba</a:t>
            </a:r>
            <a:r>
              <a:rPr lang="en-US" altLang="zh-CN" sz="2700"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700" b="1" spc="-30" dirty="0" err="1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Yem</a:t>
            </a:r>
            <a:r>
              <a:rPr lang="en-US" altLang="zh-CN" sz="2700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700" b="1" spc="-20" dirty="0" err="1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Depoları</a:t>
            </a:r>
            <a:r>
              <a:rPr lang="en-US" altLang="zh-CN" sz="2700" b="1" spc="-20" dirty="0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/>
            </a:r>
            <a:br>
              <a:rPr lang="en-US" altLang="zh-CN" sz="2700" b="1" spc="-20" dirty="0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10810240" cy="4525963"/>
          </a:xfrm>
        </p:spPr>
        <p:txBody>
          <a:bodyPr>
            <a:normAutofit/>
          </a:bodyPr>
          <a:lstStyle/>
          <a:p>
            <a:pPr marL="0" algn="just" hangingPunct="0">
              <a:lnSpc>
                <a:spcPct val="95416"/>
              </a:lnSpc>
              <a:spcBef>
                <a:spcPts val="315"/>
              </a:spcBef>
            </a:pPr>
            <a:r>
              <a:rPr lang="en-US" altLang="zh-CN" sz="2400" spc="30" dirty="0" err="1" smtClean="0">
                <a:solidFill>
                  <a:srgbClr val="000000"/>
                </a:solidFill>
                <a:ea typeface="Times New Roman"/>
              </a:rPr>
              <a:t>Kaba</a:t>
            </a:r>
            <a:r>
              <a:rPr lang="en-US" altLang="zh-CN" sz="2400" spc="15" dirty="0" smtClean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yem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 err="1">
                <a:solidFill>
                  <a:srgbClr val="000000"/>
                </a:solidFill>
                <a:ea typeface="Times New Roman"/>
              </a:rPr>
              <a:t>depoları</a:t>
            </a:r>
            <a:r>
              <a:rPr lang="en-US" altLang="zh-CN" sz="2400" spc="20" dirty="0">
                <a:solidFill>
                  <a:srgbClr val="000000"/>
                </a:solidFill>
                <a:ea typeface="Times New Roman"/>
              </a:rPr>
              <a:t>;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0" dirty="0" err="1">
                <a:solidFill>
                  <a:srgbClr val="000000"/>
                </a:solidFill>
                <a:ea typeface="Times New Roman"/>
              </a:rPr>
              <a:t>ot</a:t>
            </a:r>
            <a:r>
              <a:rPr lang="en-US" altLang="zh-CN" sz="2400" spc="2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ea typeface="Times New Roman"/>
              </a:rPr>
              <a:t>saman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 err="1">
                <a:solidFill>
                  <a:srgbClr val="000000"/>
                </a:solidFill>
                <a:ea typeface="Times New Roman"/>
              </a:rPr>
              <a:t>yataklık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 err="1">
                <a:solidFill>
                  <a:srgbClr val="000000"/>
                </a:solidFill>
                <a:ea typeface="Times New Roman"/>
              </a:rPr>
              <a:t>sapın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 err="1">
                <a:solidFill>
                  <a:srgbClr val="000000"/>
                </a:solidFill>
                <a:ea typeface="Times New Roman"/>
              </a:rPr>
              <a:t>depolandığı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 err="1">
                <a:solidFill>
                  <a:srgbClr val="000000"/>
                </a:solidFill>
                <a:ea typeface="Times New Roman"/>
              </a:rPr>
              <a:t>yapılardır</a:t>
            </a:r>
            <a:r>
              <a:rPr lang="en-US" altLang="zh-CN" sz="2400" spc="2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0" dirty="0" err="1">
                <a:solidFill>
                  <a:srgbClr val="000000"/>
                </a:solidFill>
                <a:ea typeface="Times New Roman"/>
              </a:rPr>
              <a:t>yapılar</a:t>
            </a:r>
            <a:r>
              <a:rPr lang="en-US" altLang="zh-CN" sz="2400" spc="2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belirtilen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ürünleri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genellikle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yağışa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karşı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korumak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amacıyla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inşa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edilirler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Kaba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ea typeface="Times New Roman"/>
              </a:rPr>
              <a:t>yemler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ea typeface="Times New Roman"/>
              </a:rPr>
              <a:t>yağışı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ea typeface="Times New Roman"/>
              </a:rPr>
              <a:t>az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ea typeface="Times New Roman"/>
              </a:rPr>
              <a:t>olan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ea typeface="Times New Roman"/>
              </a:rPr>
              <a:t>bölgelerde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ea typeface="Times New Roman"/>
              </a:rPr>
              <a:t>açıkta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ea typeface="Times New Roman"/>
              </a:rPr>
              <a:t>yığınlar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ea typeface="Times New Roman"/>
              </a:rPr>
              <a:t>halinde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ea typeface="Times New Roman"/>
              </a:rPr>
              <a:t>depolanabilirler</a:t>
            </a:r>
            <a:r>
              <a:rPr lang="en-US" altLang="zh-CN" sz="2400" spc="94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ea typeface="Times New Roman"/>
              </a:rPr>
              <a:t>Doğal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ea typeface="Times New Roman"/>
              </a:rPr>
              <a:t>depolama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ea typeface="Times New Roman"/>
              </a:rPr>
              <a:t>şeklinde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ea typeface="Times New Roman"/>
              </a:rPr>
              <a:t>herhangi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ea typeface="Times New Roman"/>
              </a:rPr>
              <a:t>yapı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ea typeface="Times New Roman"/>
              </a:rPr>
              <a:t>gereksinimi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ea typeface="Times New Roman"/>
              </a:rPr>
              <a:t>yoktur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ea typeface="Times New Roman"/>
              </a:rPr>
              <a:t>Kaba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ea typeface="Times New Roman"/>
              </a:rPr>
              <a:t>yemler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özellikle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yağışlı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bölgelerde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üzeri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kapalı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veya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tamamen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korunmuş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yapılar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içerisinde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depolanırlar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400" spc="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amaçla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en</a:t>
            </a:r>
            <a:r>
              <a:rPr lang="en-US" altLang="zh-CN" sz="2400" spc="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yaygın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kullanılan</a:t>
            </a:r>
            <a:r>
              <a:rPr lang="en-US" altLang="zh-CN" sz="2400" spc="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depo</a:t>
            </a:r>
            <a:r>
              <a:rPr lang="en-US" altLang="zh-CN" sz="2400" spc="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tipi,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üzeri</a:t>
            </a:r>
            <a:r>
              <a:rPr lang="en-US" altLang="zh-CN" sz="2400" spc="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beşik</a:t>
            </a:r>
            <a:r>
              <a:rPr lang="en-US" altLang="zh-CN" sz="2400" spc="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çatı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ile</a:t>
            </a:r>
            <a:r>
              <a:rPr lang="en-US" altLang="zh-CN" sz="2400" spc="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örtülü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etrafı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açık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bırakılan</a:t>
            </a:r>
            <a:r>
              <a:rPr lang="en-US" altLang="zh-CN" sz="2400" spc="-17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yapılardır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2171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Filigran">
  <a:themeElements>
    <a:clrScheme name="Filigra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Filigra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Filigra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784</Words>
  <Application>Microsoft Office PowerPoint</Application>
  <PresentationFormat>Özel</PresentationFormat>
  <Paragraphs>33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1" baseType="lpstr">
      <vt:lpstr>Office Theme</vt:lpstr>
      <vt:lpstr>Filigran</vt:lpstr>
      <vt:lpstr>TARIMSAL YAPILARIN TASARIMI </vt:lpstr>
      <vt:lpstr>Mısır serenleri </vt:lpstr>
      <vt:lpstr>PowerPoint Sunusu</vt:lpstr>
      <vt:lpstr>PowerPoint Sunusu</vt:lpstr>
      <vt:lpstr>Meyve ve Sebze Depolama Yapıları </vt:lpstr>
      <vt:lpstr>PowerPoint Sunusu</vt:lpstr>
      <vt:lpstr>PowerPoint Sunusu</vt:lpstr>
      <vt:lpstr>PowerPoint Sunusu</vt:lpstr>
      <vt:lpstr>Kaba Yem Depoları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fenbil</dc:creator>
  <cp:lastModifiedBy>fenbil</cp:lastModifiedBy>
  <cp:revision>5</cp:revision>
  <dcterms:created xsi:type="dcterms:W3CDTF">2011-01-21T15:00:27Z</dcterms:created>
  <dcterms:modified xsi:type="dcterms:W3CDTF">2019-12-25T10:17:22Z</dcterms:modified>
</cp:coreProperties>
</file>