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5" r:id="rId5"/>
    <p:sldId id="262" r:id="rId6"/>
    <p:sldId id="267" r:id="rId7"/>
    <p:sldId id="274" r:id="rId8"/>
    <p:sldId id="275" r:id="rId9"/>
    <p:sldId id="277" r:id="rId10"/>
    <p:sldId id="281" r:id="rId11"/>
    <p:sldId id="28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72" autoAdjust="0"/>
    <p:restoredTop sz="90860" autoAdjust="0"/>
  </p:normalViewPr>
  <p:slideViewPr>
    <p:cSldViewPr snapToGrid="0">
      <p:cViewPr varScale="1">
        <p:scale>
          <a:sx n="83" d="100"/>
          <a:sy n="8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253C2-F0C7-488F-B238-E58FC1A9C6E6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5D7478-A21F-4A43-ABCA-F9F657288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50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D7478-A21F-4A43-ABCA-F9F657288C3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12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D7478-A21F-4A43-ABCA-F9F657288C3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36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D7478-A21F-4A43-ABCA-F9F657288C3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8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D7478-A21F-4A43-ABCA-F9F657288C3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866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31B30A7A-C9F3-405B-8FF3-AAA624A67508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1DFA-F7CF-4116-9A3E-C10C259A286F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184A-FD19-4961-9158-DB5CF97DFCC0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2230-5500-482E-9EEE-BD8C1A2CB95C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72FC-8AA4-4CB4-8FB4-C381D1127835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F93C7-25F2-40EE-B3CC-5A22767693D5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EAB0-2C86-4256-8B1C-57936581119D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A8E1-2D84-4705-8C74-80C18DFE0EA8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465E-841F-4A4B-B7E4-0FCAF90C26E5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AE02-E41C-47B0-BC40-3E9A27F8359F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B57-6E82-4A78-84E5-CFB130C4778B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B372-7F9A-47A4-A434-5C588C7235D1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AB36-CE45-4967-B056-076E0004EA92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1AFFF-10E7-4EBC-9BFE-AD6EB302B18E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F5FC-C43B-45A9-9658-073D815DE902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6C1F-4F56-4976-BD23-3576C09BAB75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BFAAF-DF88-419A-807E-2F5BBB1084D9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2086A51-B52C-48E3-A90B-18891530A9BD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197586" cy="855131"/>
          </a:xfrm>
        </p:spPr>
        <p:txBody>
          <a:bodyPr/>
          <a:lstStyle/>
          <a:p>
            <a:r>
              <a:rPr lang="tr-TR" b="1" dirty="0" err="1" smtClean="0"/>
              <a:t>Water</a:t>
            </a:r>
            <a:r>
              <a:rPr lang="tr-TR" b="1" dirty="0" smtClean="0"/>
              <a:t> as </a:t>
            </a:r>
            <a:r>
              <a:rPr lang="tr-TR" b="1" dirty="0" err="1" smtClean="0"/>
              <a:t>one</a:t>
            </a:r>
            <a:r>
              <a:rPr lang="tr-TR" b="1" dirty="0" smtClean="0"/>
              <a:t> of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components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337799" cy="3416300"/>
          </a:xfrm>
        </p:spPr>
        <p:txBody>
          <a:bodyPr>
            <a:normAutofit lnSpcReduction="10000"/>
          </a:bodyPr>
          <a:lstStyle/>
          <a:p>
            <a:r>
              <a:rPr lang="tr-TR" sz="2400" b="1" dirty="0" err="1" smtClean="0"/>
              <a:t>It</a:t>
            </a:r>
            <a:r>
              <a:rPr lang="tr-TR" sz="2400" b="1" dirty="0" smtClean="0"/>
              <a:t> is an </a:t>
            </a:r>
            <a:r>
              <a:rPr lang="tr-TR" sz="2400" b="1" dirty="0" err="1" smtClean="0"/>
              <a:t>essential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compound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many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foods</a:t>
            </a:r>
            <a:r>
              <a:rPr lang="tr-TR" sz="2400" b="1" dirty="0" smtClean="0"/>
              <a:t>.</a:t>
            </a:r>
          </a:p>
          <a:p>
            <a:pPr marL="0" indent="0">
              <a:buNone/>
            </a:pPr>
            <a:endParaRPr lang="tr-TR" sz="2400" b="1" dirty="0" smtClean="0"/>
          </a:p>
          <a:p>
            <a:r>
              <a:rPr lang="tr-TR" sz="2400" b="1" dirty="0" err="1" smtClean="0"/>
              <a:t>It</a:t>
            </a:r>
            <a:r>
              <a:rPr lang="tr-TR" sz="2400" b="1" dirty="0" smtClean="0"/>
              <a:t> can be </a:t>
            </a:r>
            <a:r>
              <a:rPr lang="tr-TR" sz="2400" b="1" dirty="0" err="1" smtClean="0"/>
              <a:t>found</a:t>
            </a:r>
            <a:r>
              <a:rPr lang="tr-TR" sz="2400" b="1" dirty="0" smtClean="0"/>
              <a:t> as an </a:t>
            </a:r>
            <a:r>
              <a:rPr lang="tr-TR" sz="2400" b="1" dirty="0" err="1" smtClean="0"/>
              <a:t>intracellular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or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extracellular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constituent</a:t>
            </a:r>
            <a:r>
              <a:rPr lang="tr-TR" sz="2400" b="1" dirty="0" smtClean="0"/>
              <a:t> in </a:t>
            </a:r>
            <a:r>
              <a:rPr lang="tr-TR" sz="2400" b="1" dirty="0" err="1" smtClean="0"/>
              <a:t>vegetables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and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animal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products</a:t>
            </a:r>
            <a:r>
              <a:rPr lang="tr-TR" sz="2400" b="1" dirty="0" smtClean="0"/>
              <a:t>.</a:t>
            </a:r>
          </a:p>
          <a:p>
            <a:pPr marL="0" indent="0">
              <a:buNone/>
            </a:pPr>
            <a:endParaRPr lang="tr-TR" sz="2400" b="1" dirty="0" smtClean="0"/>
          </a:p>
          <a:p>
            <a:r>
              <a:rPr lang="tr-TR" sz="2400" b="1" dirty="0" err="1" smtClean="0"/>
              <a:t>It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may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occur</a:t>
            </a:r>
            <a:r>
              <a:rPr lang="tr-TR" sz="2400" b="1" dirty="0" smtClean="0"/>
              <a:t> as a </a:t>
            </a:r>
            <a:r>
              <a:rPr lang="tr-TR" sz="2400" b="1" dirty="0" err="1" smtClean="0"/>
              <a:t>dispersing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medium</a:t>
            </a:r>
            <a:r>
              <a:rPr lang="tr-TR" sz="2400" b="1" dirty="0" smtClean="0"/>
              <a:t> (</a:t>
            </a:r>
            <a:r>
              <a:rPr lang="tr-TR" sz="2400" b="1" dirty="0" err="1" smtClean="0">
                <a:solidFill>
                  <a:schemeClr val="accent6"/>
                </a:solidFill>
              </a:rPr>
              <a:t>e.g</a:t>
            </a:r>
            <a:r>
              <a:rPr lang="tr-TR" sz="2400" b="1" dirty="0" smtClean="0">
                <a:solidFill>
                  <a:schemeClr val="accent6"/>
                </a:solidFill>
              </a:rPr>
              <a:t>. </a:t>
            </a:r>
            <a:r>
              <a:rPr lang="tr-TR" sz="2400" b="1" dirty="0" err="1" smtClean="0">
                <a:solidFill>
                  <a:schemeClr val="accent6"/>
                </a:solidFill>
              </a:rPr>
              <a:t>butter</a:t>
            </a:r>
            <a:r>
              <a:rPr lang="tr-TR" sz="2400" b="1" dirty="0" smtClean="0"/>
              <a:t>) </a:t>
            </a:r>
            <a:r>
              <a:rPr lang="tr-TR" sz="2400" b="1" dirty="0" err="1" smtClean="0"/>
              <a:t>or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solvent</a:t>
            </a:r>
            <a:r>
              <a:rPr lang="tr-TR" sz="2400" b="1" dirty="0" smtClean="0"/>
              <a:t> (</a:t>
            </a:r>
            <a:r>
              <a:rPr lang="tr-TR" sz="2400" b="1" dirty="0" err="1" smtClean="0">
                <a:solidFill>
                  <a:schemeClr val="accent6"/>
                </a:solidFill>
              </a:rPr>
              <a:t>e.g</a:t>
            </a:r>
            <a:r>
              <a:rPr lang="tr-TR" sz="2400" b="1" dirty="0" smtClean="0">
                <a:solidFill>
                  <a:schemeClr val="accent6"/>
                </a:solidFill>
              </a:rPr>
              <a:t>. </a:t>
            </a:r>
            <a:r>
              <a:rPr lang="tr-TR" sz="2400" b="1" dirty="0" err="1" smtClean="0">
                <a:solidFill>
                  <a:schemeClr val="accent6"/>
                </a:solidFill>
              </a:rPr>
              <a:t>orange</a:t>
            </a:r>
            <a:r>
              <a:rPr lang="tr-TR" sz="2400" b="1" dirty="0" smtClean="0">
                <a:solidFill>
                  <a:schemeClr val="accent6"/>
                </a:solidFill>
              </a:rPr>
              <a:t> </a:t>
            </a:r>
            <a:r>
              <a:rPr lang="tr-TR" sz="2400" b="1" dirty="0" err="1" smtClean="0">
                <a:solidFill>
                  <a:schemeClr val="accent6"/>
                </a:solidFill>
              </a:rPr>
              <a:t>juice</a:t>
            </a:r>
            <a:r>
              <a:rPr lang="tr-TR" sz="2400" b="1" dirty="0" smtClean="0"/>
              <a:t>) in a </a:t>
            </a:r>
            <a:r>
              <a:rPr lang="tr-TR" sz="2400" b="1" dirty="0" err="1" smtClean="0"/>
              <a:t>variety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foods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while</a:t>
            </a:r>
            <a:r>
              <a:rPr lang="tr-TR" sz="2400" b="1" dirty="0" smtClean="0"/>
              <a:t> it </a:t>
            </a:r>
            <a:r>
              <a:rPr lang="tr-TR" sz="2400" b="1" dirty="0" err="1" smtClean="0"/>
              <a:t>may</a:t>
            </a:r>
            <a:r>
              <a:rPr lang="tr-TR" sz="2400" b="1" dirty="0" smtClean="0"/>
              <a:t> be </a:t>
            </a:r>
            <a:r>
              <a:rPr lang="tr-TR" sz="2400" b="1" dirty="0" err="1" smtClean="0"/>
              <a:t>found</a:t>
            </a:r>
            <a:r>
              <a:rPr lang="tr-TR" sz="2400" b="1" dirty="0" smtClean="0"/>
              <a:t> as a </a:t>
            </a:r>
            <a:r>
              <a:rPr lang="tr-TR" sz="2400" b="1" dirty="0" err="1" smtClean="0"/>
              <a:t>minor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constituent</a:t>
            </a:r>
            <a:r>
              <a:rPr lang="tr-TR" sz="2400" b="1" dirty="0" smtClean="0"/>
              <a:t> (</a:t>
            </a:r>
            <a:r>
              <a:rPr lang="tr-TR" sz="2400" b="1" dirty="0" err="1" smtClean="0">
                <a:solidFill>
                  <a:schemeClr val="accent6"/>
                </a:solidFill>
              </a:rPr>
              <a:t>e.g</a:t>
            </a:r>
            <a:r>
              <a:rPr lang="tr-TR" sz="2400" b="1" dirty="0" smtClean="0">
                <a:solidFill>
                  <a:schemeClr val="accent6"/>
                </a:solidFill>
              </a:rPr>
              <a:t>. </a:t>
            </a:r>
            <a:r>
              <a:rPr lang="tr-TR" sz="2400" b="1" dirty="0" err="1" smtClean="0">
                <a:solidFill>
                  <a:schemeClr val="accent6"/>
                </a:solidFill>
              </a:rPr>
              <a:t>milk</a:t>
            </a:r>
            <a:r>
              <a:rPr lang="tr-TR" sz="2400" b="1" dirty="0" smtClean="0">
                <a:solidFill>
                  <a:schemeClr val="accent6"/>
                </a:solidFill>
              </a:rPr>
              <a:t> </a:t>
            </a:r>
            <a:r>
              <a:rPr lang="tr-TR" sz="2400" b="1" dirty="0" err="1" smtClean="0">
                <a:solidFill>
                  <a:schemeClr val="accent6"/>
                </a:solidFill>
              </a:rPr>
              <a:t>powder</a:t>
            </a:r>
            <a:r>
              <a:rPr lang="tr-TR" sz="2400" b="1" dirty="0" smtClean="0"/>
              <a:t>) in </a:t>
            </a:r>
            <a:r>
              <a:rPr lang="tr-TR" sz="2400" b="1" dirty="0" err="1" smtClean="0"/>
              <a:t>some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foods</a:t>
            </a:r>
            <a:r>
              <a:rPr lang="tr-TR" sz="2400" b="1" dirty="0" smtClean="0"/>
              <a:t>.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AE02-E41C-47B0-BC40-3E9A27F8359F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5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Water</a:t>
            </a:r>
            <a:r>
              <a:rPr lang="tr-TR" b="1" dirty="0" smtClean="0"/>
              <a:t> </a:t>
            </a:r>
            <a:r>
              <a:rPr lang="tr-TR" b="1" dirty="0" err="1" smtClean="0"/>
              <a:t>activity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foods</a:t>
            </a:r>
            <a:endParaRPr lang="tr-TR" dirty="0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F5FC-C43B-45A9-9658-073D815DE902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9" name="8 İçerik Yer Tutucusu"/>
          <p:cNvGraphicFramePr>
            <a:graphicFrameLocks noGrp="1"/>
          </p:cNvGraphicFramePr>
          <p:nvPr>
            <p:ph idx="1"/>
          </p:nvPr>
        </p:nvGraphicFramePr>
        <p:xfrm>
          <a:off x="1856095" y="2330543"/>
          <a:ext cx="9744502" cy="4336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0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1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845">
                <a:tc>
                  <a:txBody>
                    <a:bodyPr/>
                    <a:lstStyle/>
                    <a:p>
                      <a:pPr algn="ctr"/>
                      <a:r>
                        <a:rPr lang="tr-TR" sz="2400" baseline="0" dirty="0" err="1" smtClean="0"/>
                        <a:t>a</a:t>
                      </a:r>
                      <a:r>
                        <a:rPr lang="tr-TR" sz="2400" baseline="-25000" dirty="0" err="1" smtClean="0"/>
                        <a:t>w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values</a:t>
                      </a:r>
                      <a:endParaRPr lang="tr-T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Definition</a:t>
                      </a:r>
                      <a:r>
                        <a:rPr lang="tr-TR" sz="2400" baseline="0" dirty="0" smtClean="0"/>
                        <a:t> of </a:t>
                      </a:r>
                      <a:r>
                        <a:rPr lang="tr-TR" sz="2400" baseline="0" dirty="0" err="1" smtClean="0"/>
                        <a:t>food</a:t>
                      </a:r>
                      <a:endParaRPr lang="tr-T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Examples</a:t>
                      </a:r>
                      <a:endParaRPr lang="tr-T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845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&gt;0.85</a:t>
                      </a:r>
                      <a:endParaRPr lang="tr-T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Moist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foods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000" b="1" baseline="0" dirty="0" smtClean="0"/>
                        <a:t>(</a:t>
                      </a:r>
                      <a:r>
                        <a:rPr lang="tr-TR" sz="2000" b="1" baseline="0" dirty="0" err="1" smtClean="0"/>
                        <a:t>moisture</a:t>
                      </a:r>
                      <a:r>
                        <a:rPr lang="tr-TR" sz="2000" b="1" baseline="0" dirty="0" smtClean="0"/>
                        <a:t> </a:t>
                      </a:r>
                      <a:r>
                        <a:rPr lang="tr-TR" sz="2000" b="1" baseline="0" dirty="0" err="1" smtClean="0"/>
                        <a:t>content</a:t>
                      </a:r>
                      <a:r>
                        <a:rPr lang="tr-TR" sz="2000" b="1" baseline="0" dirty="0" smtClean="0"/>
                        <a:t> is &gt;50%)</a:t>
                      </a:r>
                      <a:endParaRPr lang="tr-T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Cheese</a:t>
                      </a:r>
                      <a:r>
                        <a:rPr lang="tr-TR" sz="2400" dirty="0" smtClean="0"/>
                        <a:t> (</a:t>
                      </a:r>
                      <a:r>
                        <a:rPr lang="tr-TR" sz="2400" baseline="0" dirty="0" err="1" smtClean="0"/>
                        <a:t>a</a:t>
                      </a:r>
                      <a:r>
                        <a:rPr lang="tr-TR" sz="2400" baseline="-25000" dirty="0" err="1" smtClean="0"/>
                        <a:t>w</a:t>
                      </a:r>
                      <a:r>
                        <a:rPr lang="tr-TR" sz="2400" baseline="0" dirty="0" smtClean="0"/>
                        <a:t>: 0.90-0.95)</a:t>
                      </a:r>
                    </a:p>
                    <a:p>
                      <a:r>
                        <a:rPr lang="tr-TR" sz="2400" baseline="0" dirty="0" err="1" smtClean="0"/>
                        <a:t>Fresh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fruits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meat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milk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dirty="0" smtClean="0"/>
                        <a:t>(</a:t>
                      </a:r>
                      <a:r>
                        <a:rPr lang="tr-TR" sz="2400" baseline="0" dirty="0" err="1" smtClean="0"/>
                        <a:t>a</a:t>
                      </a:r>
                      <a:r>
                        <a:rPr lang="tr-TR" sz="2400" baseline="-25000" dirty="0" err="1" smtClean="0"/>
                        <a:t>w</a:t>
                      </a:r>
                      <a:r>
                        <a:rPr lang="tr-TR" sz="2400" baseline="0" dirty="0" smtClean="0"/>
                        <a:t>: 0.95</a:t>
                      </a:r>
                      <a:r>
                        <a:rPr lang="tr-TR" sz="2400" dirty="0" smtClean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7919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0.6-0.85</a:t>
                      </a:r>
                      <a:endParaRPr lang="tr-T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Intermediate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moisture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foods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000" b="1" baseline="0" dirty="0" smtClean="0"/>
                        <a:t>(</a:t>
                      </a:r>
                      <a:r>
                        <a:rPr lang="tr-TR" sz="2000" b="1" baseline="0" dirty="0" err="1" smtClean="0"/>
                        <a:t>moisture</a:t>
                      </a:r>
                      <a:r>
                        <a:rPr lang="tr-TR" sz="2000" b="1" baseline="0" dirty="0" smtClean="0"/>
                        <a:t> </a:t>
                      </a:r>
                      <a:r>
                        <a:rPr lang="tr-TR" sz="2000" b="1" baseline="0" dirty="0" err="1" smtClean="0"/>
                        <a:t>content</a:t>
                      </a:r>
                      <a:r>
                        <a:rPr lang="tr-TR" sz="2000" b="1" baseline="0" dirty="0" smtClean="0"/>
                        <a:t> is 10-50%)</a:t>
                      </a:r>
                      <a:endParaRPr lang="tr-T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Honey</a:t>
                      </a:r>
                      <a:r>
                        <a:rPr lang="tr-TR" sz="2400" dirty="0" smtClean="0"/>
                        <a:t> (</a:t>
                      </a:r>
                      <a:r>
                        <a:rPr lang="tr-TR" sz="2400" baseline="0" dirty="0" err="1" smtClean="0"/>
                        <a:t>a</a:t>
                      </a:r>
                      <a:r>
                        <a:rPr lang="tr-TR" sz="2400" baseline="-25000" dirty="0" err="1" smtClean="0"/>
                        <a:t>w</a:t>
                      </a:r>
                      <a:r>
                        <a:rPr lang="tr-TR" sz="2400" baseline="0" dirty="0" smtClean="0"/>
                        <a:t>: 0.6-0.65</a:t>
                      </a:r>
                      <a:r>
                        <a:rPr lang="tr-TR" sz="2400" dirty="0" smtClean="0"/>
                        <a:t>)</a:t>
                      </a:r>
                    </a:p>
                    <a:p>
                      <a:r>
                        <a:rPr lang="tr-TR" sz="2400" dirty="0" err="1" smtClean="0"/>
                        <a:t>Jam</a:t>
                      </a:r>
                      <a:r>
                        <a:rPr lang="tr-TR" sz="2400" dirty="0" smtClean="0"/>
                        <a:t> (</a:t>
                      </a:r>
                      <a:r>
                        <a:rPr lang="tr-TR" sz="2400" baseline="0" dirty="0" err="1" smtClean="0"/>
                        <a:t>a</a:t>
                      </a:r>
                      <a:r>
                        <a:rPr lang="tr-TR" sz="2400" baseline="-25000" dirty="0" err="1" smtClean="0"/>
                        <a:t>w</a:t>
                      </a:r>
                      <a:r>
                        <a:rPr lang="tr-TR" sz="2400" baseline="0" dirty="0" smtClean="0"/>
                        <a:t>: 0.75-0.80</a:t>
                      </a:r>
                      <a:r>
                        <a:rPr lang="tr-TR" sz="2400" dirty="0" smtClean="0"/>
                        <a:t>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 err="1" smtClean="0"/>
                        <a:t>Flour</a:t>
                      </a:r>
                      <a:r>
                        <a:rPr lang="tr-TR" sz="2400" dirty="0" smtClean="0"/>
                        <a:t>,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rice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dirty="0" smtClean="0"/>
                        <a:t>(</a:t>
                      </a:r>
                      <a:r>
                        <a:rPr lang="tr-TR" sz="2400" baseline="0" dirty="0" err="1" smtClean="0"/>
                        <a:t>a</a:t>
                      </a:r>
                      <a:r>
                        <a:rPr lang="tr-TR" sz="2400" baseline="-25000" dirty="0" err="1" smtClean="0"/>
                        <a:t>w</a:t>
                      </a:r>
                      <a:r>
                        <a:rPr lang="tr-TR" sz="2400" baseline="0" dirty="0" smtClean="0"/>
                        <a:t>: 0.80)</a:t>
                      </a:r>
                      <a:endParaRPr lang="tr-TR" sz="24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7919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&lt;0.6</a:t>
                      </a:r>
                      <a:endParaRPr lang="tr-T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Low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moisture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foods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000" b="1" baseline="0" dirty="0" smtClean="0"/>
                        <a:t>(</a:t>
                      </a:r>
                      <a:r>
                        <a:rPr lang="tr-TR" sz="2000" b="1" baseline="0" dirty="0" err="1" smtClean="0"/>
                        <a:t>moisture</a:t>
                      </a:r>
                      <a:r>
                        <a:rPr lang="tr-TR" sz="2000" b="1" baseline="0" dirty="0" smtClean="0"/>
                        <a:t> </a:t>
                      </a:r>
                      <a:r>
                        <a:rPr lang="tr-TR" sz="2000" b="1" baseline="0" dirty="0" err="1" smtClean="0"/>
                        <a:t>content</a:t>
                      </a:r>
                      <a:r>
                        <a:rPr lang="tr-TR" sz="2000" b="1" baseline="0" dirty="0" smtClean="0"/>
                        <a:t> is &lt;10%)</a:t>
                      </a:r>
                      <a:endParaRPr lang="tr-T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Pasta (</a:t>
                      </a:r>
                      <a:r>
                        <a:rPr lang="tr-TR" sz="2400" baseline="0" dirty="0" err="1" smtClean="0"/>
                        <a:t>a</a:t>
                      </a:r>
                      <a:r>
                        <a:rPr lang="tr-TR" sz="2400" baseline="-25000" dirty="0" err="1" smtClean="0"/>
                        <a:t>w</a:t>
                      </a:r>
                      <a:r>
                        <a:rPr lang="tr-TR" sz="2400" baseline="0" dirty="0" smtClean="0"/>
                        <a:t>: 0.5</a:t>
                      </a:r>
                      <a:r>
                        <a:rPr lang="tr-TR" sz="2400" dirty="0" smtClean="0"/>
                        <a:t>)</a:t>
                      </a:r>
                    </a:p>
                    <a:p>
                      <a:r>
                        <a:rPr lang="tr-TR" sz="2400" dirty="0" err="1" smtClean="0"/>
                        <a:t>Dried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vegetables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dirty="0" smtClean="0"/>
                        <a:t>(</a:t>
                      </a:r>
                      <a:r>
                        <a:rPr lang="tr-TR" sz="2400" baseline="0" dirty="0" err="1" smtClean="0"/>
                        <a:t>a</a:t>
                      </a:r>
                      <a:r>
                        <a:rPr lang="tr-TR" sz="2400" baseline="-25000" dirty="0" err="1" smtClean="0"/>
                        <a:t>w</a:t>
                      </a:r>
                      <a:r>
                        <a:rPr lang="tr-TR" sz="2400" baseline="0" dirty="0" smtClean="0"/>
                        <a:t>: 0.3</a:t>
                      </a:r>
                      <a:r>
                        <a:rPr lang="tr-TR" sz="2400" dirty="0" smtClean="0"/>
                        <a:t>)</a:t>
                      </a:r>
                    </a:p>
                    <a:p>
                      <a:r>
                        <a:rPr lang="tr-TR" sz="2400" dirty="0" err="1" smtClean="0"/>
                        <a:t>Crackers</a:t>
                      </a:r>
                      <a:r>
                        <a:rPr lang="tr-TR" sz="2400" dirty="0" smtClean="0"/>
                        <a:t>, </a:t>
                      </a:r>
                      <a:r>
                        <a:rPr lang="tr-TR" sz="2400" dirty="0" err="1" smtClean="0"/>
                        <a:t>cookies</a:t>
                      </a:r>
                      <a:r>
                        <a:rPr lang="tr-TR" sz="2400" dirty="0" smtClean="0"/>
                        <a:t> (</a:t>
                      </a:r>
                      <a:r>
                        <a:rPr lang="tr-TR" sz="2400" baseline="0" dirty="0" err="1" smtClean="0"/>
                        <a:t>a</a:t>
                      </a:r>
                      <a:r>
                        <a:rPr lang="tr-TR" sz="2400" baseline="-25000" dirty="0" err="1" smtClean="0"/>
                        <a:t>w</a:t>
                      </a:r>
                      <a:r>
                        <a:rPr lang="tr-TR" sz="2400" baseline="0" dirty="0" smtClean="0"/>
                        <a:t>: 0.2-0.3</a:t>
                      </a:r>
                      <a:r>
                        <a:rPr lang="tr-TR" sz="2400" dirty="0" smtClean="0"/>
                        <a:t>)</a:t>
                      </a:r>
                      <a:endParaRPr lang="tr-T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9 Şeritli Sağ Ok"/>
          <p:cNvSpPr/>
          <p:nvPr/>
        </p:nvSpPr>
        <p:spPr>
          <a:xfrm rot="16200000">
            <a:off x="-1293125" y="4056801"/>
            <a:ext cx="3951029" cy="573206"/>
          </a:xfrm>
          <a:prstGeom prst="strip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Metin kutusu"/>
          <p:cNvSpPr txBox="1"/>
          <p:nvPr/>
        </p:nvSpPr>
        <p:spPr>
          <a:xfrm rot="16200000">
            <a:off x="-805968" y="3856390"/>
            <a:ext cx="42717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As </a:t>
            </a:r>
            <a:r>
              <a:rPr lang="tr-TR" sz="2000" b="1" dirty="0" err="1" smtClean="0"/>
              <a:t>the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moisture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content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increases</a:t>
            </a:r>
            <a:r>
              <a:rPr lang="tr-TR" sz="2000" b="1" dirty="0" smtClean="0"/>
              <a:t>, </a:t>
            </a:r>
            <a:r>
              <a:rPr lang="tr-TR" sz="2000" b="1" dirty="0" err="1" smtClean="0"/>
              <a:t>perishability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increases</a:t>
            </a:r>
            <a:endParaRPr lang="tr-TR" sz="2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41520" y="2603500"/>
            <a:ext cx="6812280" cy="38430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200" b="1" dirty="0" smtClean="0"/>
              <a:t>    </a:t>
            </a:r>
            <a:r>
              <a:rPr lang="tr-TR" sz="3200" b="1" dirty="0" err="1" smtClean="0"/>
              <a:t>deMan</a:t>
            </a:r>
            <a:r>
              <a:rPr lang="tr-TR" sz="3200" b="1" dirty="0" smtClean="0"/>
              <a:t>, J.M. (1999) </a:t>
            </a:r>
            <a:r>
              <a:rPr lang="tr-TR" sz="3200" b="1" dirty="0" err="1" smtClean="0">
                <a:solidFill>
                  <a:srgbClr val="0070C0"/>
                </a:solidFill>
              </a:rPr>
              <a:t>Principles</a:t>
            </a:r>
            <a:r>
              <a:rPr lang="tr-TR" sz="3200" b="1" dirty="0" smtClean="0">
                <a:solidFill>
                  <a:srgbClr val="0070C0"/>
                </a:solidFill>
              </a:rPr>
              <a:t> of </a:t>
            </a:r>
            <a:r>
              <a:rPr lang="tr-TR" sz="3200" b="1" dirty="0" err="1" smtClean="0">
                <a:solidFill>
                  <a:srgbClr val="0070C0"/>
                </a:solidFill>
              </a:rPr>
              <a:t>food</a:t>
            </a:r>
            <a:r>
              <a:rPr lang="tr-TR" sz="3200" b="1" dirty="0" smtClean="0">
                <a:solidFill>
                  <a:srgbClr val="0070C0"/>
                </a:solidFill>
              </a:rPr>
              <a:t> </a:t>
            </a:r>
            <a:r>
              <a:rPr lang="tr-TR" sz="3200" b="1" dirty="0" err="1" smtClean="0">
                <a:solidFill>
                  <a:srgbClr val="0070C0"/>
                </a:solidFill>
              </a:rPr>
              <a:t>chemistry</a:t>
            </a:r>
            <a:r>
              <a:rPr lang="tr-TR" sz="3200" b="1" dirty="0" smtClean="0">
                <a:solidFill>
                  <a:srgbClr val="0070C0"/>
                </a:solidFill>
              </a:rPr>
              <a:t>.</a:t>
            </a:r>
            <a:r>
              <a:rPr lang="tr-TR" sz="3200" b="1" dirty="0" smtClean="0"/>
              <a:t> (3rd ed.) </a:t>
            </a:r>
            <a:r>
              <a:rPr lang="tr-TR" sz="3200" b="1" dirty="0" err="1" smtClean="0">
                <a:solidFill>
                  <a:srgbClr val="C00000"/>
                </a:solidFill>
              </a:rPr>
              <a:t>Chapter</a:t>
            </a:r>
            <a:r>
              <a:rPr lang="tr-TR" sz="3200" b="1" dirty="0" smtClean="0">
                <a:solidFill>
                  <a:srgbClr val="C00000"/>
                </a:solidFill>
              </a:rPr>
              <a:t> 1: </a:t>
            </a:r>
            <a:r>
              <a:rPr lang="tr-TR" sz="3200" b="1" dirty="0" err="1" smtClean="0">
                <a:solidFill>
                  <a:srgbClr val="C00000"/>
                </a:solidFill>
              </a:rPr>
              <a:t>Water</a:t>
            </a:r>
            <a:r>
              <a:rPr lang="tr-TR" sz="3200" b="1" dirty="0" smtClean="0">
                <a:solidFill>
                  <a:srgbClr val="C00000"/>
                </a:solidFill>
              </a:rPr>
              <a:t> (</a:t>
            </a:r>
            <a:r>
              <a:rPr lang="tr-TR" sz="3200" b="1" dirty="0" err="1" smtClean="0">
                <a:solidFill>
                  <a:srgbClr val="C00000"/>
                </a:solidFill>
              </a:rPr>
              <a:t>page</a:t>
            </a:r>
            <a:r>
              <a:rPr lang="tr-TR" sz="3200" b="1" dirty="0" smtClean="0">
                <a:solidFill>
                  <a:srgbClr val="C00000"/>
                </a:solidFill>
              </a:rPr>
              <a:t> 1-30)</a:t>
            </a:r>
            <a:r>
              <a:rPr lang="tr-TR" sz="3200" b="1" dirty="0" smtClean="0"/>
              <a:t>.              An </a:t>
            </a:r>
            <a:r>
              <a:rPr lang="tr-TR" sz="3200" b="1" dirty="0" err="1" smtClean="0"/>
              <a:t>aspen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publication</a:t>
            </a:r>
            <a:r>
              <a:rPr lang="tr-TR" sz="3200" b="1" dirty="0" smtClean="0"/>
              <a:t>, Maryland, USA.</a:t>
            </a:r>
          </a:p>
          <a:p>
            <a:pPr>
              <a:buNone/>
            </a:pPr>
            <a:endParaRPr lang="tr-TR" sz="3200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AE02-E41C-47B0-BC40-3E9A27F8359F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3074" name="Picture 2" descr="Ä°lgili resi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23109"/>
            <a:ext cx="4546622" cy="432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Water</a:t>
            </a:r>
            <a:r>
              <a:rPr lang="tr-TR" b="1" dirty="0" smtClean="0"/>
              <a:t> </a:t>
            </a:r>
            <a:r>
              <a:rPr lang="tr-TR" b="1" dirty="0" err="1" smtClean="0"/>
              <a:t>content</a:t>
            </a:r>
            <a:r>
              <a:rPr lang="tr-TR" b="1" dirty="0" smtClean="0"/>
              <a:t> of </a:t>
            </a:r>
            <a:r>
              <a:rPr lang="tr-TR" b="1" dirty="0" err="1" smtClean="0"/>
              <a:t>some</a:t>
            </a:r>
            <a:r>
              <a:rPr lang="tr-TR" b="1" dirty="0" smtClean="0"/>
              <a:t> </a:t>
            </a:r>
            <a:r>
              <a:rPr lang="tr-TR" b="1" dirty="0" err="1" smtClean="0"/>
              <a:t>foods</a:t>
            </a:r>
            <a:endParaRPr lang="en-US" b="1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9421734"/>
              </p:ext>
            </p:extLst>
          </p:nvPr>
        </p:nvGraphicFramePr>
        <p:xfrm>
          <a:off x="1693582" y="1904259"/>
          <a:ext cx="8824914" cy="45720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4412457">
                  <a:extLst>
                    <a:ext uri="{9D8B030D-6E8A-4147-A177-3AD203B41FA5}">
                      <a16:colId xmlns:a16="http://schemas.microsoft.com/office/drawing/2014/main" val="3296416107"/>
                    </a:ext>
                  </a:extLst>
                </a:gridCol>
                <a:gridCol w="4412457">
                  <a:extLst>
                    <a:ext uri="{9D8B030D-6E8A-4147-A177-3AD203B41FA5}">
                      <a16:colId xmlns:a16="http://schemas.microsoft.com/office/drawing/2014/main" val="1156215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>
                          <a:solidFill>
                            <a:schemeClr val="tx1"/>
                          </a:solidFill>
                        </a:rPr>
                        <a:t>Foods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>
                          <a:solidFill>
                            <a:schemeClr val="tx1"/>
                          </a:solidFill>
                        </a:rPr>
                        <a:t>Water</a:t>
                      </a:r>
                      <a:r>
                        <a:rPr lang="tr-TR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400" baseline="0" dirty="0" err="1" smtClean="0">
                          <a:solidFill>
                            <a:schemeClr val="tx1"/>
                          </a:solidFill>
                        </a:rPr>
                        <a:t>content</a:t>
                      </a:r>
                      <a:r>
                        <a:rPr lang="tr-TR" sz="2400" baseline="0" dirty="0" smtClean="0">
                          <a:solidFill>
                            <a:schemeClr val="tx1"/>
                          </a:solidFill>
                        </a:rPr>
                        <a:t> (%)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387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</a:rPr>
                        <a:t>Tomato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95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206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</a:rPr>
                        <a:t>Beer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041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</a:rPr>
                        <a:t>Orange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87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185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Banana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227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</a:rPr>
                        <a:t>Meat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65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276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White </a:t>
                      </a:r>
                      <a:r>
                        <a:rPr lang="tr-TR" sz="2400" dirty="0" err="1" smtClean="0">
                          <a:solidFill>
                            <a:schemeClr val="tx1"/>
                          </a:solidFill>
                        </a:rPr>
                        <a:t>bread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828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</a:rPr>
                        <a:t>Honey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7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Rice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07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2400" dirty="0" err="1" smtClean="0">
                          <a:solidFill>
                            <a:schemeClr val="tx1"/>
                          </a:solidFill>
                        </a:rPr>
                        <a:t>Milk</a:t>
                      </a:r>
                      <a:r>
                        <a:rPr lang="tr-TR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400" baseline="0" dirty="0" err="1" smtClean="0">
                          <a:solidFill>
                            <a:schemeClr val="tx1"/>
                          </a:solidFill>
                        </a:rPr>
                        <a:t>powder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930167"/>
                  </a:ext>
                </a:extLst>
              </a:tr>
            </a:tbl>
          </a:graphicData>
        </a:graphic>
      </p:graphicFrame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AE02-E41C-47B0-BC40-3E9A27F8359F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06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Structure</a:t>
            </a:r>
            <a:r>
              <a:rPr lang="tr-TR" b="1" dirty="0" smtClean="0"/>
              <a:t> of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water</a:t>
            </a:r>
            <a:r>
              <a:rPr lang="tr-TR" b="1" dirty="0" smtClean="0"/>
              <a:t> </a:t>
            </a:r>
            <a:r>
              <a:rPr lang="tr-TR" b="1" dirty="0" err="1" smtClean="0"/>
              <a:t>molecule</a:t>
            </a:r>
            <a:r>
              <a:rPr lang="tr-TR" b="1" dirty="0" smtClean="0"/>
              <a:t> (</a:t>
            </a:r>
            <a:r>
              <a:rPr lang="tr-TR" b="1" dirty="0" smtClean="0">
                <a:solidFill>
                  <a:schemeClr val="bg1"/>
                </a:solidFill>
              </a:rPr>
              <a:t>H</a:t>
            </a:r>
            <a:r>
              <a:rPr lang="tr-TR" b="1" baseline="-25000" dirty="0" smtClean="0">
                <a:solidFill>
                  <a:schemeClr val="bg1"/>
                </a:solidFill>
              </a:rPr>
              <a:t>2</a:t>
            </a:r>
            <a:r>
              <a:rPr lang="tr-TR" b="1" dirty="0" smtClean="0">
                <a:solidFill>
                  <a:schemeClr val="bg1"/>
                </a:solidFill>
              </a:rPr>
              <a:t>O)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AE02-E41C-47B0-BC40-3E9A27F8359F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6" name="Picture 2" descr="water molcule structure ile ilgili gÃ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945"/>
          <a:stretch/>
        </p:blipFill>
        <p:spPr bwMode="auto">
          <a:xfrm>
            <a:off x="3697562" y="2908786"/>
            <a:ext cx="5119697" cy="27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etin kutusu 6"/>
          <p:cNvSpPr txBox="1"/>
          <p:nvPr/>
        </p:nvSpPr>
        <p:spPr>
          <a:xfrm>
            <a:off x="4854859" y="2196660"/>
            <a:ext cx="25549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err="1" smtClean="0"/>
              <a:t>Partially</a:t>
            </a:r>
            <a:r>
              <a:rPr lang="tr-TR" sz="2000" dirty="0" smtClean="0"/>
              <a:t> </a:t>
            </a:r>
            <a:r>
              <a:rPr lang="tr-TR" sz="2000" dirty="0" err="1" smtClean="0"/>
              <a:t>negative</a:t>
            </a:r>
            <a:r>
              <a:rPr lang="tr-TR" sz="2000" dirty="0" smtClean="0"/>
              <a:t> </a:t>
            </a:r>
            <a:r>
              <a:rPr lang="tr-TR" sz="2000" dirty="0" err="1" smtClean="0"/>
              <a:t>charges</a:t>
            </a:r>
            <a:endParaRPr lang="en-US" sz="2000" dirty="0"/>
          </a:p>
        </p:txBody>
      </p:sp>
      <p:sp>
        <p:nvSpPr>
          <p:cNvPr id="9" name="Metin kutusu 8"/>
          <p:cNvSpPr txBox="1"/>
          <p:nvPr/>
        </p:nvSpPr>
        <p:spPr>
          <a:xfrm>
            <a:off x="8901341" y="4476727"/>
            <a:ext cx="15891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err="1" smtClean="0"/>
              <a:t>Partially</a:t>
            </a:r>
            <a:r>
              <a:rPr lang="tr-TR" sz="2000" dirty="0" smtClean="0"/>
              <a:t> </a:t>
            </a:r>
            <a:r>
              <a:rPr lang="tr-TR" sz="2000" dirty="0" err="1" smtClean="0"/>
              <a:t>positive</a:t>
            </a:r>
            <a:r>
              <a:rPr lang="tr-TR" sz="2000" dirty="0" smtClean="0"/>
              <a:t> </a:t>
            </a:r>
            <a:r>
              <a:rPr lang="tr-TR" sz="2000" dirty="0" err="1" smtClean="0"/>
              <a:t>charges</a:t>
            </a:r>
            <a:endParaRPr lang="en-US" sz="2000" dirty="0"/>
          </a:p>
        </p:txBody>
      </p:sp>
      <p:sp>
        <p:nvSpPr>
          <p:cNvPr id="10" name="Metin kutusu 9"/>
          <p:cNvSpPr txBox="1"/>
          <p:nvPr/>
        </p:nvSpPr>
        <p:spPr>
          <a:xfrm>
            <a:off x="1961247" y="4508993"/>
            <a:ext cx="15891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err="1" smtClean="0"/>
              <a:t>Partially</a:t>
            </a:r>
            <a:r>
              <a:rPr lang="tr-TR" sz="2000" dirty="0" smtClean="0"/>
              <a:t> </a:t>
            </a:r>
            <a:r>
              <a:rPr lang="tr-TR" sz="2000" dirty="0" err="1" smtClean="0"/>
              <a:t>positive</a:t>
            </a:r>
            <a:r>
              <a:rPr lang="tr-TR" sz="2000" dirty="0" smtClean="0"/>
              <a:t> </a:t>
            </a:r>
            <a:r>
              <a:rPr lang="tr-TR" sz="2000" dirty="0" err="1" smtClean="0"/>
              <a:t>charges</a:t>
            </a:r>
            <a:endParaRPr lang="en-US" sz="2000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4486998" y="5633495"/>
            <a:ext cx="34798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angel</a:t>
            </a:r>
            <a:r>
              <a:rPr lang="tr-TR" sz="2000" dirty="0" smtClean="0"/>
              <a:t> </a:t>
            </a:r>
            <a:r>
              <a:rPr lang="tr-TR" sz="2000" dirty="0" err="1" smtClean="0"/>
              <a:t>between</a:t>
            </a:r>
            <a:r>
              <a:rPr lang="tr-TR" sz="2000" dirty="0" smtClean="0"/>
              <a:t> </a:t>
            </a:r>
            <a:r>
              <a:rPr lang="tr-TR" sz="2000" dirty="0" err="1" smtClean="0"/>
              <a:t>two</a:t>
            </a:r>
            <a:r>
              <a:rPr lang="tr-TR" sz="2000" dirty="0" smtClean="0"/>
              <a:t> </a:t>
            </a:r>
            <a:r>
              <a:rPr lang="tr-TR" sz="2000" dirty="0" err="1" smtClean="0"/>
              <a:t>hydrogen</a:t>
            </a:r>
            <a:r>
              <a:rPr lang="tr-TR" sz="2000" dirty="0" smtClean="0"/>
              <a:t> </a:t>
            </a:r>
            <a:r>
              <a:rPr lang="tr-TR" sz="2000" dirty="0" err="1" smtClean="0"/>
              <a:t>atoms</a:t>
            </a:r>
            <a:r>
              <a:rPr lang="tr-TR" sz="2000" dirty="0" smtClean="0"/>
              <a:t> is 104.5°</a:t>
            </a:r>
            <a:endParaRPr lang="en-US" sz="2000" dirty="0"/>
          </a:p>
        </p:txBody>
      </p:sp>
      <p:sp>
        <p:nvSpPr>
          <p:cNvPr id="8" name="Sağ Ayraç 7"/>
          <p:cNvSpPr/>
          <p:nvPr/>
        </p:nvSpPr>
        <p:spPr>
          <a:xfrm rot="18883047">
            <a:off x="7533129" y="2776742"/>
            <a:ext cx="472965" cy="1776249"/>
          </a:xfrm>
          <a:prstGeom prst="rightBrac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etin kutusu 12"/>
          <p:cNvSpPr txBox="1"/>
          <p:nvPr/>
        </p:nvSpPr>
        <p:spPr>
          <a:xfrm>
            <a:off x="7871923" y="2894631"/>
            <a:ext cx="34798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distance</a:t>
            </a:r>
            <a:r>
              <a:rPr lang="tr-TR" sz="2000" dirty="0" smtClean="0"/>
              <a:t> </a:t>
            </a:r>
            <a:r>
              <a:rPr lang="tr-TR" sz="2000" dirty="0" err="1" smtClean="0"/>
              <a:t>between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nuclei</a:t>
            </a:r>
            <a:r>
              <a:rPr lang="tr-TR" sz="2000" dirty="0" smtClean="0"/>
              <a:t> of </a:t>
            </a:r>
            <a:r>
              <a:rPr lang="tr-TR" sz="2000" dirty="0" err="1" smtClean="0"/>
              <a:t>hydrogen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oxygen</a:t>
            </a:r>
            <a:r>
              <a:rPr lang="tr-TR" sz="2000" dirty="0" smtClean="0"/>
              <a:t> is 0.0957 </a:t>
            </a:r>
            <a:r>
              <a:rPr lang="tr-TR" sz="2000" dirty="0" err="1" smtClean="0"/>
              <a:t>nm</a:t>
            </a:r>
            <a:endParaRPr lang="en-US" sz="2000" dirty="0"/>
          </a:p>
        </p:txBody>
      </p:sp>
      <p:sp>
        <p:nvSpPr>
          <p:cNvPr id="12" name="Sola Bükülü Ok 11"/>
          <p:cNvSpPr/>
          <p:nvPr/>
        </p:nvSpPr>
        <p:spPr>
          <a:xfrm rot="12424174">
            <a:off x="4996108" y="2579737"/>
            <a:ext cx="346704" cy="908368"/>
          </a:xfrm>
          <a:prstGeom prst="curved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Aşağı Ok 13"/>
          <p:cNvSpPr/>
          <p:nvPr/>
        </p:nvSpPr>
        <p:spPr>
          <a:xfrm>
            <a:off x="6132326" y="5290895"/>
            <a:ext cx="325821" cy="375766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şağı Ok 15"/>
          <p:cNvSpPr/>
          <p:nvPr/>
        </p:nvSpPr>
        <p:spPr>
          <a:xfrm rot="16200000">
            <a:off x="8810701" y="4760622"/>
            <a:ext cx="325821" cy="375766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şağı Ok 16"/>
          <p:cNvSpPr/>
          <p:nvPr/>
        </p:nvSpPr>
        <p:spPr>
          <a:xfrm rot="5400000">
            <a:off x="3304727" y="4760622"/>
            <a:ext cx="325821" cy="375766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Düz Ok Bağlayıcısı 18"/>
          <p:cNvCxnSpPr/>
          <p:nvPr/>
        </p:nvCxnSpPr>
        <p:spPr>
          <a:xfrm>
            <a:off x="2055835" y="2463503"/>
            <a:ext cx="10512" cy="3632497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Metin kutusu 21"/>
          <p:cNvSpPr txBox="1"/>
          <p:nvPr/>
        </p:nvSpPr>
        <p:spPr>
          <a:xfrm>
            <a:off x="1808566" y="2046983"/>
            <a:ext cx="735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(-)</a:t>
            </a:r>
            <a:endParaRPr lang="en-US" sz="2400" b="1" dirty="0"/>
          </a:p>
        </p:txBody>
      </p:sp>
      <p:sp>
        <p:nvSpPr>
          <p:cNvPr id="24" name="Metin kutusu 23"/>
          <p:cNvSpPr txBox="1"/>
          <p:nvPr/>
        </p:nvSpPr>
        <p:spPr>
          <a:xfrm>
            <a:off x="1808566" y="6050146"/>
            <a:ext cx="735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(+)</a:t>
            </a:r>
            <a:endParaRPr lang="en-US" sz="2400" b="1" dirty="0"/>
          </a:p>
        </p:txBody>
      </p:sp>
      <p:sp>
        <p:nvSpPr>
          <p:cNvPr id="23" name="Metin kutusu 22"/>
          <p:cNvSpPr txBox="1"/>
          <p:nvPr/>
        </p:nvSpPr>
        <p:spPr>
          <a:xfrm>
            <a:off x="140836" y="2839818"/>
            <a:ext cx="1867705" cy="272382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tr-TR" sz="1900" b="1" dirty="0" err="1" smtClean="0"/>
              <a:t>It</a:t>
            </a:r>
            <a:r>
              <a:rPr lang="tr-TR" sz="1900" b="1" dirty="0" smtClean="0"/>
              <a:t> is a </a:t>
            </a:r>
            <a:r>
              <a:rPr lang="tr-TR" sz="1900" b="1" dirty="0" err="1" smtClean="0"/>
              <a:t>dipolar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molecule</a:t>
            </a:r>
            <a:r>
              <a:rPr lang="tr-TR" sz="1900" b="1" dirty="0"/>
              <a:t> </a:t>
            </a:r>
            <a:r>
              <a:rPr lang="tr-TR" sz="1900" b="1" dirty="0" err="1" smtClean="0"/>
              <a:t>which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means</a:t>
            </a:r>
            <a:r>
              <a:rPr lang="tr-TR" sz="1900" b="1" dirty="0" smtClean="0"/>
              <a:t> it has </a:t>
            </a:r>
            <a:r>
              <a:rPr lang="tr-TR" sz="1900" b="1" dirty="0" err="1" smtClean="0"/>
              <a:t>positive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and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negative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poles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that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are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positioned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opposite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to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each</a:t>
            </a:r>
            <a:r>
              <a:rPr lang="tr-TR" sz="1900" b="1" dirty="0" smtClean="0"/>
              <a:t> </a:t>
            </a:r>
            <a:r>
              <a:rPr lang="tr-TR" sz="1900" b="1" dirty="0" err="1" smtClean="0"/>
              <a:t>other</a:t>
            </a:r>
            <a:endParaRPr lang="en-US" sz="1900" b="1" dirty="0"/>
          </a:p>
        </p:txBody>
      </p:sp>
    </p:spTree>
    <p:extLst>
      <p:ext uri="{BB962C8B-B14F-4D97-AF65-F5344CB8AC3E}">
        <p14:creationId xmlns:p14="http://schemas.microsoft.com/office/powerpoint/2010/main" val="88131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Types</a:t>
            </a:r>
            <a:r>
              <a:rPr lang="tr-TR" b="1" dirty="0" smtClean="0"/>
              <a:t> of </a:t>
            </a:r>
            <a:r>
              <a:rPr lang="tr-TR" b="1" dirty="0" err="1" smtClean="0"/>
              <a:t>water</a:t>
            </a:r>
            <a:endParaRPr lang="en-US" b="1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idx="1"/>
          </p:nvPr>
        </p:nvSpPr>
        <p:spPr>
          <a:xfrm>
            <a:off x="534843" y="2301243"/>
            <a:ext cx="4828032" cy="576262"/>
          </a:xfrm>
        </p:spPr>
        <p:txBody>
          <a:bodyPr/>
          <a:lstStyle/>
          <a:p>
            <a:r>
              <a:rPr lang="tr-TR" sz="2800" b="1" dirty="0" err="1" smtClean="0"/>
              <a:t>Bound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water</a:t>
            </a:r>
            <a:endParaRPr lang="en-US" sz="2800" b="1" dirty="0"/>
          </a:p>
        </p:txBody>
      </p:sp>
      <p:sp>
        <p:nvSpPr>
          <p:cNvPr id="8" name="İçerik Yer Tutucusu 7"/>
          <p:cNvSpPr>
            <a:spLocks noGrp="1"/>
          </p:cNvSpPr>
          <p:nvPr>
            <p:ph sz="half" idx="2"/>
          </p:nvPr>
        </p:nvSpPr>
        <p:spPr>
          <a:xfrm>
            <a:off x="557784" y="2918328"/>
            <a:ext cx="5170354" cy="3473327"/>
          </a:xfrm>
        </p:spPr>
        <p:txBody>
          <a:bodyPr>
            <a:normAutofit lnSpcReduction="10000"/>
          </a:bodyPr>
          <a:lstStyle/>
          <a:p>
            <a:r>
              <a:rPr lang="tr-TR" b="1" dirty="0" err="1" smtClean="0"/>
              <a:t>It</a:t>
            </a:r>
            <a:r>
              <a:rPr lang="tr-TR" b="1" dirty="0" smtClean="0"/>
              <a:t> is </a:t>
            </a:r>
            <a:r>
              <a:rPr lang="tr-TR" b="1" dirty="0" err="1" smtClean="0"/>
              <a:t>incorporated</a:t>
            </a:r>
            <a:r>
              <a:rPr lang="tr-TR" b="1" dirty="0" smtClean="0"/>
              <a:t> </a:t>
            </a:r>
            <a:r>
              <a:rPr lang="tr-TR" b="1" dirty="0" err="1" smtClean="0"/>
              <a:t>into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chemical</a:t>
            </a:r>
            <a:r>
              <a:rPr lang="tr-TR" b="1" dirty="0" smtClean="0"/>
              <a:t> </a:t>
            </a:r>
            <a:r>
              <a:rPr lang="tr-TR" b="1" dirty="0" err="1" smtClean="0"/>
              <a:t>structure</a:t>
            </a:r>
            <a:r>
              <a:rPr lang="tr-TR" b="1" dirty="0" smtClean="0"/>
              <a:t> of </a:t>
            </a:r>
            <a:r>
              <a:rPr lang="tr-TR" b="1" dirty="0" err="1" smtClean="0"/>
              <a:t>other</a:t>
            </a:r>
            <a:r>
              <a:rPr lang="tr-TR" b="1" dirty="0" smtClean="0"/>
              <a:t> </a:t>
            </a:r>
            <a:r>
              <a:rPr lang="tr-TR" b="1" dirty="0" err="1" smtClean="0"/>
              <a:t>components</a:t>
            </a:r>
            <a:r>
              <a:rPr lang="tr-TR" b="1" dirty="0" smtClean="0"/>
              <a:t>, </a:t>
            </a:r>
            <a:r>
              <a:rPr lang="tr-TR" b="1" dirty="0" err="1" smtClean="0"/>
              <a:t>such</a:t>
            </a:r>
            <a:r>
              <a:rPr lang="tr-TR" b="1" dirty="0" smtClean="0"/>
              <a:t> as </a:t>
            </a:r>
            <a:r>
              <a:rPr lang="tr-TR" b="1" dirty="0" err="1" smtClean="0"/>
              <a:t>proteins</a:t>
            </a:r>
            <a:r>
              <a:rPr lang="tr-TR" b="1" dirty="0" smtClean="0"/>
              <a:t>, </a:t>
            </a:r>
            <a:r>
              <a:rPr lang="tr-TR" b="1" dirty="0" err="1" smtClean="0"/>
              <a:t>lipids</a:t>
            </a:r>
            <a:r>
              <a:rPr lang="tr-TR" b="1" dirty="0" smtClean="0"/>
              <a:t>, </a:t>
            </a:r>
            <a:r>
              <a:rPr lang="tr-TR" b="1" dirty="0" err="1" smtClean="0"/>
              <a:t>carbohydrates</a:t>
            </a:r>
            <a:r>
              <a:rPr lang="tr-TR" b="1" dirty="0" smtClean="0"/>
              <a:t>, as a </a:t>
            </a:r>
            <a:r>
              <a:rPr lang="tr-TR" b="1" dirty="0" err="1" smtClean="0"/>
              <a:t>monolayer</a:t>
            </a:r>
            <a:r>
              <a:rPr lang="tr-TR" b="1" dirty="0" smtClean="0"/>
              <a:t>/</a:t>
            </a:r>
            <a:r>
              <a:rPr lang="tr-TR" b="1" dirty="0" err="1" smtClean="0"/>
              <a:t>multilayer</a:t>
            </a:r>
            <a:r>
              <a:rPr lang="tr-TR" b="1" dirty="0" smtClean="0"/>
              <a:t> </a:t>
            </a:r>
            <a:r>
              <a:rPr lang="tr-TR" b="1" dirty="0" err="1" smtClean="0"/>
              <a:t>bounded</a:t>
            </a:r>
            <a:r>
              <a:rPr lang="tr-TR" b="1" dirty="0" smtClean="0"/>
              <a:t> </a:t>
            </a:r>
            <a:r>
              <a:rPr lang="tr-TR" b="1" dirty="0" err="1" smtClean="0"/>
              <a:t>or</a:t>
            </a:r>
            <a:r>
              <a:rPr lang="tr-TR" b="1" dirty="0" smtClean="0"/>
              <a:t> </a:t>
            </a:r>
            <a:r>
              <a:rPr lang="tr-TR" b="1" dirty="0" err="1" smtClean="0"/>
              <a:t>capillary</a:t>
            </a:r>
            <a:r>
              <a:rPr lang="tr-TR" b="1" dirty="0" smtClean="0"/>
              <a:t> </a:t>
            </a:r>
            <a:r>
              <a:rPr lang="tr-TR" b="1" dirty="0" err="1" smtClean="0"/>
              <a:t>absorbed</a:t>
            </a:r>
            <a:r>
              <a:rPr lang="tr-TR" b="1" dirty="0" smtClean="0"/>
              <a:t>.</a:t>
            </a:r>
          </a:p>
          <a:p>
            <a:r>
              <a:rPr lang="tr-TR" b="1" dirty="0" err="1" smtClean="0"/>
              <a:t>Bound</a:t>
            </a:r>
            <a:r>
              <a:rPr lang="tr-TR" b="1" dirty="0" smtClean="0"/>
              <a:t> </a:t>
            </a:r>
            <a:r>
              <a:rPr lang="tr-TR" b="1" dirty="0" err="1" smtClean="0"/>
              <a:t>water</a:t>
            </a:r>
            <a:r>
              <a:rPr lang="tr-TR" b="1" dirty="0" smtClean="0"/>
              <a:t> </a:t>
            </a:r>
            <a:r>
              <a:rPr lang="tr-TR" b="1" dirty="0" err="1" smtClean="0"/>
              <a:t>does</a:t>
            </a:r>
            <a:r>
              <a:rPr lang="tr-TR" b="1" dirty="0" smtClean="0"/>
              <a:t> not </a:t>
            </a:r>
            <a:r>
              <a:rPr lang="tr-TR" b="1" dirty="0" err="1" smtClean="0"/>
              <a:t>freeze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remain</a:t>
            </a:r>
            <a:r>
              <a:rPr lang="tr-TR" b="1" dirty="0" smtClean="0"/>
              <a:t> </a:t>
            </a:r>
            <a:r>
              <a:rPr lang="tr-TR" b="1" dirty="0" err="1" smtClean="0"/>
              <a:t>unfrozen</a:t>
            </a:r>
            <a:r>
              <a:rPr lang="tr-TR" b="1" dirty="0" smtClean="0"/>
              <a:t> </a:t>
            </a:r>
            <a:r>
              <a:rPr lang="tr-TR" b="1" dirty="0" err="1" smtClean="0"/>
              <a:t>below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freezing</a:t>
            </a:r>
            <a:r>
              <a:rPr lang="tr-TR" b="1" dirty="0" smtClean="0"/>
              <a:t> </a:t>
            </a:r>
            <a:r>
              <a:rPr lang="tr-TR" b="1" dirty="0" err="1" smtClean="0"/>
              <a:t>point</a:t>
            </a:r>
            <a:r>
              <a:rPr lang="tr-TR" b="1" dirty="0" smtClean="0"/>
              <a:t> of </a:t>
            </a:r>
            <a:r>
              <a:rPr lang="tr-TR" b="1" dirty="0" err="1" smtClean="0"/>
              <a:t>water</a:t>
            </a:r>
            <a:r>
              <a:rPr lang="tr-TR" b="1" dirty="0"/>
              <a:t> </a:t>
            </a:r>
            <a:r>
              <a:rPr lang="tr-TR" b="1" dirty="0" smtClean="0"/>
              <a:t>(</a:t>
            </a:r>
            <a:r>
              <a:rPr lang="tr-TR" b="1" dirty="0" err="1" smtClean="0"/>
              <a:t>usually</a:t>
            </a:r>
            <a:r>
              <a:rPr lang="tr-TR" b="1" dirty="0" smtClean="0"/>
              <a:t> at -20°C)</a:t>
            </a:r>
          </a:p>
          <a:p>
            <a:r>
              <a:rPr lang="tr-TR" b="1" dirty="0" err="1" smtClean="0"/>
              <a:t>It</a:t>
            </a:r>
            <a:r>
              <a:rPr lang="tr-TR" b="1" dirty="0" smtClean="0"/>
              <a:t> is not </a:t>
            </a:r>
            <a:r>
              <a:rPr lang="tr-TR" b="1" dirty="0" err="1" smtClean="0"/>
              <a:t>available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act</a:t>
            </a:r>
            <a:r>
              <a:rPr lang="tr-TR" b="1" dirty="0" smtClean="0"/>
              <a:t> as a </a:t>
            </a:r>
            <a:r>
              <a:rPr lang="tr-TR" b="1" dirty="0" err="1" smtClean="0"/>
              <a:t>solvent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vitamins</a:t>
            </a:r>
            <a:r>
              <a:rPr lang="tr-TR" b="1" dirty="0" smtClean="0"/>
              <a:t>, </a:t>
            </a:r>
            <a:r>
              <a:rPr lang="tr-TR" b="1" dirty="0" err="1" smtClean="0"/>
              <a:t>acids</a:t>
            </a:r>
            <a:r>
              <a:rPr lang="tr-TR" b="1" dirty="0" smtClean="0"/>
              <a:t>, </a:t>
            </a:r>
            <a:r>
              <a:rPr lang="tr-TR" b="1" dirty="0" err="1" smtClean="0"/>
              <a:t>sugars</a:t>
            </a:r>
            <a:r>
              <a:rPr lang="tr-TR" b="1" dirty="0" smtClean="0"/>
              <a:t> </a:t>
            </a:r>
            <a:r>
              <a:rPr lang="tr-TR" b="1" dirty="0" err="1" smtClean="0"/>
              <a:t>etc</a:t>
            </a:r>
            <a:r>
              <a:rPr lang="tr-TR" b="1" dirty="0" smtClean="0"/>
              <a:t>…</a:t>
            </a:r>
          </a:p>
          <a:p>
            <a:r>
              <a:rPr lang="tr-TR" b="1" dirty="0" err="1" smtClean="0"/>
              <a:t>It</a:t>
            </a:r>
            <a:r>
              <a:rPr lang="tr-TR" b="1" dirty="0" smtClean="0"/>
              <a:t> is </a:t>
            </a:r>
            <a:r>
              <a:rPr lang="tr-TR" b="1" dirty="0" err="1" smtClean="0"/>
              <a:t>resistant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drying</a:t>
            </a:r>
            <a:r>
              <a:rPr lang="tr-TR" b="1" dirty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is not </a:t>
            </a:r>
            <a:r>
              <a:rPr lang="tr-TR" b="1" dirty="0" err="1" smtClean="0"/>
              <a:t>removed</a:t>
            </a:r>
            <a:r>
              <a:rPr lang="tr-TR" b="1" dirty="0" smtClean="0"/>
              <a:t>. </a:t>
            </a:r>
            <a:endParaRPr lang="en-US" b="1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3"/>
          </p:nvPr>
        </p:nvSpPr>
        <p:spPr>
          <a:xfrm>
            <a:off x="6082653" y="2332773"/>
            <a:ext cx="4828032" cy="576262"/>
          </a:xfrm>
        </p:spPr>
        <p:txBody>
          <a:bodyPr/>
          <a:lstStyle/>
          <a:p>
            <a:r>
              <a:rPr lang="tr-TR" sz="2800" b="1" dirty="0" err="1" smtClean="0"/>
              <a:t>Free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water</a:t>
            </a:r>
            <a:endParaRPr lang="en-US" sz="2800" b="1" dirty="0"/>
          </a:p>
        </p:txBody>
      </p:sp>
      <p:sp>
        <p:nvSpPr>
          <p:cNvPr id="10" name="İçerik Yer Tutucusu 9"/>
          <p:cNvSpPr>
            <a:spLocks noGrp="1"/>
          </p:cNvSpPr>
          <p:nvPr>
            <p:ph sz="quarter" idx="4"/>
          </p:nvPr>
        </p:nvSpPr>
        <p:spPr>
          <a:xfrm>
            <a:off x="6072079" y="2935673"/>
            <a:ext cx="5857162" cy="3402064"/>
          </a:xfrm>
        </p:spPr>
        <p:txBody>
          <a:bodyPr>
            <a:normAutofit lnSpcReduction="10000"/>
          </a:bodyPr>
          <a:lstStyle/>
          <a:p>
            <a:r>
              <a:rPr lang="tr-TR" b="1" dirty="0" err="1" smtClean="0"/>
              <a:t>It</a:t>
            </a:r>
            <a:r>
              <a:rPr lang="tr-TR" b="1" dirty="0" smtClean="0"/>
              <a:t> is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largest</a:t>
            </a:r>
            <a:r>
              <a:rPr lang="tr-TR" b="1" dirty="0" smtClean="0"/>
              <a:t> </a:t>
            </a:r>
            <a:r>
              <a:rPr lang="tr-TR" b="1" dirty="0" err="1" smtClean="0"/>
              <a:t>amount</a:t>
            </a:r>
            <a:r>
              <a:rPr lang="tr-TR" b="1" dirty="0" smtClean="0"/>
              <a:t> of </a:t>
            </a:r>
            <a:r>
              <a:rPr lang="tr-TR" b="1" dirty="0" err="1" smtClean="0"/>
              <a:t>water</a:t>
            </a:r>
            <a:r>
              <a:rPr lang="tr-TR" b="1" dirty="0" smtClean="0"/>
              <a:t> </a:t>
            </a:r>
            <a:r>
              <a:rPr lang="tr-TR" b="1" dirty="0" err="1" smtClean="0"/>
              <a:t>present</a:t>
            </a:r>
            <a:r>
              <a:rPr lang="tr-TR" b="1" dirty="0" smtClean="0"/>
              <a:t> in </a:t>
            </a:r>
            <a:r>
              <a:rPr lang="tr-TR" b="1" dirty="0" err="1" smtClean="0"/>
              <a:t>foods</a:t>
            </a:r>
            <a:r>
              <a:rPr lang="tr-TR" b="1" dirty="0" smtClean="0"/>
              <a:t>.</a:t>
            </a:r>
          </a:p>
          <a:p>
            <a:r>
              <a:rPr lang="tr-TR" b="1" dirty="0" err="1" smtClean="0"/>
              <a:t>It</a:t>
            </a:r>
            <a:r>
              <a:rPr lang="tr-TR" b="1" dirty="0" smtClean="0"/>
              <a:t> is </a:t>
            </a:r>
            <a:r>
              <a:rPr lang="tr-TR" b="1" dirty="0" err="1" smtClean="0"/>
              <a:t>easily</a:t>
            </a:r>
            <a:r>
              <a:rPr lang="tr-TR" b="1" dirty="0" smtClean="0"/>
              <a:t> </a:t>
            </a:r>
            <a:r>
              <a:rPr lang="tr-TR" b="1" dirty="0" err="1" smtClean="0"/>
              <a:t>removed</a:t>
            </a:r>
            <a:r>
              <a:rPr lang="tr-TR" b="1" dirty="0" smtClean="0"/>
              <a:t> </a:t>
            </a:r>
            <a:r>
              <a:rPr lang="tr-TR" b="1" dirty="0" err="1" smtClean="0"/>
              <a:t>from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foods</a:t>
            </a:r>
            <a:r>
              <a:rPr lang="tr-TR" b="1" dirty="0" smtClean="0"/>
              <a:t> </a:t>
            </a:r>
            <a:r>
              <a:rPr lang="tr-TR" b="1" dirty="0" err="1" smtClean="0"/>
              <a:t>by</a:t>
            </a:r>
            <a:r>
              <a:rPr lang="tr-TR" b="1" dirty="0" smtClean="0"/>
              <a:t> </a:t>
            </a:r>
            <a:r>
              <a:rPr lang="tr-TR" b="1" dirty="0" err="1" smtClean="0"/>
              <a:t>drying</a:t>
            </a:r>
            <a:r>
              <a:rPr lang="tr-TR" b="1" dirty="0" smtClean="0"/>
              <a:t>, </a:t>
            </a:r>
            <a:r>
              <a:rPr lang="tr-TR" b="1" dirty="0" err="1" smtClean="0"/>
              <a:t>centrifugating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pressing</a:t>
            </a:r>
            <a:r>
              <a:rPr lang="tr-TR" b="1" dirty="0" smtClean="0"/>
              <a:t>.</a:t>
            </a:r>
          </a:p>
          <a:p>
            <a:r>
              <a:rPr lang="tr-TR" b="1" dirty="0" err="1" smtClean="0"/>
              <a:t>It</a:t>
            </a:r>
            <a:r>
              <a:rPr lang="tr-TR" b="1" dirty="0" smtClean="0"/>
              <a:t> </a:t>
            </a:r>
            <a:r>
              <a:rPr lang="tr-TR" b="1" dirty="0" err="1" smtClean="0"/>
              <a:t>occurs</a:t>
            </a:r>
            <a:r>
              <a:rPr lang="tr-TR" b="1" dirty="0" smtClean="0"/>
              <a:t> </a:t>
            </a:r>
            <a:r>
              <a:rPr lang="tr-TR" b="1" dirty="0" err="1" smtClean="0"/>
              <a:t>dispersing</a:t>
            </a:r>
            <a:r>
              <a:rPr lang="tr-TR" b="1" dirty="0" smtClean="0"/>
              <a:t> </a:t>
            </a:r>
            <a:r>
              <a:rPr lang="tr-TR" b="1" dirty="0" err="1" smtClean="0"/>
              <a:t>medium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salts</a:t>
            </a:r>
            <a:r>
              <a:rPr lang="tr-TR" b="1" dirty="0" smtClean="0"/>
              <a:t>, </a:t>
            </a:r>
            <a:r>
              <a:rPr lang="tr-TR" b="1" dirty="0" err="1" smtClean="0"/>
              <a:t>acids</a:t>
            </a:r>
            <a:r>
              <a:rPr lang="tr-TR" b="1" dirty="0" smtClean="0"/>
              <a:t>, </a:t>
            </a:r>
            <a:r>
              <a:rPr lang="tr-TR" b="1" dirty="0" err="1" smtClean="0"/>
              <a:t>sugars</a:t>
            </a:r>
            <a:r>
              <a:rPr lang="tr-TR" b="1" dirty="0" smtClean="0"/>
              <a:t> </a:t>
            </a:r>
            <a:r>
              <a:rPr lang="tr-TR" b="1" dirty="0" err="1" smtClean="0"/>
              <a:t>etc</a:t>
            </a:r>
            <a:r>
              <a:rPr lang="tr-TR" b="1" dirty="0" smtClean="0"/>
              <a:t>…</a:t>
            </a:r>
          </a:p>
          <a:p>
            <a:r>
              <a:rPr lang="tr-TR" b="1" dirty="0" err="1" smtClean="0"/>
              <a:t>It</a:t>
            </a:r>
            <a:r>
              <a:rPr lang="tr-TR" b="1" dirty="0" smtClean="0"/>
              <a:t> can </a:t>
            </a:r>
            <a:r>
              <a:rPr lang="tr-TR" b="1" dirty="0" err="1" smtClean="0"/>
              <a:t>freeze</a:t>
            </a:r>
            <a:r>
              <a:rPr lang="tr-TR" b="1" dirty="0" smtClean="0"/>
              <a:t> at </a:t>
            </a:r>
            <a:r>
              <a:rPr lang="tr-TR" b="1" dirty="0" err="1" smtClean="0"/>
              <a:t>temperatures</a:t>
            </a:r>
            <a:r>
              <a:rPr lang="tr-TR" b="1" dirty="0" smtClean="0"/>
              <a:t> </a:t>
            </a:r>
            <a:r>
              <a:rPr lang="tr-TR" b="1" dirty="0" err="1" smtClean="0"/>
              <a:t>under</a:t>
            </a:r>
            <a:r>
              <a:rPr lang="tr-TR" b="1" dirty="0" smtClean="0"/>
              <a:t> </a:t>
            </a:r>
            <a:r>
              <a:rPr lang="tr-TR" b="1" dirty="0" err="1" smtClean="0"/>
              <a:t>freezing</a:t>
            </a:r>
            <a:r>
              <a:rPr lang="tr-TR" b="1" dirty="0" smtClean="0"/>
              <a:t> </a:t>
            </a:r>
            <a:r>
              <a:rPr lang="tr-TR" b="1" dirty="0" err="1" smtClean="0"/>
              <a:t>point</a:t>
            </a:r>
            <a:r>
              <a:rPr lang="tr-TR" b="1" dirty="0" smtClean="0"/>
              <a:t>.</a:t>
            </a:r>
          </a:p>
          <a:p>
            <a:r>
              <a:rPr lang="tr-TR" b="1" dirty="0" err="1" smtClean="0"/>
              <a:t>It</a:t>
            </a:r>
            <a:r>
              <a:rPr lang="tr-TR" b="1" dirty="0" smtClean="0"/>
              <a:t> </a:t>
            </a:r>
            <a:r>
              <a:rPr lang="tr-TR" b="1" dirty="0" err="1" smtClean="0"/>
              <a:t>triggers</a:t>
            </a:r>
            <a:r>
              <a:rPr lang="tr-TR" b="1" dirty="0" smtClean="0"/>
              <a:t> </a:t>
            </a:r>
            <a:r>
              <a:rPr lang="tr-TR" b="1" dirty="0" err="1" smtClean="0"/>
              <a:t>reactions</a:t>
            </a:r>
            <a:r>
              <a:rPr lang="tr-TR" b="1" dirty="0" smtClean="0"/>
              <a:t> since it is </a:t>
            </a:r>
            <a:r>
              <a:rPr lang="tr-TR" b="1" dirty="0" err="1" smtClean="0"/>
              <a:t>reactive</a:t>
            </a:r>
            <a:r>
              <a:rPr lang="tr-TR" b="1" dirty="0" smtClean="0"/>
              <a:t>.</a:t>
            </a:r>
          </a:p>
          <a:p>
            <a:r>
              <a:rPr lang="tr-TR" b="1" dirty="0" err="1" smtClean="0"/>
              <a:t>It</a:t>
            </a:r>
            <a:r>
              <a:rPr lang="tr-TR" b="1" dirty="0" smtClean="0"/>
              <a:t> can be </a:t>
            </a:r>
            <a:r>
              <a:rPr lang="tr-TR" b="1" dirty="0" err="1" smtClean="0"/>
              <a:t>found</a:t>
            </a:r>
            <a:r>
              <a:rPr lang="tr-TR" b="1" dirty="0" smtClean="0"/>
              <a:t> in </a:t>
            </a:r>
            <a:r>
              <a:rPr lang="tr-TR" b="1" dirty="0" err="1" smtClean="0"/>
              <a:t>food</a:t>
            </a:r>
            <a:r>
              <a:rPr lang="tr-TR" b="1" dirty="0" smtClean="0"/>
              <a:t> as a </a:t>
            </a:r>
            <a:r>
              <a:rPr lang="tr-TR" b="1" dirty="0" err="1" smtClean="0"/>
              <a:t>free</a:t>
            </a:r>
            <a:r>
              <a:rPr lang="tr-TR" b="1" dirty="0" smtClean="0"/>
              <a:t> (</a:t>
            </a:r>
            <a:r>
              <a:rPr lang="tr-TR" b="1" dirty="0" err="1" smtClean="0"/>
              <a:t>e.g</a:t>
            </a:r>
            <a:r>
              <a:rPr lang="tr-TR" b="1" dirty="0" smtClean="0"/>
              <a:t>. </a:t>
            </a:r>
            <a:r>
              <a:rPr lang="tr-TR" b="1" dirty="0" err="1" smtClean="0"/>
              <a:t>water</a:t>
            </a:r>
            <a:r>
              <a:rPr lang="tr-TR" b="1" dirty="0" smtClean="0"/>
              <a:t> in </a:t>
            </a:r>
            <a:r>
              <a:rPr lang="tr-TR" b="1" dirty="0" err="1" smtClean="0"/>
              <a:t>fruits</a:t>
            </a:r>
            <a:r>
              <a:rPr lang="tr-TR" b="1" dirty="0" smtClean="0"/>
              <a:t>) </a:t>
            </a:r>
            <a:r>
              <a:rPr lang="tr-TR" b="1" dirty="0" err="1" smtClean="0"/>
              <a:t>or</a:t>
            </a:r>
            <a:r>
              <a:rPr lang="tr-TR" b="1" dirty="0" smtClean="0"/>
              <a:t> </a:t>
            </a:r>
            <a:r>
              <a:rPr lang="tr-TR" b="1" dirty="0" err="1" smtClean="0"/>
              <a:t>trapped</a:t>
            </a:r>
            <a:r>
              <a:rPr lang="tr-TR" b="1" dirty="0" smtClean="0"/>
              <a:t> form (</a:t>
            </a:r>
            <a:r>
              <a:rPr lang="tr-TR" b="1" dirty="0" err="1" smtClean="0"/>
              <a:t>e.g</a:t>
            </a:r>
            <a:r>
              <a:rPr lang="tr-TR" b="1" dirty="0" smtClean="0"/>
              <a:t>. </a:t>
            </a:r>
            <a:r>
              <a:rPr lang="tr-TR" b="1" dirty="0" err="1" smtClean="0"/>
              <a:t>starch</a:t>
            </a:r>
            <a:r>
              <a:rPr lang="tr-TR" b="1" dirty="0" smtClean="0"/>
              <a:t> gel).</a:t>
            </a:r>
            <a:endParaRPr lang="en-US" b="1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AE02-E41C-47B0-BC40-3E9A27F8359F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98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Sorption</a:t>
            </a:r>
            <a:r>
              <a:rPr lang="tr-TR" b="1" dirty="0" smtClean="0"/>
              <a:t> </a:t>
            </a:r>
            <a:r>
              <a:rPr lang="tr-TR" b="1" dirty="0" err="1" smtClean="0"/>
              <a:t>isotherm</a:t>
            </a:r>
            <a:r>
              <a:rPr lang="tr-TR" b="1" dirty="0" smtClean="0"/>
              <a:t> of </a:t>
            </a:r>
            <a:r>
              <a:rPr lang="tr-TR" b="1" dirty="0" err="1" smtClean="0"/>
              <a:t>water</a:t>
            </a:r>
            <a:endParaRPr lang="en-US" b="1" dirty="0"/>
          </a:p>
        </p:txBody>
      </p:sp>
      <p:sp>
        <p:nvSpPr>
          <p:cNvPr id="18" name="İçerik Yer Tutucusu 17"/>
          <p:cNvSpPr>
            <a:spLocks noGrp="1"/>
          </p:cNvSpPr>
          <p:nvPr>
            <p:ph idx="1"/>
          </p:nvPr>
        </p:nvSpPr>
        <p:spPr>
          <a:xfrm>
            <a:off x="5306582" y="2427891"/>
            <a:ext cx="6717252" cy="4121421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Relative humidity </a:t>
            </a:r>
            <a:r>
              <a:rPr lang="en-US" b="1" dirty="0"/>
              <a:t>can be simply defined as the </a:t>
            </a:r>
            <a:r>
              <a:rPr lang="tr-TR" b="1" dirty="0" err="1" smtClean="0"/>
              <a:t>ratio</a:t>
            </a:r>
            <a:r>
              <a:rPr lang="tr-TR" b="1" dirty="0" smtClean="0"/>
              <a:t> </a:t>
            </a:r>
            <a:r>
              <a:rPr lang="en-US" b="1" dirty="0" smtClean="0"/>
              <a:t>of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actual</a:t>
            </a:r>
            <a:r>
              <a:rPr lang="tr-TR" b="1" dirty="0" smtClean="0"/>
              <a:t> </a:t>
            </a:r>
            <a:r>
              <a:rPr lang="tr-TR" b="1" dirty="0" err="1" smtClean="0"/>
              <a:t>amount</a:t>
            </a:r>
            <a:r>
              <a:rPr lang="tr-TR" b="1" dirty="0" smtClean="0"/>
              <a:t> of </a:t>
            </a:r>
            <a:r>
              <a:rPr lang="en-US" b="1" dirty="0" smtClean="0"/>
              <a:t>water </a:t>
            </a:r>
            <a:r>
              <a:rPr lang="en-US" b="1" dirty="0"/>
              <a:t>in the air </a:t>
            </a:r>
            <a:r>
              <a:rPr lang="tr-TR" b="1" dirty="0" err="1" smtClean="0"/>
              <a:t>compared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how </a:t>
            </a:r>
            <a:r>
              <a:rPr lang="tr-TR" b="1" dirty="0" err="1" smtClean="0"/>
              <a:t>much</a:t>
            </a:r>
            <a:r>
              <a:rPr lang="tr-TR" b="1" dirty="0" smtClean="0"/>
              <a:t> </a:t>
            </a:r>
            <a:r>
              <a:rPr lang="en-US" b="1" dirty="0" smtClean="0"/>
              <a:t>the </a:t>
            </a:r>
            <a:r>
              <a:rPr lang="en-US" b="1" dirty="0"/>
              <a:t>air can hold at a </a:t>
            </a:r>
            <a:r>
              <a:rPr lang="tr-TR" b="1" dirty="0" err="1" smtClean="0"/>
              <a:t>specific</a:t>
            </a:r>
            <a:r>
              <a:rPr lang="tr-TR" b="1" dirty="0" smtClean="0"/>
              <a:t> </a:t>
            </a:r>
            <a:r>
              <a:rPr lang="tr-TR" b="1" dirty="0" err="1" smtClean="0"/>
              <a:t>temperature</a:t>
            </a:r>
            <a:endParaRPr lang="tr-TR" b="1" dirty="0" smtClean="0"/>
          </a:p>
          <a:p>
            <a:r>
              <a:rPr lang="tr-TR" b="1" dirty="0" err="1" smtClean="0"/>
              <a:t>When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water</a:t>
            </a:r>
            <a:r>
              <a:rPr lang="tr-TR" b="1" dirty="0" smtClean="0"/>
              <a:t> </a:t>
            </a:r>
            <a:r>
              <a:rPr lang="tr-TR" b="1" dirty="0" err="1" smtClean="0"/>
              <a:t>content</a:t>
            </a:r>
            <a:r>
              <a:rPr lang="tr-TR" b="1" dirty="0" smtClean="0"/>
              <a:t> of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relative</a:t>
            </a:r>
            <a:r>
              <a:rPr lang="tr-TR" b="1" dirty="0" smtClean="0"/>
              <a:t> </a:t>
            </a:r>
            <a:r>
              <a:rPr lang="tr-TR" b="1" dirty="0" err="1" smtClean="0"/>
              <a:t>humidity</a:t>
            </a:r>
            <a:r>
              <a:rPr lang="tr-TR" b="1" dirty="0" smtClean="0"/>
              <a:t> of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enviroment</a:t>
            </a:r>
            <a:r>
              <a:rPr lang="tr-TR" b="1" dirty="0" smtClean="0"/>
              <a:t> </a:t>
            </a:r>
            <a:r>
              <a:rPr lang="tr-TR" b="1" dirty="0" err="1" smtClean="0"/>
              <a:t>are</a:t>
            </a:r>
            <a:r>
              <a:rPr lang="tr-TR" b="1" dirty="0" smtClean="0"/>
              <a:t> not </a:t>
            </a:r>
            <a:r>
              <a:rPr lang="tr-TR" b="1" dirty="0" err="1" smtClean="0"/>
              <a:t>equal</a:t>
            </a:r>
            <a:r>
              <a:rPr lang="tr-TR" b="1" dirty="0" smtClean="0"/>
              <a:t>,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gains</a:t>
            </a:r>
            <a:r>
              <a:rPr lang="tr-TR" b="1" dirty="0" smtClean="0"/>
              <a:t> </a:t>
            </a:r>
            <a:r>
              <a:rPr lang="tr-TR" b="1" dirty="0" err="1" smtClean="0"/>
              <a:t>or</a:t>
            </a:r>
            <a:r>
              <a:rPr lang="tr-TR" b="1" dirty="0" smtClean="0"/>
              <a:t> </a:t>
            </a:r>
            <a:r>
              <a:rPr lang="tr-TR" b="1" dirty="0" err="1" smtClean="0"/>
              <a:t>loses</a:t>
            </a:r>
            <a:r>
              <a:rPr lang="tr-TR" b="1" dirty="0" smtClean="0"/>
              <a:t> </a:t>
            </a:r>
            <a:r>
              <a:rPr lang="tr-TR" b="1" dirty="0" err="1" smtClean="0"/>
              <a:t>water</a:t>
            </a:r>
            <a:r>
              <a:rPr lang="tr-TR" b="1" dirty="0" smtClean="0"/>
              <a:t>.</a:t>
            </a:r>
          </a:p>
          <a:p>
            <a:r>
              <a:rPr lang="tr-TR" b="1" dirty="0" err="1" smtClean="0">
                <a:solidFill>
                  <a:srgbClr val="0070C0"/>
                </a:solidFill>
              </a:rPr>
              <a:t>Desorption</a:t>
            </a:r>
            <a:r>
              <a:rPr lang="tr-TR" b="1" dirty="0" smtClean="0">
                <a:solidFill>
                  <a:srgbClr val="0070C0"/>
                </a:solidFill>
              </a:rPr>
              <a:t>: </a:t>
            </a:r>
            <a:r>
              <a:rPr lang="tr-TR" b="1" dirty="0" err="1" smtClean="0"/>
              <a:t>Lowering</a:t>
            </a:r>
            <a:r>
              <a:rPr lang="tr-TR" b="1" dirty="0" smtClean="0"/>
              <a:t> </a:t>
            </a:r>
            <a:r>
              <a:rPr lang="tr-TR" b="1" dirty="0" err="1" smtClean="0"/>
              <a:t>water</a:t>
            </a:r>
            <a:r>
              <a:rPr lang="tr-TR" b="1" dirty="0" smtClean="0"/>
              <a:t> </a:t>
            </a:r>
            <a:r>
              <a:rPr lang="tr-TR" b="1" dirty="0" err="1" smtClean="0"/>
              <a:t>content</a:t>
            </a:r>
            <a:r>
              <a:rPr lang="tr-TR" b="1" dirty="0" smtClean="0"/>
              <a:t> of </a:t>
            </a:r>
            <a:r>
              <a:rPr lang="tr-TR" b="1" dirty="0" err="1" smtClean="0"/>
              <a:t>moist</a:t>
            </a:r>
            <a:r>
              <a:rPr lang="tr-TR" b="1" dirty="0" smtClean="0"/>
              <a:t> </a:t>
            </a:r>
            <a:r>
              <a:rPr lang="tr-TR" b="1" dirty="0" err="1" smtClean="0"/>
              <a:t>foods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reach</a:t>
            </a:r>
            <a:r>
              <a:rPr lang="tr-TR" b="1" dirty="0" smtClean="0"/>
              <a:t> </a:t>
            </a:r>
            <a:r>
              <a:rPr lang="tr-TR" b="1" dirty="0" err="1" smtClean="0"/>
              <a:t>equilibrium</a:t>
            </a:r>
            <a:r>
              <a:rPr lang="tr-TR" b="1" dirty="0" smtClean="0"/>
              <a:t> </a:t>
            </a:r>
            <a:r>
              <a:rPr lang="tr-TR" b="1" dirty="0" err="1" smtClean="0"/>
              <a:t>with</a:t>
            </a:r>
            <a:r>
              <a:rPr lang="tr-TR" b="1" dirty="0" smtClean="0"/>
              <a:t> </a:t>
            </a:r>
            <a:r>
              <a:rPr lang="tr-TR" b="1" dirty="0" err="1" smtClean="0"/>
              <a:t>its</a:t>
            </a:r>
            <a:r>
              <a:rPr lang="tr-TR" b="1" dirty="0" smtClean="0"/>
              <a:t> </a:t>
            </a:r>
            <a:r>
              <a:rPr lang="tr-TR" b="1" dirty="0" err="1" smtClean="0"/>
              <a:t>surroundings</a:t>
            </a:r>
            <a:endParaRPr lang="tr-TR" b="1" dirty="0" smtClean="0"/>
          </a:p>
          <a:p>
            <a:r>
              <a:rPr lang="tr-TR" b="1" dirty="0" err="1" smtClean="0">
                <a:solidFill>
                  <a:srgbClr val="0070C0"/>
                </a:solidFill>
              </a:rPr>
              <a:t>Adsorption</a:t>
            </a:r>
            <a:r>
              <a:rPr lang="tr-TR" b="1" dirty="0" smtClean="0">
                <a:solidFill>
                  <a:srgbClr val="0070C0"/>
                </a:solidFill>
              </a:rPr>
              <a:t>: </a:t>
            </a:r>
            <a:r>
              <a:rPr lang="tr-TR" b="1" dirty="0" err="1" smtClean="0"/>
              <a:t>Increasing</a:t>
            </a:r>
            <a:r>
              <a:rPr lang="tr-TR" b="1" dirty="0" smtClean="0"/>
              <a:t> </a:t>
            </a:r>
            <a:r>
              <a:rPr lang="tr-TR" b="1" dirty="0" err="1"/>
              <a:t>water</a:t>
            </a:r>
            <a:r>
              <a:rPr lang="tr-TR" b="1" dirty="0"/>
              <a:t> </a:t>
            </a:r>
            <a:r>
              <a:rPr lang="tr-TR" b="1" dirty="0" err="1"/>
              <a:t>content</a:t>
            </a:r>
            <a:r>
              <a:rPr lang="tr-TR" b="1" dirty="0"/>
              <a:t> of </a:t>
            </a:r>
            <a:r>
              <a:rPr lang="tr-TR" b="1" dirty="0" err="1" smtClean="0"/>
              <a:t>dry</a:t>
            </a:r>
            <a:r>
              <a:rPr lang="tr-TR" b="1" dirty="0" smtClean="0"/>
              <a:t> </a:t>
            </a:r>
            <a:r>
              <a:rPr lang="tr-TR" b="1" dirty="0" err="1" smtClean="0"/>
              <a:t>foods</a:t>
            </a:r>
            <a:r>
              <a:rPr lang="tr-TR" b="1" dirty="0" smtClean="0"/>
              <a:t> </a:t>
            </a:r>
            <a:r>
              <a:rPr lang="tr-TR" b="1" dirty="0" err="1"/>
              <a:t>to</a:t>
            </a:r>
            <a:r>
              <a:rPr lang="tr-TR" b="1" dirty="0"/>
              <a:t> </a:t>
            </a:r>
            <a:r>
              <a:rPr lang="tr-TR" b="1" dirty="0" err="1"/>
              <a:t>reach</a:t>
            </a:r>
            <a:r>
              <a:rPr lang="tr-TR" b="1" dirty="0"/>
              <a:t> </a:t>
            </a:r>
            <a:r>
              <a:rPr lang="tr-TR" b="1" dirty="0" err="1"/>
              <a:t>equilibrium</a:t>
            </a:r>
            <a:r>
              <a:rPr lang="tr-TR" b="1" dirty="0"/>
              <a:t> </a:t>
            </a:r>
            <a:r>
              <a:rPr lang="tr-TR" b="1" dirty="0" err="1"/>
              <a:t>with</a:t>
            </a:r>
            <a:r>
              <a:rPr lang="tr-TR" b="1" dirty="0"/>
              <a:t> </a:t>
            </a:r>
            <a:r>
              <a:rPr lang="tr-TR" b="1" dirty="0" err="1"/>
              <a:t>its</a:t>
            </a:r>
            <a:r>
              <a:rPr lang="tr-TR" b="1" dirty="0"/>
              <a:t> </a:t>
            </a:r>
            <a:r>
              <a:rPr lang="tr-TR" b="1" dirty="0" err="1" smtClean="0"/>
              <a:t>surroundings</a:t>
            </a:r>
            <a:endParaRPr lang="tr-TR" b="1" dirty="0" smtClean="0"/>
          </a:p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water</a:t>
            </a:r>
            <a:r>
              <a:rPr lang="tr-TR" b="1" dirty="0" smtClean="0"/>
              <a:t> </a:t>
            </a:r>
            <a:r>
              <a:rPr lang="tr-TR" b="1" dirty="0" err="1" smtClean="0"/>
              <a:t>content</a:t>
            </a:r>
            <a:r>
              <a:rPr lang="tr-TR" b="1" dirty="0" smtClean="0"/>
              <a:t> of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enviroment</a:t>
            </a:r>
            <a:r>
              <a:rPr lang="tr-TR" b="1" dirty="0" smtClean="0"/>
              <a:t> </a:t>
            </a:r>
            <a:r>
              <a:rPr lang="tr-TR" b="1" dirty="0" err="1" smtClean="0"/>
              <a:t>are</a:t>
            </a:r>
            <a:r>
              <a:rPr lang="tr-TR" b="1" dirty="0" smtClean="0"/>
              <a:t> </a:t>
            </a:r>
            <a:r>
              <a:rPr lang="tr-TR" b="1" dirty="0" err="1" smtClean="0"/>
              <a:t>same</a:t>
            </a:r>
            <a:r>
              <a:rPr lang="tr-TR" b="1" dirty="0" smtClean="0"/>
              <a:t> at </a:t>
            </a:r>
            <a:r>
              <a:rPr lang="tr-TR" b="1" dirty="0" err="1" smtClean="0"/>
              <a:t>equilibrium</a:t>
            </a:r>
            <a:r>
              <a:rPr lang="tr-TR" b="1" dirty="0" smtClean="0"/>
              <a:t> </a:t>
            </a:r>
            <a:r>
              <a:rPr lang="tr-TR" b="1" dirty="0" err="1" smtClean="0"/>
              <a:t>stage</a:t>
            </a:r>
            <a:r>
              <a:rPr lang="tr-TR" b="1" dirty="0" smtClean="0"/>
              <a:t>. </a:t>
            </a:r>
            <a:r>
              <a:rPr lang="tr-TR" b="1" dirty="0" err="1" smtClean="0"/>
              <a:t>After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equilibrium</a:t>
            </a:r>
            <a:r>
              <a:rPr lang="tr-TR" b="1" dirty="0" smtClean="0"/>
              <a:t> is </a:t>
            </a:r>
            <a:r>
              <a:rPr lang="tr-TR" b="1" dirty="0" err="1" smtClean="0"/>
              <a:t>reached</a:t>
            </a:r>
            <a:r>
              <a:rPr lang="tr-TR" b="1" dirty="0" smtClean="0"/>
              <a:t>,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water</a:t>
            </a:r>
            <a:r>
              <a:rPr lang="tr-TR" b="1" dirty="0" smtClean="0"/>
              <a:t> </a:t>
            </a:r>
            <a:r>
              <a:rPr lang="tr-TR" b="1" dirty="0" err="1" smtClean="0"/>
              <a:t>content</a:t>
            </a:r>
            <a:r>
              <a:rPr lang="tr-TR" b="1" dirty="0" smtClean="0"/>
              <a:t> of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does</a:t>
            </a:r>
            <a:r>
              <a:rPr lang="tr-TR" b="1" dirty="0" smtClean="0"/>
              <a:t> not </a:t>
            </a:r>
            <a:r>
              <a:rPr lang="tr-TR" b="1" dirty="0" err="1" smtClean="0"/>
              <a:t>change</a:t>
            </a:r>
            <a:r>
              <a:rPr lang="tr-TR" b="1" dirty="0" smtClean="0"/>
              <a:t>.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AE02-E41C-47B0-BC40-3E9A27F8359F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 rotWithShape="1">
          <a:blip r:embed="rId2"/>
          <a:srcRect l="51731" t="30820" r="19038" b="20716"/>
          <a:stretch/>
        </p:blipFill>
        <p:spPr>
          <a:xfrm>
            <a:off x="445591" y="2238701"/>
            <a:ext cx="4562674" cy="42550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20" name="Düz Ok Bağlayıcısı 19"/>
          <p:cNvCxnSpPr/>
          <p:nvPr/>
        </p:nvCxnSpPr>
        <p:spPr>
          <a:xfrm flipH="1">
            <a:off x="2491740" y="3216166"/>
            <a:ext cx="645861" cy="59908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Ok Bağlayıcısı 20"/>
          <p:cNvCxnSpPr/>
          <p:nvPr/>
        </p:nvCxnSpPr>
        <p:spPr>
          <a:xfrm flipV="1">
            <a:off x="3836276" y="4257034"/>
            <a:ext cx="669360" cy="68842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98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Three </a:t>
            </a:r>
            <a:r>
              <a:rPr lang="tr-TR" b="1" dirty="0" err="1" smtClean="0"/>
              <a:t>phase</a:t>
            </a:r>
            <a:r>
              <a:rPr lang="tr-TR" b="1" dirty="0" smtClean="0"/>
              <a:t> </a:t>
            </a:r>
            <a:r>
              <a:rPr lang="tr-TR" b="1" dirty="0" err="1" smtClean="0"/>
              <a:t>diagram</a:t>
            </a:r>
            <a:r>
              <a:rPr lang="tr-TR" b="1" dirty="0" smtClean="0"/>
              <a:t> </a:t>
            </a:r>
            <a:r>
              <a:rPr lang="tr-TR" b="1" dirty="0" err="1" smtClean="0"/>
              <a:t>or</a:t>
            </a:r>
            <a:r>
              <a:rPr lang="tr-TR" b="1" dirty="0" smtClean="0"/>
              <a:t> </a:t>
            </a:r>
            <a:r>
              <a:rPr lang="tr-TR" b="1" dirty="0" err="1" smtClean="0"/>
              <a:t>water</a:t>
            </a:r>
            <a:endParaRPr lang="en-US" b="1" dirty="0"/>
          </a:p>
        </p:txBody>
      </p:sp>
      <p:pic>
        <p:nvPicPr>
          <p:cNvPr id="1030" name="Picture 6" descr="Ä°lgili res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0" y="2366437"/>
            <a:ext cx="6070117" cy="4330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43240" y="2562455"/>
            <a:ext cx="6177776" cy="4134000"/>
          </a:xfrm>
        </p:spPr>
        <p:txBody>
          <a:bodyPr>
            <a:noAutofit/>
          </a:bodyPr>
          <a:lstStyle/>
          <a:p>
            <a:r>
              <a:rPr lang="tr-TR" sz="1600" b="1" dirty="0" err="1" smtClean="0">
                <a:solidFill>
                  <a:srgbClr val="0070C0"/>
                </a:solidFill>
              </a:rPr>
              <a:t>The</a:t>
            </a:r>
            <a:r>
              <a:rPr lang="tr-TR" sz="1600" b="1" dirty="0" smtClean="0">
                <a:solidFill>
                  <a:srgbClr val="0070C0"/>
                </a:solidFill>
              </a:rPr>
              <a:t> </a:t>
            </a:r>
            <a:r>
              <a:rPr lang="tr-TR" sz="1600" b="1" dirty="0" err="1">
                <a:solidFill>
                  <a:srgbClr val="0070C0"/>
                </a:solidFill>
              </a:rPr>
              <a:t>blue</a:t>
            </a:r>
            <a:r>
              <a:rPr lang="tr-TR" sz="1600" b="1" dirty="0">
                <a:solidFill>
                  <a:srgbClr val="0070C0"/>
                </a:solidFill>
              </a:rPr>
              <a:t> </a:t>
            </a:r>
            <a:r>
              <a:rPr lang="tr-TR" sz="1600" b="1" dirty="0" err="1">
                <a:solidFill>
                  <a:srgbClr val="0070C0"/>
                </a:solidFill>
              </a:rPr>
              <a:t>area</a:t>
            </a:r>
            <a:r>
              <a:rPr lang="tr-TR" sz="1600" b="1" dirty="0">
                <a:solidFill>
                  <a:srgbClr val="0070C0"/>
                </a:solidFill>
              </a:rPr>
              <a:t> </a:t>
            </a:r>
            <a:r>
              <a:rPr lang="tr-TR" sz="1600" b="1" dirty="0">
                <a:solidFill>
                  <a:schemeClr val="tx1"/>
                </a:solidFill>
              </a:rPr>
              <a:t>is a </a:t>
            </a:r>
            <a:r>
              <a:rPr lang="tr-TR" sz="1600" b="1" dirty="0" err="1">
                <a:solidFill>
                  <a:schemeClr val="tx1"/>
                </a:solidFill>
              </a:rPr>
              <a:t>low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temperature-high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pressure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zone</a:t>
            </a:r>
            <a:r>
              <a:rPr lang="tr-TR" sz="1600" b="1" dirty="0">
                <a:solidFill>
                  <a:schemeClr val="tx1"/>
                </a:solidFill>
              </a:rPr>
              <a:t> in </a:t>
            </a:r>
            <a:r>
              <a:rPr lang="tr-TR" sz="1600" b="1" dirty="0" err="1">
                <a:solidFill>
                  <a:schemeClr val="tx1"/>
                </a:solidFill>
              </a:rPr>
              <a:t>which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the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water</a:t>
            </a:r>
            <a:r>
              <a:rPr lang="tr-TR" sz="1600" b="1" dirty="0">
                <a:solidFill>
                  <a:schemeClr val="tx1"/>
                </a:solidFill>
              </a:rPr>
              <a:t> is in </a:t>
            </a:r>
            <a:r>
              <a:rPr lang="tr-TR" sz="1600" b="1" dirty="0" err="1">
                <a:solidFill>
                  <a:schemeClr val="tx1"/>
                </a:solidFill>
              </a:rPr>
              <a:t>solid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phase</a:t>
            </a:r>
            <a:r>
              <a:rPr lang="tr-TR" sz="1600" b="1" dirty="0" smtClean="0">
                <a:solidFill>
                  <a:schemeClr val="tx1"/>
                </a:solidFill>
              </a:rPr>
              <a:t> (</a:t>
            </a:r>
            <a:r>
              <a:rPr lang="tr-TR" sz="1600" b="1" dirty="0" err="1" smtClean="0">
                <a:solidFill>
                  <a:schemeClr val="tx1"/>
                </a:solidFill>
              </a:rPr>
              <a:t>ice</a:t>
            </a:r>
            <a:r>
              <a:rPr lang="tr-TR" sz="1600" b="1" dirty="0" smtClean="0">
                <a:solidFill>
                  <a:schemeClr val="tx1"/>
                </a:solidFill>
              </a:rPr>
              <a:t> form)</a:t>
            </a:r>
          </a:p>
          <a:p>
            <a:r>
              <a:rPr lang="tr-TR" sz="1600" b="1" dirty="0" err="1">
                <a:solidFill>
                  <a:srgbClr val="00B050"/>
                </a:solidFill>
              </a:rPr>
              <a:t>The</a:t>
            </a:r>
            <a:r>
              <a:rPr lang="tr-TR" sz="1600" b="1" dirty="0">
                <a:solidFill>
                  <a:srgbClr val="00B050"/>
                </a:solidFill>
              </a:rPr>
              <a:t> </a:t>
            </a:r>
            <a:r>
              <a:rPr lang="tr-TR" sz="1600" b="1" dirty="0" err="1" smtClean="0">
                <a:solidFill>
                  <a:srgbClr val="00B050"/>
                </a:solidFill>
              </a:rPr>
              <a:t>green</a:t>
            </a:r>
            <a:r>
              <a:rPr lang="tr-TR" sz="1600" b="1" dirty="0" smtClean="0">
                <a:solidFill>
                  <a:srgbClr val="00B050"/>
                </a:solidFill>
              </a:rPr>
              <a:t> </a:t>
            </a:r>
            <a:r>
              <a:rPr lang="tr-TR" sz="1600" b="1" dirty="0" err="1">
                <a:solidFill>
                  <a:srgbClr val="00B050"/>
                </a:solidFill>
              </a:rPr>
              <a:t>area</a:t>
            </a:r>
            <a:r>
              <a:rPr lang="tr-TR" sz="1600" b="1" dirty="0">
                <a:solidFill>
                  <a:srgbClr val="00B050"/>
                </a:solidFill>
              </a:rPr>
              <a:t> </a:t>
            </a:r>
            <a:r>
              <a:rPr lang="tr-TR" sz="1600" b="1" dirty="0">
                <a:solidFill>
                  <a:schemeClr val="tx1"/>
                </a:solidFill>
              </a:rPr>
              <a:t>is a </a:t>
            </a:r>
            <a:r>
              <a:rPr lang="tr-TR" sz="1600" b="1" dirty="0" err="1">
                <a:solidFill>
                  <a:schemeClr val="tx1"/>
                </a:solidFill>
              </a:rPr>
              <a:t>high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temperature-low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pressure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zone</a:t>
            </a:r>
            <a:r>
              <a:rPr lang="tr-TR" sz="1600" b="1" dirty="0">
                <a:solidFill>
                  <a:schemeClr val="tx1"/>
                </a:solidFill>
              </a:rPr>
              <a:t> in </a:t>
            </a:r>
            <a:r>
              <a:rPr lang="tr-TR" sz="1600" b="1" dirty="0" err="1">
                <a:solidFill>
                  <a:schemeClr val="tx1"/>
                </a:solidFill>
              </a:rPr>
              <a:t>which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the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water</a:t>
            </a:r>
            <a:r>
              <a:rPr lang="tr-TR" sz="1600" b="1" dirty="0">
                <a:solidFill>
                  <a:schemeClr val="tx1"/>
                </a:solidFill>
              </a:rPr>
              <a:t> is in </a:t>
            </a:r>
            <a:r>
              <a:rPr lang="tr-TR" sz="1600" b="1" dirty="0" err="1" smtClean="0">
                <a:solidFill>
                  <a:schemeClr val="tx1"/>
                </a:solidFill>
              </a:rPr>
              <a:t>gas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phase</a:t>
            </a:r>
            <a:r>
              <a:rPr lang="tr-TR" sz="1600" b="1" dirty="0" smtClean="0">
                <a:solidFill>
                  <a:schemeClr val="tx1"/>
                </a:solidFill>
              </a:rPr>
              <a:t> (</a:t>
            </a:r>
            <a:r>
              <a:rPr lang="tr-TR" sz="1600" b="1" dirty="0" err="1" smtClean="0">
                <a:solidFill>
                  <a:schemeClr val="tx1"/>
                </a:solidFill>
              </a:rPr>
              <a:t>vapor</a:t>
            </a:r>
            <a:r>
              <a:rPr lang="tr-TR" sz="1600" b="1" dirty="0" smtClean="0">
                <a:solidFill>
                  <a:schemeClr val="tx1"/>
                </a:solidFill>
              </a:rPr>
              <a:t> form)</a:t>
            </a:r>
          </a:p>
          <a:p>
            <a:r>
              <a:rPr lang="tr-TR" sz="1600" b="1" dirty="0" err="1">
                <a:solidFill>
                  <a:schemeClr val="accent1"/>
                </a:solidFill>
              </a:rPr>
              <a:t>The</a:t>
            </a:r>
            <a:r>
              <a:rPr lang="tr-TR" sz="1600" b="1" dirty="0">
                <a:solidFill>
                  <a:schemeClr val="accent1"/>
                </a:solidFill>
              </a:rPr>
              <a:t> </a:t>
            </a:r>
            <a:r>
              <a:rPr lang="tr-TR" sz="1600" b="1" dirty="0" err="1" smtClean="0">
                <a:solidFill>
                  <a:schemeClr val="accent1"/>
                </a:solidFill>
              </a:rPr>
              <a:t>yellow</a:t>
            </a:r>
            <a:r>
              <a:rPr lang="tr-TR" sz="1600" b="1" dirty="0" smtClean="0">
                <a:solidFill>
                  <a:schemeClr val="accent1"/>
                </a:solidFill>
              </a:rPr>
              <a:t> </a:t>
            </a:r>
            <a:r>
              <a:rPr lang="tr-TR" sz="1600" b="1" dirty="0" err="1">
                <a:solidFill>
                  <a:schemeClr val="accent1"/>
                </a:solidFill>
              </a:rPr>
              <a:t>area</a:t>
            </a:r>
            <a:r>
              <a:rPr lang="tr-TR" sz="1600" b="1" dirty="0">
                <a:solidFill>
                  <a:schemeClr val="accent1"/>
                </a:solidFill>
              </a:rPr>
              <a:t> </a:t>
            </a:r>
            <a:r>
              <a:rPr lang="tr-TR" sz="1600" b="1" dirty="0">
                <a:solidFill>
                  <a:schemeClr val="tx1"/>
                </a:solidFill>
              </a:rPr>
              <a:t>is a </a:t>
            </a:r>
            <a:r>
              <a:rPr lang="tr-TR" sz="1600" b="1" dirty="0" err="1" smtClean="0">
                <a:solidFill>
                  <a:schemeClr val="tx1"/>
                </a:solidFill>
              </a:rPr>
              <a:t>high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temperature-high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pressure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zone</a:t>
            </a:r>
            <a:r>
              <a:rPr lang="tr-TR" sz="1600" b="1" dirty="0">
                <a:solidFill>
                  <a:schemeClr val="tx1"/>
                </a:solidFill>
              </a:rPr>
              <a:t> in </a:t>
            </a:r>
            <a:r>
              <a:rPr lang="tr-TR" sz="1600" b="1" dirty="0" err="1">
                <a:solidFill>
                  <a:schemeClr val="tx1"/>
                </a:solidFill>
              </a:rPr>
              <a:t>which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the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water</a:t>
            </a:r>
            <a:r>
              <a:rPr lang="tr-TR" sz="1600" b="1" dirty="0">
                <a:solidFill>
                  <a:schemeClr val="tx1"/>
                </a:solidFill>
              </a:rPr>
              <a:t> is in </a:t>
            </a:r>
            <a:r>
              <a:rPr lang="tr-TR" sz="1600" b="1" dirty="0" err="1" smtClean="0">
                <a:solidFill>
                  <a:schemeClr val="tx1"/>
                </a:solidFill>
              </a:rPr>
              <a:t>liquid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phase</a:t>
            </a:r>
            <a:r>
              <a:rPr lang="tr-TR" sz="1600" b="1" dirty="0" smtClean="0">
                <a:solidFill>
                  <a:schemeClr val="tx1"/>
                </a:solidFill>
              </a:rPr>
              <a:t> (</a:t>
            </a:r>
            <a:r>
              <a:rPr lang="tr-TR" sz="1600" b="1" dirty="0" err="1" smtClean="0">
                <a:solidFill>
                  <a:schemeClr val="tx1"/>
                </a:solidFill>
              </a:rPr>
              <a:t>water</a:t>
            </a:r>
            <a:r>
              <a:rPr lang="tr-TR" sz="1600" b="1" dirty="0" smtClean="0">
                <a:solidFill>
                  <a:schemeClr val="tx1"/>
                </a:solidFill>
              </a:rPr>
              <a:t> form)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tr-TR" sz="1600" b="1" dirty="0" err="1" smtClean="0">
                <a:solidFill>
                  <a:srgbClr val="0070C0"/>
                </a:solidFill>
              </a:rPr>
              <a:t>Triple</a:t>
            </a:r>
            <a:r>
              <a:rPr lang="tr-TR" sz="1600" b="1" dirty="0" smtClean="0">
                <a:solidFill>
                  <a:srgbClr val="0070C0"/>
                </a:solidFill>
              </a:rPr>
              <a:t> </a:t>
            </a:r>
            <a:r>
              <a:rPr lang="tr-TR" sz="1600" b="1" dirty="0" err="1" smtClean="0">
                <a:solidFill>
                  <a:srgbClr val="0070C0"/>
                </a:solidFill>
              </a:rPr>
              <a:t>point</a:t>
            </a:r>
            <a:r>
              <a:rPr lang="tr-TR" sz="1600" b="1" dirty="0" smtClean="0">
                <a:solidFill>
                  <a:srgbClr val="0070C0"/>
                </a:solidFill>
              </a:rPr>
              <a:t> </a:t>
            </a:r>
            <a:r>
              <a:rPr lang="tr-TR" sz="1600" b="1" dirty="0" smtClean="0">
                <a:solidFill>
                  <a:schemeClr val="tx1"/>
                </a:solidFill>
              </a:rPr>
              <a:t>is </a:t>
            </a:r>
            <a:r>
              <a:rPr lang="tr-TR" sz="1600" b="1" dirty="0" err="1" smtClean="0">
                <a:solidFill>
                  <a:schemeClr val="tx1"/>
                </a:solidFill>
              </a:rPr>
              <a:t>specific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condition</a:t>
            </a:r>
            <a:r>
              <a:rPr lang="tr-TR" sz="1600" b="1" dirty="0" smtClean="0">
                <a:solidFill>
                  <a:schemeClr val="tx1"/>
                </a:solidFill>
              </a:rPr>
              <a:t> in </a:t>
            </a:r>
            <a:r>
              <a:rPr lang="tr-TR" sz="1600" b="1" dirty="0" err="1" smtClean="0">
                <a:solidFill>
                  <a:schemeClr val="tx1"/>
                </a:solidFill>
              </a:rPr>
              <a:t>which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solid</a:t>
            </a:r>
            <a:r>
              <a:rPr lang="tr-TR" sz="1600" b="1" dirty="0" smtClean="0">
                <a:solidFill>
                  <a:schemeClr val="tx1"/>
                </a:solidFill>
              </a:rPr>
              <a:t>, </a:t>
            </a:r>
            <a:r>
              <a:rPr lang="tr-TR" sz="1600" b="1" dirty="0" err="1" smtClean="0">
                <a:solidFill>
                  <a:schemeClr val="tx1"/>
                </a:solidFill>
              </a:rPr>
              <a:t>liquid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and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gas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phases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are</a:t>
            </a:r>
            <a:r>
              <a:rPr lang="tr-TR" sz="1600" b="1" dirty="0" smtClean="0">
                <a:solidFill>
                  <a:schemeClr val="tx1"/>
                </a:solidFill>
              </a:rPr>
              <a:t> in </a:t>
            </a:r>
            <a:r>
              <a:rPr lang="tr-TR" sz="1600" b="1" dirty="0" err="1" smtClean="0">
                <a:solidFill>
                  <a:schemeClr val="tx1"/>
                </a:solidFill>
              </a:rPr>
              <a:t>equilibrium</a:t>
            </a:r>
            <a:r>
              <a:rPr lang="tr-TR" sz="16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tr-TR" sz="1600" b="1" dirty="0" smtClean="0">
                <a:solidFill>
                  <a:srgbClr val="C00000"/>
                </a:solidFill>
              </a:rPr>
              <a:t>Critical </a:t>
            </a:r>
            <a:r>
              <a:rPr lang="tr-TR" sz="1600" b="1" dirty="0" err="1" smtClean="0">
                <a:solidFill>
                  <a:srgbClr val="C00000"/>
                </a:solidFill>
              </a:rPr>
              <a:t>point</a:t>
            </a:r>
            <a:r>
              <a:rPr lang="tr-TR" sz="1600" b="1" dirty="0" smtClean="0">
                <a:solidFill>
                  <a:srgbClr val="C00000"/>
                </a:solidFill>
              </a:rPr>
              <a:t> </a:t>
            </a:r>
            <a:r>
              <a:rPr lang="tr-TR" sz="1600" b="1" dirty="0" smtClean="0">
                <a:solidFill>
                  <a:schemeClr val="tx1"/>
                </a:solidFill>
              </a:rPr>
              <a:t>is </a:t>
            </a:r>
            <a:r>
              <a:rPr lang="tr-TR" sz="1600" b="1" dirty="0" err="1" smtClean="0">
                <a:solidFill>
                  <a:schemeClr val="tx1"/>
                </a:solidFill>
              </a:rPr>
              <a:t>another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>
                <a:solidFill>
                  <a:schemeClr val="tx1"/>
                </a:solidFill>
              </a:rPr>
              <a:t>specific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condition</a:t>
            </a:r>
            <a:r>
              <a:rPr lang="tr-TR" sz="1600" b="1" dirty="0" smtClean="0">
                <a:solidFill>
                  <a:schemeClr val="tx1"/>
                </a:solidFill>
              </a:rPr>
              <a:t>. </a:t>
            </a:r>
            <a:r>
              <a:rPr lang="tr-TR" sz="1600" b="1" dirty="0" err="1" smtClean="0">
                <a:solidFill>
                  <a:schemeClr val="tx1"/>
                </a:solidFill>
              </a:rPr>
              <a:t>When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the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temperature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and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pressure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increase</a:t>
            </a:r>
            <a:r>
              <a:rPr lang="tr-TR" sz="1600" b="1" dirty="0" smtClean="0">
                <a:solidFill>
                  <a:schemeClr val="tx1"/>
                </a:solidFill>
              </a:rPr>
              <a:t>, </a:t>
            </a:r>
            <a:r>
              <a:rPr lang="tr-TR" sz="1600" b="1" dirty="0" err="1" smtClean="0">
                <a:solidFill>
                  <a:schemeClr val="tx1"/>
                </a:solidFill>
              </a:rPr>
              <a:t>the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density</a:t>
            </a:r>
            <a:r>
              <a:rPr lang="tr-TR" sz="1600" b="1" dirty="0" smtClean="0">
                <a:solidFill>
                  <a:schemeClr val="tx1"/>
                </a:solidFill>
              </a:rPr>
              <a:t> of </a:t>
            </a:r>
            <a:r>
              <a:rPr lang="tr-TR" sz="1600" b="1" dirty="0" err="1" smtClean="0">
                <a:solidFill>
                  <a:schemeClr val="tx1"/>
                </a:solidFill>
              </a:rPr>
              <a:t>the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water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decrease</a:t>
            </a:r>
            <a:r>
              <a:rPr lang="tr-TR" sz="1600" b="1" dirty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where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the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pressure</a:t>
            </a:r>
            <a:r>
              <a:rPr lang="tr-TR" sz="1600" b="1" dirty="0" smtClean="0">
                <a:solidFill>
                  <a:schemeClr val="tx1"/>
                </a:solidFill>
              </a:rPr>
              <a:t> of </a:t>
            </a:r>
            <a:r>
              <a:rPr lang="tr-TR" sz="1600" b="1" dirty="0" err="1" smtClean="0">
                <a:solidFill>
                  <a:schemeClr val="tx1"/>
                </a:solidFill>
              </a:rPr>
              <a:t>the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water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increase</a:t>
            </a:r>
            <a:r>
              <a:rPr lang="tr-TR" sz="1600" b="1" dirty="0" smtClean="0">
                <a:solidFill>
                  <a:schemeClr val="tx1"/>
                </a:solidFill>
              </a:rPr>
              <a:t>. At </a:t>
            </a:r>
            <a:r>
              <a:rPr lang="tr-TR" sz="1600" b="1" dirty="0" err="1" smtClean="0">
                <a:solidFill>
                  <a:schemeClr val="tx1"/>
                </a:solidFill>
              </a:rPr>
              <a:t>this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point</a:t>
            </a:r>
            <a:r>
              <a:rPr lang="tr-TR" sz="1600" b="1" dirty="0" smtClean="0">
                <a:solidFill>
                  <a:schemeClr val="tx1"/>
                </a:solidFill>
              </a:rPr>
              <a:t>, </a:t>
            </a:r>
            <a:r>
              <a:rPr lang="tr-TR" sz="1600" b="1" dirty="0" err="1" smtClean="0">
                <a:solidFill>
                  <a:schemeClr val="tx1"/>
                </a:solidFill>
              </a:rPr>
              <a:t>its</a:t>
            </a:r>
            <a:r>
              <a:rPr lang="tr-TR" sz="1600" b="1" dirty="0" smtClean="0">
                <a:solidFill>
                  <a:schemeClr val="tx1"/>
                </a:solidFill>
              </a:rPr>
              <a:t> form is </a:t>
            </a:r>
            <a:r>
              <a:rPr lang="tr-TR" sz="1600" b="1" dirty="0" err="1" smtClean="0">
                <a:solidFill>
                  <a:schemeClr val="tx1"/>
                </a:solidFill>
              </a:rPr>
              <a:t>neither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liquid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nor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gas</a:t>
            </a:r>
            <a:r>
              <a:rPr lang="tr-TR" sz="1600" b="1" dirty="0" smtClean="0">
                <a:solidFill>
                  <a:schemeClr val="tx1"/>
                </a:solidFill>
              </a:rPr>
              <a:t>. </a:t>
            </a:r>
            <a:r>
              <a:rPr lang="tr-TR" sz="1600" b="1" dirty="0" err="1" smtClean="0">
                <a:solidFill>
                  <a:schemeClr val="tx1"/>
                </a:solidFill>
              </a:rPr>
              <a:t>It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gains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the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new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chemeClr val="tx1"/>
                </a:solidFill>
              </a:rPr>
              <a:t>phase</a:t>
            </a:r>
            <a:r>
              <a:rPr lang="tr-TR" sz="1600" b="1" dirty="0" smtClean="0">
                <a:solidFill>
                  <a:schemeClr val="tx1"/>
                </a:solidFill>
              </a:rPr>
              <a:t>, </a:t>
            </a:r>
            <a:r>
              <a:rPr lang="tr-TR" sz="1600" b="1" dirty="0" err="1" smtClean="0">
                <a:solidFill>
                  <a:schemeClr val="tx1"/>
                </a:solidFill>
              </a:rPr>
              <a:t>which</a:t>
            </a:r>
            <a:r>
              <a:rPr lang="tr-TR" sz="1600" b="1" dirty="0" smtClean="0">
                <a:solidFill>
                  <a:schemeClr val="tx1"/>
                </a:solidFill>
              </a:rPr>
              <a:t> is </a:t>
            </a:r>
            <a:r>
              <a:rPr lang="tr-TR" sz="1600" b="1" dirty="0" err="1" smtClean="0">
                <a:solidFill>
                  <a:schemeClr val="tx1"/>
                </a:solidFill>
              </a:rPr>
              <a:t>called</a:t>
            </a:r>
            <a:r>
              <a:rPr lang="tr-TR" sz="1600" b="1" dirty="0" smtClean="0">
                <a:solidFill>
                  <a:schemeClr val="tx1"/>
                </a:solidFill>
              </a:rPr>
              <a:t> </a:t>
            </a:r>
            <a:r>
              <a:rPr lang="tr-TR" sz="1600" b="1" dirty="0" err="1" smtClean="0">
                <a:solidFill>
                  <a:srgbClr val="C00000"/>
                </a:solidFill>
              </a:rPr>
              <a:t>supercritical</a:t>
            </a:r>
            <a:r>
              <a:rPr lang="tr-TR" sz="1600" b="1" dirty="0" smtClean="0">
                <a:solidFill>
                  <a:srgbClr val="C00000"/>
                </a:solidFill>
              </a:rPr>
              <a:t> </a:t>
            </a:r>
            <a:r>
              <a:rPr lang="tr-TR" sz="1600" b="1" dirty="0" err="1" smtClean="0">
                <a:solidFill>
                  <a:srgbClr val="C00000"/>
                </a:solidFill>
              </a:rPr>
              <a:t>fluid</a:t>
            </a:r>
            <a:r>
              <a:rPr lang="tr-TR" sz="1600" b="1" dirty="0" smtClean="0">
                <a:solidFill>
                  <a:srgbClr val="C00000"/>
                </a:solidFill>
              </a:rPr>
              <a:t>.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AE02-E41C-47B0-BC40-3E9A27F8359F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687873" y="3325754"/>
            <a:ext cx="220718" cy="210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315246" y="5540250"/>
            <a:ext cx="220718" cy="210206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etin kutusu 9"/>
          <p:cNvSpPr txBox="1"/>
          <p:nvPr/>
        </p:nvSpPr>
        <p:spPr>
          <a:xfrm>
            <a:off x="3830439" y="3060412"/>
            <a:ext cx="967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Critical </a:t>
            </a:r>
            <a:r>
              <a:rPr lang="tr-TR" sz="1600" b="1" dirty="0" err="1" smtClean="0"/>
              <a:t>point</a:t>
            </a:r>
            <a:endParaRPr lang="en-US" sz="1600" b="1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2179069" y="4904774"/>
            <a:ext cx="967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err="1" smtClean="0"/>
              <a:t>Triple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point</a:t>
            </a:r>
            <a:endParaRPr lang="en-US" sz="1600" b="1" dirty="0"/>
          </a:p>
        </p:txBody>
      </p:sp>
      <p:cxnSp>
        <p:nvCxnSpPr>
          <p:cNvPr id="14" name="Düz Bağlayıcı 13"/>
          <p:cNvCxnSpPr/>
          <p:nvPr/>
        </p:nvCxnSpPr>
        <p:spPr>
          <a:xfrm>
            <a:off x="4666853" y="2562455"/>
            <a:ext cx="110359" cy="895448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Düz Bağlayıcı 22"/>
          <p:cNvCxnSpPr/>
          <p:nvPr/>
        </p:nvCxnSpPr>
        <p:spPr>
          <a:xfrm flipH="1" flipV="1">
            <a:off x="4753497" y="3452118"/>
            <a:ext cx="720000" cy="34884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 rot="20062708">
            <a:off x="4561517" y="2721574"/>
            <a:ext cx="1524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err="1" smtClean="0"/>
              <a:t>Supercritical</a:t>
            </a:r>
            <a:r>
              <a:rPr lang="tr-TR" sz="1400" b="1" dirty="0" smtClean="0"/>
              <a:t> </a:t>
            </a:r>
            <a:r>
              <a:rPr lang="tr-TR" sz="1400" b="1" dirty="0" err="1" smtClean="0"/>
              <a:t>fluid</a:t>
            </a:r>
            <a:endParaRPr lang="en-US" sz="1400" b="1" dirty="0"/>
          </a:p>
        </p:txBody>
      </p:sp>
      <p:sp>
        <p:nvSpPr>
          <p:cNvPr id="27" name="Metin kutusu 26"/>
          <p:cNvSpPr txBox="1"/>
          <p:nvPr/>
        </p:nvSpPr>
        <p:spPr>
          <a:xfrm>
            <a:off x="1045661" y="4313203"/>
            <a:ext cx="671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(</a:t>
            </a:r>
            <a:r>
              <a:rPr lang="tr-TR" sz="1400" b="1" dirty="0" err="1" smtClean="0"/>
              <a:t>ice</a:t>
            </a:r>
            <a:r>
              <a:rPr lang="tr-TR" sz="1400" b="1" dirty="0" smtClean="0"/>
              <a:t>)</a:t>
            </a:r>
            <a:endParaRPr lang="en-US" sz="1400" b="1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2731100" y="4556756"/>
            <a:ext cx="888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(</a:t>
            </a:r>
            <a:r>
              <a:rPr lang="tr-TR" sz="1400" b="1" dirty="0" err="1" smtClean="0"/>
              <a:t>water</a:t>
            </a:r>
            <a:r>
              <a:rPr lang="tr-TR" sz="1400" b="1" dirty="0" smtClean="0"/>
              <a:t>)</a:t>
            </a:r>
            <a:endParaRPr lang="en-US" sz="1400" b="1" dirty="0"/>
          </a:p>
        </p:txBody>
      </p:sp>
      <p:sp>
        <p:nvSpPr>
          <p:cNvPr id="29" name="Metin kutusu 28"/>
          <p:cNvSpPr txBox="1"/>
          <p:nvPr/>
        </p:nvSpPr>
        <p:spPr>
          <a:xfrm>
            <a:off x="4065687" y="5306636"/>
            <a:ext cx="888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(</a:t>
            </a:r>
            <a:r>
              <a:rPr lang="tr-TR" sz="1400" b="1" dirty="0" err="1" smtClean="0"/>
              <a:t>vapor</a:t>
            </a:r>
            <a:r>
              <a:rPr lang="tr-TR" sz="1400" b="1" dirty="0" smtClean="0"/>
              <a:t>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2623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Ice</a:t>
            </a:r>
            <a:r>
              <a:rPr lang="tr-TR" b="1" dirty="0" smtClean="0"/>
              <a:t> </a:t>
            </a:r>
            <a:r>
              <a:rPr lang="tr-TR" b="1" dirty="0" err="1" smtClean="0"/>
              <a:t>formation</a:t>
            </a:r>
            <a:r>
              <a:rPr lang="tr-TR" b="1" dirty="0" smtClean="0"/>
              <a:t> </a:t>
            </a:r>
            <a:endParaRPr lang="en-US" b="1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>
          <a:xfrm>
            <a:off x="735854" y="2398782"/>
            <a:ext cx="10755561" cy="3986777"/>
          </a:xfrm>
        </p:spPr>
        <p:txBody>
          <a:bodyPr>
            <a:noAutofit/>
          </a:bodyPr>
          <a:lstStyle/>
          <a:p>
            <a:r>
              <a:rPr lang="tr-TR" sz="2400" b="1" dirty="0" err="1" smtClean="0"/>
              <a:t>When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water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freezes</a:t>
            </a:r>
            <a:r>
              <a:rPr lang="tr-TR" sz="2400" b="1" dirty="0" smtClean="0"/>
              <a:t>, it </a:t>
            </a:r>
            <a:r>
              <a:rPr lang="tr-TR" sz="2400" b="1" dirty="0" err="1" smtClean="0"/>
              <a:t>expands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nearly</a:t>
            </a:r>
            <a:r>
              <a:rPr lang="tr-TR" sz="2400" b="1" dirty="0" smtClean="0"/>
              <a:t> 9%.</a:t>
            </a:r>
          </a:p>
          <a:p>
            <a:r>
              <a:rPr lang="tr-TR" sz="2400" b="1" dirty="0" err="1" smtClean="0"/>
              <a:t>It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means</a:t>
            </a:r>
            <a:r>
              <a:rPr lang="tr-TR" sz="2400" b="1" dirty="0" smtClean="0"/>
              <a:t> </a:t>
            </a:r>
            <a:r>
              <a:rPr lang="tr-TR" sz="2400" b="1" dirty="0" err="1" smtClean="0">
                <a:solidFill>
                  <a:srgbClr val="C00000"/>
                </a:solidFill>
              </a:rPr>
              <a:t>that</a:t>
            </a:r>
            <a:r>
              <a:rPr lang="tr-TR" sz="2400" b="1" dirty="0" smtClean="0">
                <a:solidFill>
                  <a:srgbClr val="C00000"/>
                </a:solidFill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</a:rPr>
              <a:t>volume</a:t>
            </a:r>
            <a:r>
              <a:rPr lang="tr-TR" sz="2400" b="1" dirty="0" smtClean="0">
                <a:solidFill>
                  <a:srgbClr val="C00000"/>
                </a:solidFill>
              </a:rPr>
              <a:t> of </a:t>
            </a:r>
            <a:r>
              <a:rPr lang="tr-TR" sz="2400" b="1" dirty="0" err="1" smtClean="0">
                <a:solidFill>
                  <a:srgbClr val="C00000"/>
                </a:solidFill>
              </a:rPr>
              <a:t>ice</a:t>
            </a:r>
            <a:r>
              <a:rPr lang="tr-TR" sz="2400" b="1" dirty="0" smtClean="0">
                <a:solidFill>
                  <a:srgbClr val="C00000"/>
                </a:solidFill>
              </a:rPr>
              <a:t> is </a:t>
            </a:r>
            <a:r>
              <a:rPr lang="tr-TR" sz="2400" b="1" dirty="0" err="1" smtClean="0">
                <a:solidFill>
                  <a:srgbClr val="C00000"/>
                </a:solidFill>
              </a:rPr>
              <a:t>higher</a:t>
            </a:r>
            <a:r>
              <a:rPr lang="tr-TR" sz="2400" b="1" dirty="0" smtClean="0">
                <a:solidFill>
                  <a:srgbClr val="C00000"/>
                </a:solidFill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</a:rPr>
              <a:t>than</a:t>
            </a:r>
            <a:r>
              <a:rPr lang="tr-TR" sz="2400" b="1" dirty="0" smtClean="0">
                <a:solidFill>
                  <a:srgbClr val="C00000"/>
                </a:solidFill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</a:rPr>
              <a:t>the</a:t>
            </a:r>
            <a:r>
              <a:rPr lang="tr-TR" sz="2400" b="1" dirty="0" smtClean="0">
                <a:solidFill>
                  <a:srgbClr val="C00000"/>
                </a:solidFill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</a:rPr>
              <a:t>volume</a:t>
            </a:r>
            <a:r>
              <a:rPr lang="tr-TR" sz="2400" b="1" dirty="0" smtClean="0">
                <a:solidFill>
                  <a:srgbClr val="C00000"/>
                </a:solidFill>
              </a:rPr>
              <a:t> of </a:t>
            </a:r>
            <a:r>
              <a:rPr lang="tr-TR" sz="2400" b="1" dirty="0" err="1" smtClean="0">
                <a:solidFill>
                  <a:srgbClr val="C00000"/>
                </a:solidFill>
              </a:rPr>
              <a:t>water</a:t>
            </a:r>
            <a:r>
              <a:rPr lang="tr-TR" sz="2400" b="1" dirty="0" smtClean="0">
                <a:solidFill>
                  <a:srgbClr val="C00000"/>
                </a:solidFill>
              </a:rPr>
              <a:t> at </a:t>
            </a:r>
            <a:r>
              <a:rPr lang="tr-TR" sz="2400" b="1" dirty="0" err="1" smtClean="0">
                <a:solidFill>
                  <a:srgbClr val="C00000"/>
                </a:solidFill>
              </a:rPr>
              <a:t>the</a:t>
            </a:r>
            <a:r>
              <a:rPr lang="tr-TR" sz="2400" b="1" dirty="0" smtClean="0">
                <a:solidFill>
                  <a:srgbClr val="C00000"/>
                </a:solidFill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</a:rPr>
              <a:t>same</a:t>
            </a:r>
            <a:r>
              <a:rPr lang="tr-TR" sz="2400" b="1" dirty="0" smtClean="0">
                <a:solidFill>
                  <a:srgbClr val="C00000"/>
                </a:solidFill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</a:rPr>
              <a:t>weight</a:t>
            </a:r>
            <a:r>
              <a:rPr lang="tr-TR" sz="2400" b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tr-TR" sz="2400" b="1" dirty="0" smtClean="0"/>
              <a:t>D = M / V    (D: </a:t>
            </a:r>
            <a:r>
              <a:rPr lang="tr-TR" sz="2400" b="1" dirty="0" err="1" smtClean="0"/>
              <a:t>density</a:t>
            </a:r>
            <a:r>
              <a:rPr lang="tr-TR" sz="2400" b="1" dirty="0" smtClean="0"/>
              <a:t>, M: </a:t>
            </a:r>
            <a:r>
              <a:rPr lang="tr-TR" sz="2400" b="1" dirty="0" err="1" smtClean="0"/>
              <a:t>mass</a:t>
            </a:r>
            <a:r>
              <a:rPr lang="tr-TR" sz="2400" b="1" dirty="0" smtClean="0"/>
              <a:t>; V: Volume)</a:t>
            </a:r>
          </a:p>
          <a:p>
            <a:r>
              <a:rPr lang="tr-TR" sz="2400" b="1" dirty="0" err="1" smtClean="0">
                <a:solidFill>
                  <a:srgbClr val="0070C0"/>
                </a:solidFill>
              </a:rPr>
              <a:t>The</a:t>
            </a:r>
            <a:r>
              <a:rPr lang="tr-TR" sz="2400" b="1" dirty="0" smtClean="0">
                <a:solidFill>
                  <a:srgbClr val="0070C0"/>
                </a:solidFill>
              </a:rPr>
              <a:t> </a:t>
            </a:r>
            <a:r>
              <a:rPr lang="tr-TR" sz="2400" b="1" dirty="0" err="1" smtClean="0">
                <a:solidFill>
                  <a:srgbClr val="0070C0"/>
                </a:solidFill>
              </a:rPr>
              <a:t>density</a:t>
            </a:r>
            <a:r>
              <a:rPr lang="tr-TR" sz="2400" b="1" dirty="0" smtClean="0">
                <a:solidFill>
                  <a:srgbClr val="0070C0"/>
                </a:solidFill>
              </a:rPr>
              <a:t> of </a:t>
            </a:r>
            <a:r>
              <a:rPr lang="tr-TR" sz="2400" b="1" dirty="0" err="1" smtClean="0">
                <a:solidFill>
                  <a:srgbClr val="0070C0"/>
                </a:solidFill>
              </a:rPr>
              <a:t>ice</a:t>
            </a:r>
            <a:r>
              <a:rPr lang="tr-TR" sz="2400" b="1" dirty="0" smtClean="0">
                <a:solidFill>
                  <a:srgbClr val="0070C0"/>
                </a:solidFill>
              </a:rPr>
              <a:t> is </a:t>
            </a:r>
            <a:r>
              <a:rPr lang="tr-TR" sz="2400" b="1" dirty="0" err="1" smtClean="0">
                <a:solidFill>
                  <a:srgbClr val="0070C0"/>
                </a:solidFill>
              </a:rPr>
              <a:t>lower</a:t>
            </a:r>
            <a:r>
              <a:rPr lang="tr-TR" sz="2400" b="1" dirty="0" smtClean="0">
                <a:solidFill>
                  <a:srgbClr val="0070C0"/>
                </a:solidFill>
              </a:rPr>
              <a:t> </a:t>
            </a:r>
            <a:r>
              <a:rPr lang="tr-TR" sz="2400" b="1" dirty="0" err="1" smtClean="0">
                <a:solidFill>
                  <a:srgbClr val="0070C0"/>
                </a:solidFill>
              </a:rPr>
              <a:t>than</a:t>
            </a:r>
            <a:r>
              <a:rPr lang="tr-TR" sz="2400" b="1" dirty="0" smtClean="0">
                <a:solidFill>
                  <a:srgbClr val="0070C0"/>
                </a:solidFill>
              </a:rPr>
              <a:t> </a:t>
            </a:r>
            <a:r>
              <a:rPr lang="tr-TR" sz="2400" b="1" dirty="0" err="1" smtClean="0">
                <a:solidFill>
                  <a:srgbClr val="0070C0"/>
                </a:solidFill>
              </a:rPr>
              <a:t>the</a:t>
            </a:r>
            <a:r>
              <a:rPr lang="tr-TR" sz="2400" b="1" dirty="0" smtClean="0">
                <a:solidFill>
                  <a:srgbClr val="0070C0"/>
                </a:solidFill>
              </a:rPr>
              <a:t> </a:t>
            </a:r>
            <a:r>
              <a:rPr lang="tr-TR" sz="2400" b="1" dirty="0" err="1" smtClean="0">
                <a:solidFill>
                  <a:srgbClr val="0070C0"/>
                </a:solidFill>
              </a:rPr>
              <a:t>density</a:t>
            </a:r>
            <a:r>
              <a:rPr lang="tr-TR" sz="2400" b="1" dirty="0" smtClean="0">
                <a:solidFill>
                  <a:srgbClr val="0070C0"/>
                </a:solidFill>
              </a:rPr>
              <a:t> of </a:t>
            </a:r>
            <a:r>
              <a:rPr lang="tr-TR" sz="2400" b="1" dirty="0" err="1" smtClean="0">
                <a:solidFill>
                  <a:srgbClr val="0070C0"/>
                </a:solidFill>
              </a:rPr>
              <a:t>water</a:t>
            </a:r>
            <a:r>
              <a:rPr lang="tr-TR" sz="2400" b="1" dirty="0">
                <a:solidFill>
                  <a:srgbClr val="0070C0"/>
                </a:solidFill>
              </a:rPr>
              <a:t> </a:t>
            </a:r>
            <a:r>
              <a:rPr lang="tr-TR" sz="2400" b="1" dirty="0" smtClean="0">
                <a:solidFill>
                  <a:srgbClr val="0070C0"/>
                </a:solidFill>
              </a:rPr>
              <a:t>at </a:t>
            </a:r>
            <a:r>
              <a:rPr lang="tr-TR" sz="2400" b="1" dirty="0" err="1" smtClean="0">
                <a:solidFill>
                  <a:srgbClr val="0070C0"/>
                </a:solidFill>
              </a:rPr>
              <a:t>the</a:t>
            </a:r>
            <a:r>
              <a:rPr lang="tr-TR" sz="2400" b="1" dirty="0" smtClean="0">
                <a:solidFill>
                  <a:srgbClr val="0070C0"/>
                </a:solidFill>
              </a:rPr>
              <a:t> </a:t>
            </a:r>
            <a:r>
              <a:rPr lang="tr-TR" sz="2400" b="1" dirty="0" err="1" smtClean="0">
                <a:solidFill>
                  <a:srgbClr val="0070C0"/>
                </a:solidFill>
              </a:rPr>
              <a:t>same</a:t>
            </a:r>
            <a:r>
              <a:rPr lang="tr-TR" sz="2400" b="1" dirty="0" smtClean="0">
                <a:solidFill>
                  <a:srgbClr val="0070C0"/>
                </a:solidFill>
              </a:rPr>
              <a:t> </a:t>
            </a:r>
            <a:r>
              <a:rPr lang="tr-TR" sz="2400" b="1" dirty="0" err="1" smtClean="0">
                <a:solidFill>
                  <a:srgbClr val="0070C0"/>
                </a:solidFill>
              </a:rPr>
              <a:t>weight</a:t>
            </a:r>
            <a:r>
              <a:rPr lang="tr-TR" sz="2400" b="1" dirty="0" smtClean="0">
                <a:solidFill>
                  <a:srgbClr val="0070C0"/>
                </a:solidFill>
              </a:rPr>
              <a:t>.</a:t>
            </a:r>
            <a:endParaRPr lang="tr-TR" sz="2400" b="1" dirty="0">
              <a:solidFill>
                <a:srgbClr val="0070C0"/>
              </a:solidFill>
            </a:endParaRPr>
          </a:p>
          <a:p>
            <a:r>
              <a:rPr lang="tr-TR" sz="2400" b="1" dirty="0" err="1" smtClean="0">
                <a:solidFill>
                  <a:srgbClr val="00B050"/>
                </a:solidFill>
              </a:rPr>
              <a:t>Rearrangement</a:t>
            </a:r>
            <a:r>
              <a:rPr lang="tr-TR" sz="2400" b="1" dirty="0" smtClean="0">
                <a:solidFill>
                  <a:srgbClr val="00B050"/>
                </a:solidFill>
              </a:rPr>
              <a:t> of </a:t>
            </a:r>
            <a:r>
              <a:rPr lang="tr-TR" sz="2400" b="1" dirty="0" err="1" smtClean="0">
                <a:solidFill>
                  <a:srgbClr val="00B050"/>
                </a:solidFill>
              </a:rPr>
              <a:t>hydrogen</a:t>
            </a:r>
            <a:r>
              <a:rPr lang="tr-TR" sz="2400" b="1" dirty="0" smtClean="0">
                <a:solidFill>
                  <a:srgbClr val="00B050"/>
                </a:solidFill>
              </a:rPr>
              <a:t> </a:t>
            </a:r>
            <a:r>
              <a:rPr lang="tr-TR" sz="2400" b="1" dirty="0" err="1" smtClean="0">
                <a:solidFill>
                  <a:srgbClr val="00B050"/>
                </a:solidFill>
              </a:rPr>
              <a:t>bonds</a:t>
            </a:r>
            <a:r>
              <a:rPr lang="tr-TR" sz="2400" b="1" dirty="0" smtClean="0">
                <a:solidFill>
                  <a:srgbClr val="00B050"/>
                </a:solidFill>
              </a:rPr>
              <a:t> </a:t>
            </a:r>
            <a:r>
              <a:rPr lang="tr-TR" sz="2400" b="1" dirty="0" err="1" smtClean="0"/>
              <a:t>and</a:t>
            </a:r>
            <a:r>
              <a:rPr lang="tr-TR" sz="2400" b="1" dirty="0" smtClean="0"/>
              <a:t> </a:t>
            </a:r>
            <a:r>
              <a:rPr lang="tr-TR" sz="2400" b="1" dirty="0" err="1" smtClean="0">
                <a:solidFill>
                  <a:srgbClr val="00B050"/>
                </a:solidFill>
              </a:rPr>
              <a:t>the</a:t>
            </a:r>
            <a:r>
              <a:rPr lang="tr-TR" sz="2400" b="1" dirty="0" smtClean="0">
                <a:solidFill>
                  <a:srgbClr val="00B050"/>
                </a:solidFill>
              </a:rPr>
              <a:t> </a:t>
            </a:r>
            <a:r>
              <a:rPr lang="tr-TR" sz="2400" b="1" dirty="0" err="1" smtClean="0">
                <a:solidFill>
                  <a:srgbClr val="00B050"/>
                </a:solidFill>
              </a:rPr>
              <a:t>large</a:t>
            </a:r>
            <a:r>
              <a:rPr lang="tr-TR" sz="2400" b="1" dirty="0" smtClean="0">
                <a:solidFill>
                  <a:srgbClr val="00B050"/>
                </a:solidFill>
              </a:rPr>
              <a:t> </a:t>
            </a:r>
            <a:r>
              <a:rPr lang="tr-TR" sz="2400" b="1" dirty="0" err="1" smtClean="0">
                <a:solidFill>
                  <a:srgbClr val="00B050"/>
                </a:solidFill>
              </a:rPr>
              <a:t>spaces</a:t>
            </a:r>
            <a:r>
              <a:rPr lang="tr-TR" sz="2400" b="1" dirty="0" smtClean="0">
                <a:solidFill>
                  <a:srgbClr val="00B050"/>
                </a:solidFill>
              </a:rPr>
              <a:t> in </a:t>
            </a:r>
            <a:r>
              <a:rPr lang="tr-TR" sz="2400" b="1" dirty="0" err="1" smtClean="0">
                <a:solidFill>
                  <a:srgbClr val="00B050"/>
                </a:solidFill>
              </a:rPr>
              <a:t>the</a:t>
            </a:r>
            <a:r>
              <a:rPr lang="tr-TR" sz="2400" b="1" dirty="0" smtClean="0">
                <a:solidFill>
                  <a:srgbClr val="00B050"/>
                </a:solidFill>
              </a:rPr>
              <a:t> </a:t>
            </a:r>
            <a:r>
              <a:rPr lang="tr-TR" sz="2400" b="1" dirty="0" err="1" smtClean="0">
                <a:solidFill>
                  <a:srgbClr val="00B050"/>
                </a:solidFill>
              </a:rPr>
              <a:t>ice</a:t>
            </a:r>
            <a:r>
              <a:rPr lang="tr-TR" sz="2400" b="1" dirty="0" smtClean="0">
                <a:solidFill>
                  <a:srgbClr val="00B050"/>
                </a:solidFill>
              </a:rPr>
              <a:t> </a:t>
            </a:r>
            <a:r>
              <a:rPr lang="tr-TR" sz="2400" b="1" dirty="0" err="1" smtClean="0">
                <a:solidFill>
                  <a:srgbClr val="00B050"/>
                </a:solidFill>
              </a:rPr>
              <a:t>molecule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could</a:t>
            </a:r>
            <a:r>
              <a:rPr lang="tr-TR" sz="2400" b="1" dirty="0" smtClean="0"/>
              <a:t> be </a:t>
            </a:r>
            <a:r>
              <a:rPr lang="tr-TR" sz="2400" b="1" dirty="0" err="1" smtClean="0"/>
              <a:t>considered</a:t>
            </a:r>
            <a:r>
              <a:rPr lang="tr-TR" sz="2400" b="1" dirty="0" smtClean="0"/>
              <a:t> as a </a:t>
            </a:r>
            <a:r>
              <a:rPr lang="tr-TR" sz="2400" b="1" dirty="0" err="1" smtClean="0"/>
              <a:t>results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the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increase</a:t>
            </a:r>
            <a:r>
              <a:rPr lang="tr-TR" sz="2400" b="1" dirty="0" smtClean="0"/>
              <a:t> in </a:t>
            </a:r>
            <a:r>
              <a:rPr lang="tr-TR" sz="2400" b="1" dirty="0" err="1" smtClean="0"/>
              <a:t>volume</a:t>
            </a:r>
            <a:r>
              <a:rPr lang="tr-TR" sz="2400" b="1" dirty="0" smtClean="0">
                <a:solidFill>
                  <a:srgbClr val="0070C0"/>
                </a:solidFill>
              </a:rPr>
              <a:t>. </a:t>
            </a:r>
            <a:endParaRPr lang="en-US" sz="2400" b="1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6C1F-4F56-4976-BD23-3576C09BAB75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557784" y="6385559"/>
            <a:ext cx="3867912" cy="310896"/>
          </a:xfrm>
        </p:spPr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92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effect</a:t>
            </a:r>
            <a:r>
              <a:rPr lang="tr-TR" b="1" dirty="0" smtClean="0"/>
              <a:t> of </a:t>
            </a:r>
            <a:r>
              <a:rPr lang="tr-TR" b="1" dirty="0" err="1" smtClean="0"/>
              <a:t>freezing</a:t>
            </a:r>
            <a:r>
              <a:rPr lang="tr-TR" b="1" dirty="0" smtClean="0"/>
              <a:t> on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quality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735959" cy="3592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b="1" dirty="0" err="1" smtClean="0">
                <a:solidFill>
                  <a:srgbClr val="C00000"/>
                </a:solidFill>
              </a:rPr>
              <a:t>The</a:t>
            </a:r>
            <a:r>
              <a:rPr lang="tr-TR" sz="2200" b="1" dirty="0" smtClean="0">
                <a:solidFill>
                  <a:srgbClr val="C00000"/>
                </a:solidFill>
              </a:rPr>
              <a:t> main </a:t>
            </a:r>
            <a:r>
              <a:rPr lang="tr-TR" sz="2200" b="1" dirty="0" err="1" smtClean="0">
                <a:solidFill>
                  <a:srgbClr val="C00000"/>
                </a:solidFill>
              </a:rPr>
              <a:t>effect</a:t>
            </a:r>
            <a:r>
              <a:rPr lang="tr-TR" sz="2200" b="1" dirty="0" smtClean="0">
                <a:solidFill>
                  <a:srgbClr val="C00000"/>
                </a:solidFill>
              </a:rPr>
              <a:t> is </a:t>
            </a:r>
            <a:r>
              <a:rPr lang="tr-TR" sz="2200" b="1" dirty="0" err="1" smtClean="0">
                <a:solidFill>
                  <a:srgbClr val="C00000"/>
                </a:solidFill>
              </a:rPr>
              <a:t>mechanical</a:t>
            </a:r>
            <a:r>
              <a:rPr lang="tr-TR" sz="2200" b="1" dirty="0" smtClean="0">
                <a:solidFill>
                  <a:srgbClr val="C00000"/>
                </a:solidFill>
              </a:rPr>
              <a:t> </a:t>
            </a:r>
            <a:r>
              <a:rPr lang="tr-TR" sz="2200" b="1" dirty="0" err="1" smtClean="0">
                <a:solidFill>
                  <a:srgbClr val="C00000"/>
                </a:solidFill>
              </a:rPr>
              <a:t>damage</a:t>
            </a:r>
            <a:r>
              <a:rPr lang="tr-TR" sz="2200" b="1" dirty="0">
                <a:solidFill>
                  <a:srgbClr val="C00000"/>
                </a:solidFill>
              </a:rPr>
              <a:t> </a:t>
            </a:r>
            <a:r>
              <a:rPr lang="tr-TR" sz="2200" b="1" dirty="0" smtClean="0">
                <a:solidFill>
                  <a:srgbClr val="C00000"/>
                </a:solidFill>
              </a:rPr>
              <a:t>of </a:t>
            </a:r>
            <a:r>
              <a:rPr lang="tr-TR" sz="2200" b="1" dirty="0" err="1" smtClean="0">
                <a:solidFill>
                  <a:srgbClr val="C00000"/>
                </a:solidFill>
              </a:rPr>
              <a:t>cell</a:t>
            </a:r>
            <a:r>
              <a:rPr lang="tr-TR" sz="2200" b="1" dirty="0" smtClean="0">
                <a:solidFill>
                  <a:srgbClr val="C00000"/>
                </a:solidFill>
              </a:rPr>
              <a:t> </a:t>
            </a:r>
            <a:r>
              <a:rPr lang="tr-TR" sz="2200" b="1" dirty="0" err="1" smtClean="0">
                <a:solidFill>
                  <a:srgbClr val="C00000"/>
                </a:solidFill>
              </a:rPr>
              <a:t>wall</a:t>
            </a:r>
            <a:r>
              <a:rPr lang="tr-TR" sz="2200" b="1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tr-TR" sz="2200" b="1" dirty="0" err="1" smtClean="0"/>
              <a:t>According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to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this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damage</a:t>
            </a:r>
            <a:r>
              <a:rPr lang="tr-TR" sz="2200" b="1" dirty="0" smtClean="0"/>
              <a:t>, </a:t>
            </a:r>
            <a:r>
              <a:rPr lang="tr-TR" sz="2200" b="1" dirty="0" err="1" smtClean="0"/>
              <a:t>some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other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problems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may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arise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from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food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to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food</a:t>
            </a:r>
            <a:r>
              <a:rPr lang="tr-TR" sz="2200" b="1" dirty="0" smtClean="0"/>
              <a:t>. </a:t>
            </a:r>
            <a:endParaRPr lang="tr-TR" sz="2200" b="1" dirty="0"/>
          </a:p>
          <a:p>
            <a:r>
              <a:rPr lang="tr-TR" sz="2200" b="1" dirty="0" err="1" smtClean="0"/>
              <a:t>Destabilization</a:t>
            </a:r>
            <a:r>
              <a:rPr lang="tr-TR" sz="2200" b="1" dirty="0" smtClean="0"/>
              <a:t> of </a:t>
            </a:r>
            <a:r>
              <a:rPr lang="tr-TR" sz="2200" b="1" dirty="0" err="1" smtClean="0"/>
              <a:t>emulsions</a:t>
            </a:r>
            <a:endParaRPr lang="tr-TR" sz="2200" b="1" dirty="0"/>
          </a:p>
          <a:p>
            <a:r>
              <a:rPr lang="tr-TR" sz="2200" b="1" dirty="0" err="1" smtClean="0"/>
              <a:t>Increase</a:t>
            </a:r>
            <a:r>
              <a:rPr lang="tr-TR" sz="2200" b="1" dirty="0" smtClean="0"/>
              <a:t> in </a:t>
            </a:r>
            <a:r>
              <a:rPr lang="tr-TR" sz="2200" b="1" dirty="0" err="1" smtClean="0"/>
              <a:t>toughness</a:t>
            </a:r>
            <a:r>
              <a:rPr lang="tr-TR" sz="2200" b="1" dirty="0" smtClean="0"/>
              <a:t> of </a:t>
            </a:r>
            <a:r>
              <a:rPr lang="tr-TR" sz="2200" b="1" dirty="0" err="1" smtClean="0"/>
              <a:t>fish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flesh</a:t>
            </a:r>
            <a:endParaRPr lang="tr-TR" sz="2200" b="1" dirty="0" smtClean="0"/>
          </a:p>
          <a:p>
            <a:r>
              <a:rPr lang="tr-TR" sz="2200" b="1" dirty="0" err="1" smtClean="0"/>
              <a:t>Loss</a:t>
            </a:r>
            <a:r>
              <a:rPr lang="tr-TR" sz="2200" b="1" dirty="0" smtClean="0"/>
              <a:t> of </a:t>
            </a:r>
            <a:r>
              <a:rPr lang="tr-TR" sz="2200" b="1" dirty="0" err="1" smtClean="0"/>
              <a:t>textural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integrity</a:t>
            </a:r>
            <a:endParaRPr lang="tr-TR" sz="2200" b="1" dirty="0" smtClean="0"/>
          </a:p>
          <a:p>
            <a:r>
              <a:rPr lang="tr-TR" sz="2200" b="1" dirty="0" err="1" smtClean="0"/>
              <a:t>Softening</a:t>
            </a:r>
            <a:r>
              <a:rPr lang="tr-TR" sz="2200" b="1" dirty="0" smtClean="0"/>
              <a:t> in </a:t>
            </a:r>
            <a:r>
              <a:rPr lang="tr-TR" sz="2200" b="1" dirty="0" err="1" smtClean="0"/>
              <a:t>vegetable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tissues</a:t>
            </a:r>
            <a:endParaRPr lang="tr-TR" sz="2200" b="1" dirty="0" smtClean="0"/>
          </a:p>
          <a:p>
            <a:r>
              <a:rPr lang="tr-TR" sz="2200" b="1" dirty="0" err="1" smtClean="0"/>
              <a:t>Increase</a:t>
            </a:r>
            <a:r>
              <a:rPr lang="tr-TR" sz="2200" b="1" dirty="0" smtClean="0"/>
              <a:t> in </a:t>
            </a:r>
            <a:r>
              <a:rPr lang="tr-TR" sz="2200" b="1" dirty="0" err="1" smtClean="0"/>
              <a:t>drip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loss</a:t>
            </a:r>
            <a:r>
              <a:rPr lang="tr-TR" sz="2200" b="1" dirty="0" smtClean="0"/>
              <a:t> in </a:t>
            </a:r>
            <a:r>
              <a:rPr lang="tr-TR" sz="2200" b="1" dirty="0" err="1" smtClean="0"/>
              <a:t>meat</a:t>
            </a:r>
            <a:endParaRPr lang="tr-TR" sz="2200" b="1" dirty="0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AE02-E41C-47B0-BC40-3E9A27F8359F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101-BCFE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24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Water</a:t>
            </a:r>
            <a:r>
              <a:rPr lang="tr-TR" b="1" dirty="0" smtClean="0"/>
              <a:t> </a:t>
            </a:r>
            <a:r>
              <a:rPr lang="tr-TR" b="1" dirty="0" err="1" smtClean="0"/>
              <a:t>activity</a:t>
            </a:r>
            <a:r>
              <a:rPr lang="tr-TR" b="1" dirty="0" smtClean="0"/>
              <a:t> (</a:t>
            </a:r>
            <a:r>
              <a:rPr lang="tr-TR" b="1" dirty="0" err="1" smtClean="0"/>
              <a:t>a</a:t>
            </a:r>
            <a:r>
              <a:rPr lang="tr-TR" b="1" baseline="-25000" dirty="0" err="1" smtClean="0"/>
              <a:t>w</a:t>
            </a:r>
            <a:r>
              <a:rPr lang="tr-TR" b="1" dirty="0" smtClean="0"/>
              <a:t>)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2388" y="2371483"/>
            <a:ext cx="10960971" cy="4188491"/>
          </a:xfrm>
        </p:spPr>
        <p:txBody>
          <a:bodyPr>
            <a:normAutofit/>
          </a:bodyPr>
          <a:lstStyle/>
          <a:p>
            <a:r>
              <a:rPr lang="tr-TR" sz="2000" b="1" dirty="0" err="1" smtClean="0"/>
              <a:t>It</a:t>
            </a:r>
            <a:r>
              <a:rPr lang="tr-TR" sz="2000" b="1" dirty="0" smtClean="0"/>
              <a:t> is </a:t>
            </a:r>
            <a:r>
              <a:rPr lang="tr-TR" sz="2000" b="1" dirty="0" err="1" smtClean="0"/>
              <a:t>defined</a:t>
            </a:r>
            <a:r>
              <a:rPr lang="tr-TR" sz="2000" b="1" dirty="0" smtClean="0"/>
              <a:t> as</a:t>
            </a:r>
            <a:r>
              <a:rPr lang="en-US" sz="2000" b="1" dirty="0"/>
              <a:t> the ratio of the water vapor pressure of food </a:t>
            </a:r>
            <a:r>
              <a:rPr lang="en-US" sz="2000" b="1" dirty="0" smtClean="0"/>
              <a:t>(</a:t>
            </a:r>
            <a:r>
              <a:rPr lang="tr-TR" sz="2000" b="1" dirty="0" smtClean="0"/>
              <a:t>P</a:t>
            </a:r>
            <a:r>
              <a:rPr lang="en-US" sz="2000" b="1" dirty="0" smtClean="0"/>
              <a:t>) </a:t>
            </a:r>
            <a:r>
              <a:rPr lang="en-US" sz="2000" b="1" dirty="0"/>
              <a:t>to that of vapor pressure of pure water </a:t>
            </a:r>
            <a:r>
              <a:rPr lang="en-US" sz="2000" b="1" dirty="0" smtClean="0"/>
              <a:t>(</a:t>
            </a:r>
            <a:r>
              <a:rPr lang="tr-TR" sz="2000" b="1" dirty="0" smtClean="0"/>
              <a:t>Po</a:t>
            </a:r>
            <a:r>
              <a:rPr lang="en-US" sz="2000" b="1" dirty="0" smtClean="0"/>
              <a:t>) </a:t>
            </a:r>
            <a:r>
              <a:rPr lang="en-US" sz="2000" b="1" dirty="0"/>
              <a:t>at the same </a:t>
            </a:r>
            <a:r>
              <a:rPr lang="en-US" sz="2000" b="1" dirty="0" smtClean="0"/>
              <a:t>temperature</a:t>
            </a:r>
            <a:r>
              <a:rPr lang="tr-TR" sz="2000" b="1" dirty="0" smtClean="0"/>
              <a:t>.</a:t>
            </a:r>
          </a:p>
          <a:p>
            <a:endParaRPr lang="tr-TR" sz="2400" b="1" dirty="0" smtClean="0"/>
          </a:p>
          <a:p>
            <a:endParaRPr lang="tr-TR" sz="2400" b="1" dirty="0" smtClean="0"/>
          </a:p>
          <a:p>
            <a:pPr marL="0" indent="0">
              <a:buNone/>
            </a:pPr>
            <a:endParaRPr lang="tr-TR" sz="2000" b="1" dirty="0" smtClean="0"/>
          </a:p>
          <a:p>
            <a:r>
              <a:rPr lang="en-US" sz="2000" b="1" dirty="0" smtClean="0"/>
              <a:t>Water </a:t>
            </a:r>
            <a:r>
              <a:rPr lang="en-US" sz="2000" b="1" dirty="0"/>
              <a:t>activity ranges from zero (water absent) to 1.0 (pure water</a:t>
            </a:r>
            <a:r>
              <a:rPr lang="en-US" sz="2000" b="1" dirty="0" smtClean="0"/>
              <a:t>)</a:t>
            </a:r>
            <a:r>
              <a:rPr lang="tr-TR" sz="2000" b="1" dirty="0" smtClean="0"/>
              <a:t>.</a:t>
            </a:r>
          </a:p>
          <a:p>
            <a:r>
              <a:rPr lang="tr-TR" sz="2000" b="1" dirty="0" err="1" smtClean="0"/>
              <a:t>Free</a:t>
            </a:r>
            <a:r>
              <a:rPr lang="en-US" sz="2000" b="1" dirty="0" smtClean="0"/>
              <a:t> </a:t>
            </a:r>
            <a:r>
              <a:rPr lang="en-US" sz="2000" b="1" dirty="0"/>
              <a:t>water is responsible for water activity of any food </a:t>
            </a:r>
            <a:r>
              <a:rPr lang="en-US" sz="2000" b="1" dirty="0" smtClean="0"/>
              <a:t>items</a:t>
            </a:r>
            <a:r>
              <a:rPr lang="tr-TR" sz="2000" b="1" dirty="0" smtClean="0"/>
              <a:t>.</a:t>
            </a:r>
          </a:p>
          <a:p>
            <a:r>
              <a:rPr lang="en-US" sz="2000" b="1" dirty="0"/>
              <a:t>Water activity is a measure of how </a:t>
            </a:r>
            <a:r>
              <a:rPr lang="en-US" sz="2000" b="1" dirty="0" smtClean="0"/>
              <a:t>efficiently</a:t>
            </a:r>
            <a:r>
              <a:rPr lang="tr-TR" sz="2000" b="1" dirty="0" smtClean="0"/>
              <a:t> (</a:t>
            </a:r>
            <a:r>
              <a:rPr lang="tr-TR" sz="2000" b="1" dirty="0" err="1" smtClean="0"/>
              <a:t>the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amount</a:t>
            </a:r>
            <a:r>
              <a:rPr lang="tr-TR" sz="2000" b="1" dirty="0" smtClean="0"/>
              <a:t> of </a:t>
            </a:r>
            <a:r>
              <a:rPr lang="tr-TR" sz="2000" b="1" dirty="0" err="1" smtClean="0"/>
              <a:t>water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and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the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degree</a:t>
            </a:r>
            <a:r>
              <a:rPr lang="tr-TR" sz="2000" b="1" dirty="0" smtClean="0"/>
              <a:t> of </a:t>
            </a:r>
            <a:r>
              <a:rPr lang="tr-TR" sz="2000" b="1" dirty="0" err="1" smtClean="0"/>
              <a:t>its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availability</a:t>
            </a:r>
            <a:r>
              <a:rPr lang="tr-TR" sz="2000" b="1" dirty="0" smtClean="0"/>
              <a:t>)</a:t>
            </a:r>
            <a:r>
              <a:rPr lang="en-US" sz="2000" b="1" dirty="0" smtClean="0"/>
              <a:t> </a:t>
            </a:r>
            <a:r>
              <a:rPr lang="en-US" sz="2000" b="1" dirty="0"/>
              <a:t>the water present can take part in a chemical </a:t>
            </a:r>
            <a:r>
              <a:rPr lang="en-US" sz="2000" b="1" dirty="0" smtClean="0"/>
              <a:t>reaction,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microbiological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growth</a:t>
            </a:r>
            <a:r>
              <a:rPr lang="tr-TR" sz="2000" b="1" dirty="0" smtClean="0"/>
              <a:t>, </a:t>
            </a:r>
            <a:r>
              <a:rPr lang="tr-TR" sz="2000" b="1" dirty="0" err="1" smtClean="0"/>
              <a:t>and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enzyme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activity</a:t>
            </a:r>
            <a:r>
              <a:rPr lang="tr-TR" sz="2000" b="1" dirty="0" smtClean="0"/>
              <a:t>.</a:t>
            </a:r>
            <a:endParaRPr lang="en-US" sz="2400" b="1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AE02-E41C-47B0-BC40-3E9A27F8359F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FDE 101-BCFE</a:t>
            </a:r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954" y="3101251"/>
            <a:ext cx="2079565" cy="1242174"/>
          </a:xfrm>
          <a:prstGeom prst="rect">
            <a:avLst/>
          </a:prstGeom>
        </p:spPr>
      </p:pic>
      <p:sp>
        <p:nvSpPr>
          <p:cNvPr id="8" name="Metin kutusu 7"/>
          <p:cNvSpPr txBox="1"/>
          <p:nvPr/>
        </p:nvSpPr>
        <p:spPr>
          <a:xfrm>
            <a:off x="3480180" y="3248167"/>
            <a:ext cx="7172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>
                <a:solidFill>
                  <a:schemeClr val="accent1"/>
                </a:solidFill>
              </a:rPr>
              <a:t>a</a:t>
            </a:r>
            <a:r>
              <a:rPr lang="tr-TR" b="1" baseline="-25000" dirty="0" err="1" smtClean="0">
                <a:solidFill>
                  <a:schemeClr val="accent1"/>
                </a:solidFill>
              </a:rPr>
              <a:t>w</a:t>
            </a:r>
            <a:r>
              <a:rPr lang="tr-TR" b="1" dirty="0" smtClean="0">
                <a:solidFill>
                  <a:schemeClr val="accent1"/>
                </a:solidFill>
              </a:rPr>
              <a:t>: </a:t>
            </a:r>
            <a:r>
              <a:rPr lang="tr-TR" b="1" dirty="0" err="1" smtClean="0">
                <a:solidFill>
                  <a:schemeClr val="accent1"/>
                </a:solidFill>
              </a:rPr>
              <a:t>water</a:t>
            </a:r>
            <a:r>
              <a:rPr lang="tr-TR" b="1" dirty="0" smtClean="0">
                <a:solidFill>
                  <a:schemeClr val="accent1"/>
                </a:solidFill>
              </a:rPr>
              <a:t> </a:t>
            </a:r>
            <a:r>
              <a:rPr lang="tr-TR" b="1" dirty="0" err="1" smtClean="0">
                <a:solidFill>
                  <a:schemeClr val="accent1"/>
                </a:solidFill>
              </a:rPr>
              <a:t>activity</a:t>
            </a:r>
            <a:endParaRPr lang="tr-TR" b="1" dirty="0" smtClean="0">
              <a:solidFill>
                <a:schemeClr val="accent1"/>
              </a:solidFill>
            </a:endParaRPr>
          </a:p>
          <a:p>
            <a:r>
              <a:rPr lang="tr-TR" b="1" i="1" dirty="0" smtClean="0">
                <a:solidFill>
                  <a:schemeClr val="accent1"/>
                </a:solidFill>
              </a:rPr>
              <a:t>P</a:t>
            </a:r>
            <a:r>
              <a:rPr lang="tr-TR" b="1" dirty="0" smtClean="0">
                <a:solidFill>
                  <a:schemeClr val="accent1"/>
                </a:solidFill>
              </a:rPr>
              <a:t>: </a:t>
            </a:r>
            <a:r>
              <a:rPr lang="tr-TR" b="1" dirty="0" err="1">
                <a:solidFill>
                  <a:schemeClr val="accent1"/>
                </a:solidFill>
              </a:rPr>
              <a:t>p</a:t>
            </a:r>
            <a:r>
              <a:rPr lang="tr-TR" b="1" dirty="0" err="1" smtClean="0">
                <a:solidFill>
                  <a:schemeClr val="accent1"/>
                </a:solidFill>
              </a:rPr>
              <a:t>artial</a:t>
            </a:r>
            <a:r>
              <a:rPr lang="tr-TR" b="1" dirty="0" smtClean="0">
                <a:solidFill>
                  <a:schemeClr val="accent1"/>
                </a:solidFill>
              </a:rPr>
              <a:t> </a:t>
            </a:r>
            <a:r>
              <a:rPr lang="tr-TR" b="1" dirty="0" err="1" smtClean="0">
                <a:solidFill>
                  <a:schemeClr val="accent1"/>
                </a:solidFill>
              </a:rPr>
              <a:t>pressur</a:t>
            </a:r>
            <a:r>
              <a:rPr lang="tr-TR" b="1" dirty="0" smtClean="0">
                <a:solidFill>
                  <a:schemeClr val="accent1"/>
                </a:solidFill>
              </a:rPr>
              <a:t> </a:t>
            </a:r>
            <a:r>
              <a:rPr lang="tr-TR" b="1" dirty="0" err="1" smtClean="0">
                <a:solidFill>
                  <a:schemeClr val="accent1"/>
                </a:solidFill>
              </a:rPr>
              <a:t>eof</a:t>
            </a:r>
            <a:r>
              <a:rPr lang="tr-TR" b="1" dirty="0" smtClean="0">
                <a:solidFill>
                  <a:schemeClr val="accent1"/>
                </a:solidFill>
              </a:rPr>
              <a:t> </a:t>
            </a:r>
            <a:r>
              <a:rPr lang="tr-TR" b="1" dirty="0" err="1" smtClean="0">
                <a:solidFill>
                  <a:schemeClr val="accent1"/>
                </a:solidFill>
              </a:rPr>
              <a:t>water</a:t>
            </a:r>
            <a:r>
              <a:rPr lang="tr-TR" b="1" dirty="0" smtClean="0">
                <a:solidFill>
                  <a:schemeClr val="accent1"/>
                </a:solidFill>
              </a:rPr>
              <a:t> in a </a:t>
            </a:r>
            <a:r>
              <a:rPr lang="tr-TR" b="1" dirty="0" err="1" smtClean="0">
                <a:solidFill>
                  <a:schemeClr val="accent1"/>
                </a:solidFill>
              </a:rPr>
              <a:t>food</a:t>
            </a:r>
            <a:endParaRPr lang="tr-TR" b="1" dirty="0" smtClean="0">
              <a:solidFill>
                <a:schemeClr val="accent1"/>
              </a:solidFill>
            </a:endParaRPr>
          </a:p>
          <a:p>
            <a:r>
              <a:rPr lang="tr-TR" b="1" i="1" dirty="0" smtClean="0">
                <a:solidFill>
                  <a:schemeClr val="accent1"/>
                </a:solidFill>
              </a:rPr>
              <a:t>P</a:t>
            </a:r>
            <a:r>
              <a:rPr lang="tr-TR" b="1" i="1" baseline="-25000" dirty="0" smtClean="0">
                <a:solidFill>
                  <a:schemeClr val="accent1"/>
                </a:solidFill>
              </a:rPr>
              <a:t>o</a:t>
            </a:r>
            <a:r>
              <a:rPr lang="tr-TR" b="1" dirty="0" smtClean="0">
                <a:solidFill>
                  <a:schemeClr val="accent1"/>
                </a:solidFill>
              </a:rPr>
              <a:t>: </a:t>
            </a:r>
            <a:r>
              <a:rPr lang="tr-TR" b="1" dirty="0" err="1" smtClean="0">
                <a:solidFill>
                  <a:schemeClr val="accent1"/>
                </a:solidFill>
              </a:rPr>
              <a:t>vapor</a:t>
            </a:r>
            <a:r>
              <a:rPr lang="tr-TR" b="1" dirty="0" smtClean="0">
                <a:solidFill>
                  <a:schemeClr val="accent1"/>
                </a:solidFill>
              </a:rPr>
              <a:t> </a:t>
            </a:r>
            <a:r>
              <a:rPr lang="tr-TR" b="1" dirty="0" err="1" smtClean="0">
                <a:solidFill>
                  <a:schemeClr val="accent1"/>
                </a:solidFill>
              </a:rPr>
              <a:t>pressure</a:t>
            </a:r>
            <a:r>
              <a:rPr lang="tr-TR" b="1" dirty="0" smtClean="0">
                <a:solidFill>
                  <a:schemeClr val="accent1"/>
                </a:solidFill>
              </a:rPr>
              <a:t> of </a:t>
            </a:r>
            <a:r>
              <a:rPr lang="tr-TR" b="1" dirty="0" err="1" smtClean="0">
                <a:solidFill>
                  <a:schemeClr val="accent1"/>
                </a:solidFill>
              </a:rPr>
              <a:t>water</a:t>
            </a:r>
            <a:r>
              <a:rPr lang="tr-TR" b="1" dirty="0" smtClean="0">
                <a:solidFill>
                  <a:schemeClr val="accent1"/>
                </a:solidFill>
              </a:rPr>
              <a:t> at </a:t>
            </a:r>
            <a:r>
              <a:rPr lang="tr-TR" b="1" dirty="0" err="1" smtClean="0">
                <a:solidFill>
                  <a:schemeClr val="accent1"/>
                </a:solidFill>
              </a:rPr>
              <a:t>the</a:t>
            </a:r>
            <a:r>
              <a:rPr lang="tr-TR" b="1" dirty="0" smtClean="0">
                <a:solidFill>
                  <a:schemeClr val="accent1"/>
                </a:solidFill>
              </a:rPr>
              <a:t> </a:t>
            </a:r>
            <a:r>
              <a:rPr lang="tr-TR" b="1" dirty="0" err="1" smtClean="0">
                <a:solidFill>
                  <a:schemeClr val="accent1"/>
                </a:solidFill>
              </a:rPr>
              <a:t>same</a:t>
            </a:r>
            <a:r>
              <a:rPr lang="tr-TR" b="1" dirty="0" smtClean="0">
                <a:solidFill>
                  <a:schemeClr val="accent1"/>
                </a:solidFill>
              </a:rPr>
              <a:t> </a:t>
            </a:r>
            <a:r>
              <a:rPr lang="tr-TR" b="1" dirty="0" err="1" smtClean="0">
                <a:solidFill>
                  <a:schemeClr val="accent1"/>
                </a:solidFill>
              </a:rPr>
              <a:t>temperature</a:t>
            </a:r>
            <a:r>
              <a:rPr lang="tr-TR" b="1" dirty="0" smtClean="0">
                <a:solidFill>
                  <a:schemeClr val="accent1"/>
                </a:solidFill>
              </a:rPr>
              <a:t> 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52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1632</TotalTime>
  <Words>955</Words>
  <Application>Microsoft Office PowerPoint</Application>
  <PresentationFormat>Geniş ekran</PresentationFormat>
  <Paragraphs>150</Paragraphs>
  <Slides>11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İyon Toplantı Odası</vt:lpstr>
      <vt:lpstr>Water as one of the food components</vt:lpstr>
      <vt:lpstr>Water content of some foods</vt:lpstr>
      <vt:lpstr>Structure of the water molecule (H2O)</vt:lpstr>
      <vt:lpstr>Types of water</vt:lpstr>
      <vt:lpstr>Sorption isotherm of water</vt:lpstr>
      <vt:lpstr>Three phase diagram or water</vt:lpstr>
      <vt:lpstr>Ice formation </vt:lpstr>
      <vt:lpstr>The effect of freezing on food quality</vt:lpstr>
      <vt:lpstr>Water activity (aw)</vt:lpstr>
      <vt:lpstr>Water activity and foods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                               (Food components and quality)</dc:title>
  <dc:creator>Windows Kullanıcısı</dc:creator>
  <cp:lastModifiedBy>Windows Kullanıcısı</cp:lastModifiedBy>
  <cp:revision>99</cp:revision>
  <dcterms:created xsi:type="dcterms:W3CDTF">2018-09-26T07:51:38Z</dcterms:created>
  <dcterms:modified xsi:type="dcterms:W3CDTF">2019-03-28T07:18:14Z</dcterms:modified>
</cp:coreProperties>
</file>