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2" r:id="rId4"/>
    <p:sldId id="1104" r:id="rId5"/>
    <p:sldId id="1105" r:id="rId6"/>
    <p:sldId id="1106" r:id="rId7"/>
    <p:sldId id="1107" r:id="rId8"/>
    <p:sldId id="1108" r:id="rId9"/>
    <p:sldId id="1109" r:id="rId10"/>
    <p:sldId id="1110" r:id="rId11"/>
    <p:sldId id="1111" r:id="rId12"/>
    <p:sldId id="1112" r:id="rId13"/>
    <p:sldId id="1113" r:id="rId14"/>
    <p:sldId id="111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hyperlink" Target="https://www.aof.com.tr/orgutsel-davranis-unite-1-8-ders-notlari-pdf.html" TargetMode="Externa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340</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Örgütsel Davranış ve Liderlik</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a:t>
            </a:r>
            <a:r>
              <a:rPr lang="tr-TR" sz="1600" b="1" dirty="0" err="1" smtClean="0">
                <a:effectLst/>
                <a:latin typeface="Arial" panose="020B0604020202020204" pitchFamily="34" charset="0"/>
                <a:ea typeface="Times New Roman" panose="02020603050405020304" pitchFamily="18" charset="0"/>
                <a:cs typeface="Arial" panose="020B0604020202020204" pitchFamily="34" charset="0"/>
              </a:rPr>
              <a:t>Duhan</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KALKAN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5047536"/>
          </a:xfrm>
          <a:prstGeom prst="rect">
            <a:avLst/>
          </a:prstGeom>
        </p:spPr>
        <p:txBody>
          <a:bodyPr wrap="square">
            <a:spAutoFit/>
          </a:bodyPr>
          <a:lstStyle/>
          <a:p>
            <a:pPr marL="285750" indent="-285750" algn="just" fontAlgn="base">
              <a:lnSpc>
                <a:spcPct val="150000"/>
              </a:lnSpc>
              <a:buFont typeface="Wingdings" panose="05000000000000000000" pitchFamily="2" charset="2"/>
              <a:buChar char="Ø"/>
            </a:pPr>
            <a:r>
              <a:rPr lang="tr-TR" sz="1400" b="1" dirty="0" smtClean="0">
                <a:latin typeface="Arial" panose="020B0604020202020204" pitchFamily="34" charset="0"/>
                <a:cs typeface="Arial" panose="020B0604020202020204" pitchFamily="34" charset="0"/>
              </a:rPr>
              <a:t>Bilişsel Öğrenme</a:t>
            </a:r>
            <a:endParaRPr lang="tr-TR" sz="1400" dirty="0">
              <a:latin typeface="Arial" panose="020B0604020202020204" pitchFamily="34" charset="0"/>
              <a:cs typeface="Arial" panose="020B0604020202020204" pitchFamily="34" charset="0"/>
            </a:endParaRPr>
          </a:p>
          <a:p>
            <a:pPr marL="285750" indent="-285750" algn="just" fontAlgn="base">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Organizmanın </a:t>
            </a:r>
            <a:r>
              <a:rPr lang="tr-TR" sz="1400" dirty="0">
                <a:latin typeface="Arial" panose="020B0604020202020204" pitchFamily="34" charset="0"/>
                <a:cs typeface="Arial" panose="020B0604020202020204" pitchFamily="34" charset="0"/>
              </a:rPr>
              <a:t>algılama, hatırlama ve düşünme gibi bilişsel süreçler aracılığıyla öğrenmesidir. Bu öğrenme durumunun özelliği, yeni bilgilerin depolanması ve eski bilgilerin yeni anlamlar ve bağlar kazanmasıdır</a:t>
            </a:r>
            <a:r>
              <a:rPr lang="tr-TR" sz="1400" dirty="0" smtClean="0">
                <a:latin typeface="Arial" panose="020B0604020202020204" pitchFamily="34" charset="0"/>
                <a:cs typeface="Arial" panose="020B0604020202020204" pitchFamily="34" charset="0"/>
              </a:rPr>
              <a:t>.</a:t>
            </a:r>
          </a:p>
          <a:p>
            <a:pPr marL="285750" indent="-285750" algn="just" fontAlgn="base">
              <a:lnSpc>
                <a:spcPct val="150000"/>
              </a:lnSpc>
              <a:buFont typeface="Wingdings" panose="05000000000000000000" pitchFamily="2" charset="2"/>
              <a:buChar char="Ø"/>
            </a:pPr>
            <a:r>
              <a:rPr lang="tr-TR" sz="1400" b="1" dirty="0" smtClean="0">
                <a:latin typeface="Arial" panose="020B0604020202020204" pitchFamily="34" charset="0"/>
                <a:cs typeface="Arial" panose="020B0604020202020204" pitchFamily="34" charset="0"/>
              </a:rPr>
              <a:t>Gizli Öğrenme</a:t>
            </a:r>
          </a:p>
          <a:p>
            <a:pPr marL="285750" indent="-285750" algn="just" fontAlgn="base">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Bilişsel </a:t>
            </a:r>
            <a:r>
              <a:rPr lang="tr-TR" sz="1400" dirty="0">
                <a:latin typeface="Arial" panose="020B0604020202020204" pitchFamily="34" charset="0"/>
                <a:cs typeface="Arial" panose="020B0604020202020204" pitchFamily="34" charset="0"/>
              </a:rPr>
              <a:t>öğrenmenin bir türü gizil öğrenmedir. Gizil öğrenmede öğrenme süreci içindeki organizma, öğrendiklerinin farkında değildir. Çünkü ortamda öğrendiklerinin ortaya çıkmasını sağlayacak bir motivasyon kaynağı yoktur. Bu kaynak ortaya çıkar çıkmaz gizil bilgiler de açığa çıkar</a:t>
            </a:r>
            <a:r>
              <a:rPr lang="tr-TR" sz="1400" dirty="0" smtClean="0">
                <a:latin typeface="Arial" panose="020B0604020202020204" pitchFamily="34" charset="0"/>
                <a:cs typeface="Arial" panose="020B0604020202020204" pitchFamily="34" charset="0"/>
              </a:rPr>
              <a:t>.</a:t>
            </a:r>
          </a:p>
          <a:p>
            <a:pPr marL="285750" indent="-285750" algn="just" fontAlgn="base">
              <a:lnSpc>
                <a:spcPct val="150000"/>
              </a:lnSpc>
              <a:buFont typeface="Wingdings" panose="05000000000000000000" pitchFamily="2" charset="2"/>
              <a:buChar char="Ø"/>
            </a:pPr>
            <a:r>
              <a:rPr lang="tr-TR" sz="1400" b="1" dirty="0" smtClean="0">
                <a:latin typeface="Arial" panose="020B0604020202020204" pitchFamily="34" charset="0"/>
                <a:cs typeface="Arial" panose="020B0604020202020204" pitchFamily="34" charset="0"/>
              </a:rPr>
              <a:t>Model Alarak Öğrenme</a:t>
            </a:r>
          </a:p>
          <a:p>
            <a:pPr marL="285750" indent="-285750" algn="just" fontAlgn="base">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Bir </a:t>
            </a:r>
            <a:r>
              <a:rPr lang="tr-TR" sz="1400" dirty="0">
                <a:latin typeface="Arial" panose="020B0604020202020204" pitchFamily="34" charset="0"/>
                <a:cs typeface="Arial" panose="020B0604020202020204" pitchFamily="34" charset="0"/>
              </a:rPr>
              <a:t>kişinin başkasının bir şey söylediğini duyup ya da yaptığını görüp onu taklit etmeye çalışması model alarak öğrenmedir. Model alarak öğrenmede modelin model alana benzerliği, modelin özellikleri ve pekiştirme süreci önemlidir.</a:t>
            </a:r>
          </a:p>
          <a:p>
            <a:pPr marL="285750" indent="-285750" algn="just" fontAlgn="base">
              <a:lnSpc>
                <a:spcPct val="150000"/>
              </a:lnSpc>
              <a:buFont typeface="Wingdings" panose="05000000000000000000" pitchFamily="2" charset="2"/>
              <a:buChar char="Ø"/>
            </a:pPr>
            <a:endParaRPr lang="tr-TR" sz="1400" dirty="0">
              <a:latin typeface="Arial" panose="020B0604020202020204" pitchFamily="34" charset="0"/>
              <a:cs typeface="Arial" panose="020B0604020202020204" pitchFamily="34" charset="0"/>
            </a:endParaRPr>
          </a:p>
          <a:p>
            <a:pPr marL="285750" indent="-285750" algn="just" fontAlgn="base">
              <a:lnSpc>
                <a:spcPct val="150000"/>
              </a:lnSpc>
              <a:buFont typeface="Wingdings" panose="05000000000000000000" pitchFamily="2" charset="2"/>
              <a:buChar char="Ø"/>
            </a:pPr>
            <a:endParaRPr lang="tr-TR" sz="1400" dirty="0">
              <a:latin typeface="Arial" panose="020B0604020202020204" pitchFamily="34" charset="0"/>
              <a:cs typeface="Arial" panose="020B0604020202020204" pitchFamily="34" charset="0"/>
            </a:endParaRPr>
          </a:p>
          <a:p>
            <a:r>
              <a:rPr lang="tr-TR" sz="1400" dirty="0"/>
              <a:t/>
            </a:r>
            <a:br>
              <a:rPr lang="tr-TR" sz="1400" dirty="0"/>
            </a:br>
            <a:endParaRPr lang="tr-T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7813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5255285"/>
          </a:xfrm>
          <a:prstGeom prst="rect">
            <a:avLst/>
          </a:prstGeom>
        </p:spPr>
        <p:txBody>
          <a:bodyPr wrap="square">
            <a:spAutoFit/>
          </a:bodyPr>
          <a:lstStyle/>
          <a:p>
            <a:pPr algn="ctr">
              <a:lnSpc>
                <a:spcPct val="150000"/>
              </a:lnSpc>
            </a:pPr>
            <a:r>
              <a:rPr lang="tr-TR" sz="1100" b="1" dirty="0" smtClean="0">
                <a:latin typeface="Arial" panose="020B0604020202020204" pitchFamily="34" charset="0"/>
                <a:cs typeface="Arial" panose="020B0604020202020204" pitchFamily="34" charset="0"/>
              </a:rPr>
              <a:t>KAYNAKLAR</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Davranış </a:t>
            </a:r>
            <a:r>
              <a:rPr lang="tr-TR" sz="1100" dirty="0">
                <a:latin typeface="Arial" panose="020B0604020202020204" pitchFamily="34" charset="0"/>
                <a:cs typeface="Arial" panose="020B0604020202020204" pitchFamily="34" charset="0"/>
              </a:rPr>
              <a:t>Bilimlerine Giriş ve Örgütlerde Davranış, </a:t>
            </a:r>
            <a:r>
              <a:rPr lang="tr-TR" sz="1100" dirty="0" err="1">
                <a:latin typeface="Arial" panose="020B0604020202020204" pitchFamily="34" charset="0"/>
                <a:cs typeface="Arial" panose="020B0604020202020204" pitchFamily="34" charset="0"/>
              </a:rPr>
              <a:t>M.Şerif</a:t>
            </a:r>
            <a:r>
              <a:rPr lang="tr-TR" sz="1100" dirty="0">
                <a:latin typeface="Arial" panose="020B0604020202020204" pitchFamily="34" charset="0"/>
                <a:cs typeface="Arial" panose="020B0604020202020204" pitchFamily="34" charset="0"/>
              </a:rPr>
              <a:t> Şimşek ve Diğerleri, Adim Matbaacılık, Konya, </a:t>
            </a:r>
            <a:r>
              <a:rPr lang="tr-TR" sz="1100" dirty="0" smtClean="0">
                <a:latin typeface="Arial" panose="020B0604020202020204" pitchFamily="34" charset="0"/>
                <a:cs typeface="Arial" panose="020B0604020202020204" pitchFamily="34" charset="0"/>
              </a:rPr>
              <a:t>2003.</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Örgütsel </a:t>
            </a:r>
            <a:r>
              <a:rPr lang="tr-TR" sz="1100" dirty="0">
                <a:latin typeface="Arial" panose="020B0604020202020204" pitchFamily="34" charset="0"/>
                <a:cs typeface="Arial" panose="020B0604020202020204" pitchFamily="34" charset="0"/>
              </a:rPr>
              <a:t>Davranış ve Yönetim Psikolojisi, Erol Eren, Beta Yayınları, İstanbul, </a:t>
            </a:r>
            <a:r>
              <a:rPr lang="tr-TR" sz="1100" dirty="0" smtClean="0">
                <a:latin typeface="Arial" panose="020B0604020202020204" pitchFamily="34" charset="0"/>
                <a:cs typeface="Arial" panose="020B0604020202020204" pitchFamily="34" charset="0"/>
              </a:rPr>
              <a:t>2008.</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hlinkClick r:id="rId2"/>
              </a:rPr>
              <a:t>https</a:t>
            </a:r>
            <a:r>
              <a:rPr lang="tr-TR" sz="1100" dirty="0">
                <a:latin typeface="Arial" panose="020B0604020202020204" pitchFamily="34" charset="0"/>
                <a:cs typeface="Arial" panose="020B0604020202020204" pitchFamily="34" charset="0"/>
                <a:hlinkClick r:id="rId2"/>
              </a:rPr>
              <a:t>://</a:t>
            </a:r>
            <a:r>
              <a:rPr lang="tr-TR" sz="1100" dirty="0" smtClean="0">
                <a:latin typeface="Arial" panose="020B0604020202020204" pitchFamily="34" charset="0"/>
                <a:cs typeface="Arial" panose="020B0604020202020204" pitchFamily="34" charset="0"/>
                <a:hlinkClick r:id="rId2"/>
              </a:rPr>
              <a:t>www.aof.com.tr/orgutsel-davranis-unite-1-8-ders-notlari-pdf.html</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Final </a:t>
            </a:r>
            <a:r>
              <a:rPr lang="tr-TR" sz="1100" dirty="0">
                <a:latin typeface="Arial" panose="020B0604020202020204" pitchFamily="34" charset="0"/>
                <a:cs typeface="Arial" panose="020B0604020202020204" pitchFamily="34" charset="0"/>
              </a:rPr>
              <a:t>Yayınları Felsefe Grubu Konu Anlatım Kitabı, </a:t>
            </a:r>
            <a:r>
              <a:rPr lang="tr-TR" sz="1100" dirty="0" smtClean="0">
                <a:latin typeface="Arial" panose="020B0604020202020204" pitchFamily="34" charset="0"/>
                <a:cs typeface="Arial" panose="020B0604020202020204" pitchFamily="34" charset="0"/>
              </a:rPr>
              <a:t>s.151-152</a:t>
            </a:r>
          </a:p>
          <a:p>
            <a:pPr marL="285750" indent="-285750" algn="just">
              <a:lnSpc>
                <a:spcPct val="15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Atatürk Üniversitesi İktisadi ve İdari Bilimler Dergisi, Cilt: 23, Sayı: 3, </a:t>
            </a:r>
            <a:r>
              <a:rPr lang="tr-TR" sz="1100" dirty="0" smtClean="0">
                <a:latin typeface="Arial" panose="020B0604020202020204" pitchFamily="34" charset="0"/>
                <a:cs typeface="Arial" panose="020B0604020202020204" pitchFamily="34" charset="0"/>
              </a:rPr>
              <a:t>2009</a:t>
            </a:r>
          </a:p>
          <a:p>
            <a:pPr marL="285750" indent="-285750" algn="just">
              <a:lnSpc>
                <a:spcPct val="150000"/>
              </a:lnSpc>
              <a:buFont typeface="Wingdings" panose="05000000000000000000" pitchFamily="2" charset="2"/>
              <a:buChar char="Ø"/>
            </a:pPr>
            <a:r>
              <a:rPr lang="en-US" sz="1100" dirty="0" err="1">
                <a:latin typeface="Arial" panose="020B0604020202020204" pitchFamily="34" charset="0"/>
                <a:cs typeface="Arial" panose="020B0604020202020204" pitchFamily="34" charset="0"/>
              </a:rPr>
              <a:t>Okpara</a:t>
            </a:r>
            <a:r>
              <a:rPr lang="en-US" sz="1100" dirty="0">
                <a:latin typeface="Arial" panose="020B0604020202020204" pitchFamily="34" charset="0"/>
                <a:cs typeface="Arial" panose="020B0604020202020204" pitchFamily="34" charset="0"/>
              </a:rPr>
              <a:t>, J.O. (2006) “The Relationship Of Personal Characteristics And Job Satisfaction: A Study Of Nigerian Managers İn The Oil Industry”, The Journal Of American Academy Of Business, Vol. 10, No.1, P.50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smtClean="0">
                <a:latin typeface="Arial" panose="020B0604020202020204" pitchFamily="34" charset="0"/>
                <a:cs typeface="Arial" panose="020B0604020202020204" pitchFamily="34" charset="0"/>
              </a:rPr>
              <a:t>Barutçugil</a:t>
            </a:r>
            <a:r>
              <a:rPr lang="tr-TR" sz="1100" dirty="0">
                <a:latin typeface="Arial" panose="020B0604020202020204" pitchFamily="34" charset="0"/>
                <a:cs typeface="Arial" panose="020B0604020202020204" pitchFamily="34" charset="0"/>
              </a:rPr>
              <a:t>, İ.(2004) Stratejik İnsan Kaynakları Yönetimi, Kariyer Yayıncılık, İstanbul.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Garcia-Bernal</a:t>
            </a:r>
            <a:r>
              <a:rPr lang="tr-TR" sz="1100" dirty="0">
                <a:latin typeface="Arial" panose="020B0604020202020204" pitchFamily="34" charset="0"/>
                <a:cs typeface="Arial" panose="020B0604020202020204" pitchFamily="34" charset="0"/>
              </a:rPr>
              <a:t>, J., </a:t>
            </a:r>
            <a:r>
              <a:rPr lang="tr-TR" sz="1100" dirty="0" err="1">
                <a:latin typeface="Arial" panose="020B0604020202020204" pitchFamily="34" charset="0"/>
                <a:cs typeface="Arial" panose="020B0604020202020204" pitchFamily="34" charset="0"/>
              </a:rPr>
              <a:t>Gargallo-Castel</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Marzo</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Navarro</a:t>
            </a:r>
            <a:r>
              <a:rPr lang="tr-TR" sz="1100" dirty="0">
                <a:latin typeface="Arial" panose="020B0604020202020204" pitchFamily="34" charset="0"/>
                <a:cs typeface="Arial" panose="020B0604020202020204" pitchFamily="34" charset="0"/>
              </a:rPr>
              <a:t> M., </a:t>
            </a:r>
            <a:r>
              <a:rPr lang="tr-TR" sz="1100" dirty="0" err="1">
                <a:latin typeface="Arial" panose="020B0604020202020204" pitchFamily="34" charset="0"/>
                <a:cs typeface="Arial" panose="020B0604020202020204" pitchFamily="34" charset="0"/>
              </a:rPr>
              <a:t>Rivera</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Torres</a:t>
            </a:r>
            <a:r>
              <a:rPr lang="tr-TR" sz="1100" dirty="0">
                <a:latin typeface="Arial" panose="020B0604020202020204" pitchFamily="34" charset="0"/>
                <a:cs typeface="Arial" panose="020B0604020202020204" pitchFamily="34" charset="0"/>
              </a:rPr>
              <a:t> P. (2005)“</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Empirical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Evidence</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Gender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Differences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Women</a:t>
            </a:r>
            <a:r>
              <a:rPr lang="tr-TR" sz="1100" dirty="0">
                <a:latin typeface="Arial" panose="020B0604020202020204" pitchFamily="34" charset="0"/>
                <a:cs typeface="Arial" panose="020B0604020202020204" pitchFamily="34" charset="0"/>
              </a:rPr>
              <a:t> İn Management </a:t>
            </a:r>
            <a:r>
              <a:rPr lang="tr-TR" sz="1100" dirty="0" err="1">
                <a:latin typeface="Arial" panose="020B0604020202020204" pitchFamily="34" charset="0"/>
                <a:cs typeface="Arial" panose="020B0604020202020204" pitchFamily="34" charset="0"/>
              </a:rPr>
              <a:t>Review</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 4, </a:t>
            </a:r>
            <a:r>
              <a:rPr lang="tr-TR" sz="1100" dirty="0" smtClean="0">
                <a:latin typeface="Arial" panose="020B0604020202020204" pitchFamily="34" charset="0"/>
                <a:cs typeface="Arial" panose="020B0604020202020204" pitchFamily="34" charset="0"/>
              </a:rPr>
              <a:t>Pp.286-27</a:t>
            </a: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Glenn</a:t>
            </a:r>
            <a:r>
              <a:rPr lang="tr-TR" sz="1100" dirty="0">
                <a:latin typeface="Arial" panose="020B0604020202020204" pitchFamily="34" charset="0"/>
                <a:cs typeface="Arial" panose="020B0604020202020204" pitchFamily="34" charset="0"/>
              </a:rPr>
              <a:t> N.D., Taylor R. D. , </a:t>
            </a:r>
            <a:r>
              <a:rPr lang="tr-TR" sz="1100" dirty="0" err="1">
                <a:latin typeface="Arial" panose="020B0604020202020204" pitchFamily="34" charset="0"/>
                <a:cs typeface="Arial" panose="020B0604020202020204" pitchFamily="34" charset="0"/>
              </a:rPr>
              <a:t>Weaver</a:t>
            </a:r>
            <a:r>
              <a:rPr lang="tr-TR" sz="1100" dirty="0">
                <a:latin typeface="Arial" panose="020B0604020202020204" pitchFamily="34" charset="0"/>
                <a:cs typeface="Arial" panose="020B0604020202020204" pitchFamily="34" charset="0"/>
              </a:rPr>
              <a:t> C.N. (1977) “Age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Among</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Males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Females</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Multivariate</a:t>
            </a:r>
            <a:r>
              <a:rPr lang="tr-TR" sz="1100" dirty="0">
                <a:latin typeface="Arial" panose="020B0604020202020204" pitchFamily="34" charset="0"/>
                <a:cs typeface="Arial" panose="020B0604020202020204" pitchFamily="34" charset="0"/>
              </a:rPr>
              <a:t> Multi-</a:t>
            </a:r>
            <a:r>
              <a:rPr lang="tr-TR" sz="1100" dirty="0" err="1">
                <a:latin typeface="Arial" panose="020B0604020202020204" pitchFamily="34" charset="0"/>
                <a:cs typeface="Arial" panose="020B0604020202020204" pitchFamily="34" charset="0"/>
              </a:rPr>
              <a:t>Study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Applied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Psychology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62, Pp.190-193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Http://Www.Cfib.Ca/Research/Reports/Pdfaspects.Pdf. , 12.04.2008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H. (2003) “İş Doyumu”, Endüstri Ve Örgüt Psikolojisi, </a:t>
            </a:r>
            <a:r>
              <a:rPr lang="tr-TR" sz="1100" dirty="0" err="1">
                <a:latin typeface="Arial" panose="020B0604020202020204" pitchFamily="34" charset="0"/>
                <a:cs typeface="Arial" panose="020B0604020202020204" pitchFamily="34" charset="0"/>
              </a:rPr>
              <a:t>Ed</a:t>
            </a:r>
            <a:r>
              <a:rPr lang="tr-TR" sz="1100" dirty="0">
                <a:latin typeface="Arial" panose="020B0604020202020204" pitchFamily="34" charset="0"/>
                <a:cs typeface="Arial" panose="020B0604020202020204" pitchFamily="34" charset="0"/>
              </a:rPr>
              <a:t>: Hüseyin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Eğitim Kitabevi Yayınları, Konya. </a:t>
            </a:r>
            <a:r>
              <a:rPr lang="tr-TR" sz="1100" dirty="0" err="1">
                <a:latin typeface="Arial" panose="020B0604020202020204" pitchFamily="34" charset="0"/>
                <a:cs typeface="Arial" panose="020B0604020202020204" pitchFamily="34" charset="0"/>
              </a:rPr>
              <a:t>Koustelios</a:t>
            </a:r>
            <a:r>
              <a:rPr lang="tr-TR" sz="1100" dirty="0">
                <a:latin typeface="Arial" panose="020B0604020202020204" pitchFamily="34" charset="0"/>
                <a:cs typeface="Arial" panose="020B0604020202020204" pitchFamily="34" charset="0"/>
              </a:rPr>
              <a:t>, A. D. (2001) “</a:t>
            </a:r>
            <a:r>
              <a:rPr lang="tr-TR" sz="1100" dirty="0" err="1">
                <a:latin typeface="Arial" panose="020B0604020202020204" pitchFamily="34" charset="0"/>
                <a:cs typeface="Arial" panose="020B0604020202020204" pitchFamily="34" charset="0"/>
              </a:rPr>
              <a:t>Personal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Characteristics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Grek </a:t>
            </a:r>
            <a:r>
              <a:rPr lang="tr-TR" sz="1100" dirty="0" err="1">
                <a:latin typeface="Arial" panose="020B0604020202020204" pitchFamily="34" charset="0"/>
                <a:cs typeface="Arial" panose="020B0604020202020204" pitchFamily="34" charset="0"/>
              </a:rPr>
              <a:t>Teachers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The</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Educational</a:t>
            </a:r>
            <a:r>
              <a:rPr lang="tr-TR" sz="1100" dirty="0">
                <a:latin typeface="Arial" panose="020B0604020202020204" pitchFamily="34" charset="0"/>
                <a:cs typeface="Arial" panose="020B0604020202020204" pitchFamily="34" charset="0"/>
              </a:rPr>
              <a:t> Management, 15/7, P. 354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endParaRPr lang="tr-TR" sz="1100" dirty="0">
              <a:latin typeface="Arial" panose="020B0604020202020204" pitchFamily="34" charset="0"/>
              <a:cs typeface="Arial" panose="020B0604020202020204" pitchFamily="34" charset="0"/>
            </a:endParaRPr>
          </a:p>
          <a:p>
            <a:pPr algn="just"/>
            <a:r>
              <a:rPr lang="tr-TR" sz="1100" dirty="0">
                <a:latin typeface="Arial" panose="020B0604020202020204" pitchFamily="34" charset="0"/>
                <a:cs typeface="Arial" panose="020B0604020202020204" pitchFamily="34" charset="0"/>
              </a:rPr>
              <a:t/>
            </a:r>
            <a:br>
              <a:rPr lang="tr-TR" sz="1100" dirty="0">
                <a:latin typeface="Arial" panose="020B0604020202020204" pitchFamily="34" charset="0"/>
                <a:cs typeface="Arial" panose="020B0604020202020204" pitchFamily="34" charset="0"/>
              </a:rPr>
            </a:br>
            <a:endParaRPr lang="tr-TR"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76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2800767"/>
          </a:xfrm>
          <a:prstGeom prst="rect">
            <a:avLst/>
          </a:prstGeom>
        </p:spPr>
        <p:txBody>
          <a:bodyPr wrap="square">
            <a:spAutoFit/>
          </a:bodyPr>
          <a:lstStyle/>
          <a:p>
            <a:pPr algn="ctr">
              <a:lnSpc>
                <a:spcPct val="150000"/>
              </a:lnSpc>
            </a:pPr>
            <a:r>
              <a:rPr lang="tr-TR" sz="1600" b="1" dirty="0" smtClean="0">
                <a:latin typeface="Arial" panose="020B0604020202020204" pitchFamily="34" charset="0"/>
                <a:cs typeface="Arial" panose="020B0604020202020204" pitchFamily="34" charset="0"/>
              </a:rPr>
              <a:t>KAYNAKLAR</a:t>
            </a:r>
          </a:p>
          <a:p>
            <a:pPr marL="285750" indent="-285750" algn="just">
              <a:lnSpc>
                <a:spcPct val="150000"/>
              </a:lnSpc>
              <a:buFont typeface="Wingdings" panose="05000000000000000000" pitchFamily="2" charset="2"/>
              <a:buChar char="Ø"/>
            </a:pPr>
            <a:r>
              <a:rPr lang="en-US" sz="1600" dirty="0" err="1">
                <a:latin typeface="Arial" panose="020B0604020202020204" pitchFamily="34" charset="0"/>
                <a:cs typeface="Arial" panose="020B0604020202020204" pitchFamily="34" charset="0"/>
              </a:rPr>
              <a:t>Luthans</a:t>
            </a:r>
            <a:r>
              <a:rPr lang="en-US" sz="1600" dirty="0">
                <a:latin typeface="Arial" panose="020B0604020202020204" pitchFamily="34" charset="0"/>
                <a:cs typeface="Arial" panose="020B0604020202020204" pitchFamily="34" charset="0"/>
              </a:rPr>
              <a:t> F., Thomas L.T. (1987) “The Relationship Between Age And Job Satisfaction: Curvilinear Results From An </a:t>
            </a:r>
            <a:r>
              <a:rPr lang="en-US" sz="1600" dirty="0" err="1">
                <a:latin typeface="Arial" panose="020B0604020202020204" pitchFamily="34" charset="0"/>
                <a:cs typeface="Arial" panose="020B0604020202020204" pitchFamily="34" charset="0"/>
              </a:rPr>
              <a:t>Emprical</a:t>
            </a:r>
            <a:r>
              <a:rPr lang="en-US" sz="1600" dirty="0">
                <a:latin typeface="Arial" panose="020B0604020202020204" pitchFamily="34" charset="0"/>
                <a:cs typeface="Arial" panose="020B0604020202020204" pitchFamily="34" charset="0"/>
              </a:rPr>
              <a:t> Study: A Research Note”, </a:t>
            </a:r>
            <a:r>
              <a:rPr lang="en-US" sz="1600" dirty="0" err="1">
                <a:latin typeface="Arial" panose="020B0604020202020204" pitchFamily="34" charset="0"/>
                <a:cs typeface="Arial" panose="020B0604020202020204" pitchFamily="34" charset="0"/>
              </a:rPr>
              <a:t>Personel</a:t>
            </a:r>
            <a:r>
              <a:rPr lang="en-US" sz="1600" dirty="0">
                <a:latin typeface="Arial" panose="020B0604020202020204" pitchFamily="34" charset="0"/>
                <a:cs typeface="Arial" panose="020B0604020202020204" pitchFamily="34" charset="0"/>
              </a:rPr>
              <a:t> Review, Vol. 18, No.1, Pp. </a:t>
            </a:r>
            <a:r>
              <a:rPr lang="en-US" sz="1600" dirty="0" smtClean="0">
                <a:latin typeface="Arial" panose="020B0604020202020204" pitchFamily="34" charset="0"/>
                <a:cs typeface="Arial" panose="020B0604020202020204" pitchFamily="34" charset="0"/>
              </a:rPr>
              <a:t>23-26</a:t>
            </a:r>
            <a:endParaRPr lang="tr-TR" sz="16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en-US" sz="1600" dirty="0" err="1" smtClean="0">
                <a:latin typeface="Arial" panose="020B0604020202020204" pitchFamily="34" charset="0"/>
                <a:cs typeface="Arial" panose="020B0604020202020204" pitchFamily="34" charset="0"/>
              </a:rPr>
              <a:t>Mottaz</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C.J. (1987) “Age And Work Satisfaction”, Work And Occupations, Vol.14, No.3, Pp. 389-408 </a:t>
            </a:r>
            <a:endParaRPr lang="tr-TR" sz="1600" dirty="0">
              <a:latin typeface="Arial" panose="020B0604020202020204" pitchFamily="34" charset="0"/>
              <a:cs typeface="Arial" panose="020B0604020202020204" pitchFamily="34" charset="0"/>
            </a:endParaRPr>
          </a:p>
          <a:p>
            <a:pPr algn="just"/>
            <a:r>
              <a:rPr lang="tr-TR" sz="1600" dirty="0">
                <a:latin typeface="Arial" panose="020B0604020202020204" pitchFamily="34" charset="0"/>
                <a:cs typeface="Arial" panose="020B0604020202020204" pitchFamily="34" charset="0"/>
              </a:rPr>
              <a:t/>
            </a:r>
            <a:br>
              <a:rPr lang="tr-TR" sz="1600" dirty="0">
                <a:latin typeface="Arial" panose="020B0604020202020204" pitchFamily="34" charset="0"/>
                <a:cs typeface="Arial" panose="020B0604020202020204" pitchFamily="34" charset="0"/>
              </a:rPr>
            </a:b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7573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97031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-Yapısal veya Kurumsal Çatışma: Örgütteki gruplar veya kademeler arasındaki </a:t>
            </a:r>
            <a:r>
              <a:rPr lang="tr-TR" sz="1400" dirty="0" smtClean="0">
                <a:latin typeface="Arial" panose="020B0604020202020204" pitchFamily="34" charset="0"/>
                <a:cs typeface="Arial" panose="020B0604020202020204" pitchFamily="34" charset="0"/>
              </a:rPr>
              <a:t>farklılaşmadan kaynaklanır</a:t>
            </a:r>
            <a:r>
              <a:rPr lang="tr-TR" sz="1400" dirty="0">
                <a:latin typeface="Arial" panose="020B0604020202020204" pitchFamily="34" charset="0"/>
                <a:cs typeface="Arial" panose="020B0604020202020204" pitchFamily="34" charset="0"/>
              </a:rPr>
              <a:t>. Yapısal veya kurumsal çatışma iki türlü olabilir: Yatay ve dikey. Örgütte aynı düzeyde</a:t>
            </a:r>
          </a:p>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bulunan birimler arası çatışmaya yatay çatışma denir. Dikey çatışma ise farklı kademelerdeki </a:t>
            </a:r>
            <a:r>
              <a:rPr lang="tr-TR" sz="1400" dirty="0" smtClean="0">
                <a:latin typeface="Arial" panose="020B0604020202020204" pitchFamily="34" charset="0"/>
                <a:cs typeface="Arial" panose="020B0604020202020204" pitchFamily="34" charset="0"/>
              </a:rPr>
              <a:t>örgütsel birimlerin </a:t>
            </a:r>
            <a:r>
              <a:rPr lang="tr-TR" sz="1400" dirty="0">
                <a:latin typeface="Arial" panose="020B0604020202020204" pitchFamily="34" charset="0"/>
                <a:cs typeface="Arial" panose="020B0604020202020204" pitchFamily="34" charset="0"/>
              </a:rPr>
              <a:t>arasındaki çatışmayı anlatmaktadır ve bu tür bir çatışma amaçlar, denetim mekanizmaları </a:t>
            </a:r>
            <a:r>
              <a:rPr lang="tr-TR" sz="1400" dirty="0" smtClean="0">
                <a:latin typeface="Arial" panose="020B0604020202020204" pitchFamily="34" charset="0"/>
                <a:cs typeface="Arial" panose="020B0604020202020204" pitchFamily="34" charset="0"/>
              </a:rPr>
              <a:t>ve kaynakların </a:t>
            </a:r>
            <a:r>
              <a:rPr lang="tr-TR" sz="1400" dirty="0">
                <a:latin typeface="Arial" panose="020B0604020202020204" pitchFamily="34" charset="0"/>
                <a:cs typeface="Arial" panose="020B0604020202020204" pitchFamily="34" charset="0"/>
              </a:rPr>
              <a:t>bulunabilirliği gibi konular üzerindeki anlaşmazlıkları içerir</a:t>
            </a:r>
            <a:r>
              <a:rPr lang="tr-TR" sz="1400" dirty="0" smtClean="0">
                <a:latin typeface="Arial" panose="020B0604020202020204" pitchFamily="34" charset="0"/>
                <a:cs typeface="Arial" panose="020B0604020202020204" pitchFamily="34" charset="0"/>
              </a:rPr>
              <a:t>.</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Gerçekçi </a:t>
            </a:r>
            <a:r>
              <a:rPr lang="tr-TR" sz="1400" dirty="0">
                <a:latin typeface="Arial" panose="020B0604020202020204" pitchFamily="34" charset="0"/>
                <a:cs typeface="Arial" panose="020B0604020202020204" pitchFamily="34" charset="0"/>
              </a:rPr>
              <a:t>Çatışma: Görevler, işler, amaçlar, araçlar ve değerler gibi makul bir kapsama sahip </a:t>
            </a:r>
            <a:r>
              <a:rPr lang="tr-TR" sz="1400" dirty="0" smtClean="0">
                <a:latin typeface="Arial" panose="020B0604020202020204" pitchFamily="34" charset="0"/>
                <a:cs typeface="Arial" panose="020B0604020202020204" pitchFamily="34" charset="0"/>
              </a:rPr>
              <a:t>konular çerçevesindeki </a:t>
            </a:r>
            <a:r>
              <a:rPr lang="tr-TR" sz="1400" dirty="0">
                <a:latin typeface="Arial" panose="020B0604020202020204" pitchFamily="34" charset="0"/>
                <a:cs typeface="Arial" panose="020B0604020202020204" pitchFamily="34" charset="0"/>
              </a:rPr>
              <a:t>uyuşmazlıkları anlatırken gerçekçi olmayan çatışma bir tarafın kendi gerilimini </a:t>
            </a:r>
            <a:r>
              <a:rPr lang="tr-TR" sz="1400" dirty="0" smtClean="0">
                <a:latin typeface="Arial" panose="020B0604020202020204" pitchFamily="34" charset="0"/>
                <a:cs typeface="Arial" panose="020B0604020202020204" pitchFamily="34" charset="0"/>
              </a:rPr>
              <a:t>azaltma gereksinimiyle </a:t>
            </a:r>
            <a:r>
              <a:rPr lang="tr-TR" sz="1400" dirty="0">
                <a:latin typeface="Arial" panose="020B0604020202020204" pitchFamily="34" charset="0"/>
                <a:cs typeface="Arial" panose="020B0604020202020204" pitchFamily="34" charset="0"/>
              </a:rPr>
              <a:t>düşmanlığını, bilgisizliğini veya hatasını ifade etmesi sonucu ortaya çıkar.</a:t>
            </a:r>
          </a:p>
        </p:txBody>
      </p:sp>
    </p:spTree>
    <p:extLst>
      <p:ext uri="{BB962C8B-B14F-4D97-AF65-F5344CB8AC3E}">
        <p14:creationId xmlns:p14="http://schemas.microsoft.com/office/powerpoint/2010/main" val="843687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97031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İntikamcı </a:t>
            </a:r>
            <a:r>
              <a:rPr lang="tr-TR" sz="1400" dirty="0">
                <a:latin typeface="Arial" panose="020B0604020202020204" pitchFamily="34" charset="0"/>
                <a:cs typeface="Arial" panose="020B0604020202020204" pitchFamily="34" charset="0"/>
              </a:rPr>
              <a:t>Çatışma: Yalnızca karşı tarafı cezalandırmak için çok uzatılan bir çatışma söz konusudur. </a:t>
            </a:r>
            <a:r>
              <a:rPr lang="tr-TR" sz="1400" dirty="0" smtClean="0">
                <a:latin typeface="Arial" panose="020B0604020202020204" pitchFamily="34" charset="0"/>
                <a:cs typeface="Arial" panose="020B0604020202020204" pitchFamily="34" charset="0"/>
              </a:rPr>
              <a:t>Bu tür </a:t>
            </a:r>
            <a:r>
              <a:rPr lang="tr-TR" sz="1400" dirty="0">
                <a:latin typeface="Arial" panose="020B0604020202020204" pitchFamily="34" charset="0"/>
                <a:cs typeface="Arial" panose="020B0604020202020204" pitchFamily="34" charset="0"/>
              </a:rPr>
              <a:t>bir çatışmada taraflar, karşı tarafa ödettikleri maliyetleri kendi kazançları olarak görürler.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Yanlış </a:t>
            </a:r>
            <a:r>
              <a:rPr lang="tr-TR" sz="1400" dirty="0">
                <a:latin typeface="Arial" panose="020B0604020202020204" pitchFamily="34" charset="0"/>
                <a:cs typeface="Arial" panose="020B0604020202020204" pitchFamily="34" charset="0"/>
              </a:rPr>
              <a:t>atıf taşıyan Çatışma: Belli bir çatışmanın neden çıktığı konusunda taraflardan birinin </a:t>
            </a:r>
            <a:r>
              <a:rPr lang="tr-TR" sz="1400" dirty="0" smtClean="0">
                <a:latin typeface="Arial" panose="020B0604020202020204" pitchFamily="34" charset="0"/>
                <a:cs typeface="Arial" panose="020B0604020202020204" pitchFamily="34" charset="0"/>
              </a:rPr>
              <a:t>oluşturduğu kanı </a:t>
            </a:r>
            <a:r>
              <a:rPr lang="tr-TR" sz="1400" dirty="0">
                <a:latin typeface="Arial" panose="020B0604020202020204" pitchFamily="34" charset="0"/>
                <a:cs typeface="Arial" panose="020B0604020202020204" pitchFamily="34" charset="0"/>
              </a:rPr>
              <a:t>yanlıştır. Örneğin, bir alt- düzey yönetici, kendi biriminin bütçesindeki kesintiyi üst düzey </a:t>
            </a:r>
            <a:r>
              <a:rPr lang="tr-TR" sz="1400" dirty="0" smtClean="0">
                <a:latin typeface="Arial" panose="020B0604020202020204" pitchFamily="34" charset="0"/>
                <a:cs typeface="Arial" panose="020B0604020202020204" pitchFamily="34" charset="0"/>
              </a:rPr>
              <a:t>yönetim yaptığı </a:t>
            </a:r>
            <a:r>
              <a:rPr lang="tr-TR" sz="1400" dirty="0">
                <a:latin typeface="Arial" panose="020B0604020202020204" pitchFamily="34" charset="0"/>
                <a:cs typeface="Arial" panose="020B0604020202020204" pitchFamily="34" charset="0"/>
              </a:rPr>
              <a:t>hâlde bunu kendi amirinden bilebilir.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Yanlış </a:t>
            </a:r>
            <a:r>
              <a:rPr lang="tr-TR" sz="1400" dirty="0">
                <a:latin typeface="Arial" panose="020B0604020202020204" pitchFamily="34" charset="0"/>
                <a:cs typeface="Arial" panose="020B0604020202020204" pitchFamily="34" charset="0"/>
              </a:rPr>
              <a:t>adrese yöneltilen Çatışma: Çatışan taraflar kendi hayal kırıklıklarını veya düşmanlıklarını, </a:t>
            </a:r>
            <a:r>
              <a:rPr lang="tr-TR" sz="1400" dirty="0" smtClean="0">
                <a:latin typeface="Arial" panose="020B0604020202020204" pitchFamily="34" charset="0"/>
                <a:cs typeface="Arial" panose="020B0604020202020204" pitchFamily="34" charset="0"/>
              </a:rPr>
              <a:t>aslında çatışmanın </a:t>
            </a:r>
            <a:r>
              <a:rPr lang="tr-TR" sz="1400" dirty="0">
                <a:latin typeface="Arial" panose="020B0604020202020204" pitchFamily="34" charset="0"/>
                <a:cs typeface="Arial" panose="020B0604020202020204" pitchFamily="34" charset="0"/>
              </a:rPr>
              <a:t>tarafı olmayan birilerine yönelttikleri zaman ortaya çıkan çatışma türüdür.</a:t>
            </a:r>
          </a:p>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Çatışma Düzeyleri: Örgütsel çatışma örgütler arası ve örgüt içi olarak ikiye ayrılır. Örgütler </a:t>
            </a:r>
            <a:r>
              <a:rPr lang="tr-TR" sz="1400">
                <a:latin typeface="Arial" panose="020B0604020202020204" pitchFamily="34" charset="0"/>
                <a:cs typeface="Arial" panose="020B0604020202020204" pitchFamily="34" charset="0"/>
              </a:rPr>
              <a:t>arası </a:t>
            </a:r>
            <a:r>
              <a:rPr lang="tr-TR" sz="1400" smtClean="0">
                <a:latin typeface="Arial" panose="020B0604020202020204" pitchFamily="34" charset="0"/>
                <a:cs typeface="Arial" panose="020B0604020202020204" pitchFamily="34" charset="0"/>
              </a:rPr>
              <a:t>çatışma en </a:t>
            </a:r>
            <a:r>
              <a:rPr lang="tr-TR" sz="1400" dirty="0">
                <a:latin typeface="Arial" panose="020B0604020202020204" pitchFamily="34" charset="0"/>
                <a:cs typeface="Arial" panose="020B0604020202020204" pitchFamily="34" charset="0"/>
              </a:rPr>
              <a:t>az iki örgütün çatışmasını ele alır.</a:t>
            </a:r>
          </a:p>
        </p:txBody>
      </p:sp>
    </p:spTree>
    <p:extLst>
      <p:ext uri="{BB962C8B-B14F-4D97-AF65-F5344CB8AC3E}">
        <p14:creationId xmlns:p14="http://schemas.microsoft.com/office/powerpoint/2010/main" val="3401723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3970318"/>
          </a:xfrm>
          <a:prstGeom prst="rect">
            <a:avLst/>
          </a:prstGeom>
        </p:spPr>
        <p:txBody>
          <a:bodyPr wrap="square">
            <a:spAutoFit/>
          </a:bodyPr>
          <a:lstStyle/>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Örgüt içi çatışma türleri;</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-İç çatışma: Bir çalışandan kendi uzmanlığına, ilgilerine, amaçlarına ve değerlerine uymayan </a:t>
            </a:r>
            <a:r>
              <a:rPr lang="tr-TR" sz="1400" dirty="0" smtClean="0">
                <a:latin typeface="Arial" panose="020B0604020202020204" pitchFamily="34" charset="0"/>
                <a:cs typeface="Arial" panose="020B0604020202020204" pitchFamily="34" charset="0"/>
              </a:rPr>
              <a:t>görevleri, işleri </a:t>
            </a:r>
            <a:r>
              <a:rPr lang="tr-TR" sz="1400" dirty="0">
                <a:latin typeface="Arial" panose="020B0604020202020204" pitchFamily="34" charset="0"/>
                <a:cs typeface="Arial" panose="020B0604020202020204" pitchFamily="34" charset="0"/>
              </a:rPr>
              <a:t>ve rolleri üstlenmesinin istenmesi o kişide iç çatışma yaratır.</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-Kişiler arası çatışma: Örgütün hiyerarşisi içinde aynı veya farklı düzeylerde bulunan en az iki </a:t>
            </a:r>
            <a:r>
              <a:rPr lang="tr-TR" sz="1400" dirty="0" smtClean="0">
                <a:latin typeface="Arial" panose="020B0604020202020204" pitchFamily="34" charset="0"/>
                <a:cs typeface="Arial" panose="020B0604020202020204" pitchFamily="34" charset="0"/>
              </a:rPr>
              <a:t>çalışanın arasındaki </a:t>
            </a:r>
            <a:r>
              <a:rPr lang="tr-TR" sz="1400" dirty="0">
                <a:latin typeface="Arial" panose="020B0604020202020204" pitchFamily="34" charset="0"/>
                <a:cs typeface="Arial" panose="020B0604020202020204" pitchFamily="34" charset="0"/>
              </a:rPr>
              <a:t>çatışmaya denir</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-Grup içi çatışma: Örgütün bir birimi veya takımını oluşturan kişilerin kendi aralarında amaçlar, </a:t>
            </a:r>
            <a:r>
              <a:rPr lang="tr-TR" sz="1400" dirty="0" smtClean="0">
                <a:latin typeface="Arial" panose="020B0604020202020204" pitchFamily="34" charset="0"/>
                <a:cs typeface="Arial" panose="020B0604020202020204" pitchFamily="34" charset="0"/>
              </a:rPr>
              <a:t>işler, yöntemler </a:t>
            </a:r>
            <a:r>
              <a:rPr lang="tr-TR" sz="1400" dirty="0">
                <a:latin typeface="Arial" panose="020B0604020202020204" pitchFamily="34" charset="0"/>
                <a:cs typeface="Arial" panose="020B0604020202020204" pitchFamily="34" charset="0"/>
              </a:rPr>
              <a:t>gibi konular üzerinde anlaşamamalarıdır.</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-Gruplar arası çatışma: Örgütteki iki veya daha fazla birim veya grup arasında yaşanan anlaşmazlıklardır.</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Çatışma süreci: Çatışmanın kaynaklarından başlayıp çatışmanın algılanmasına ve dışa vurulmasına </a:t>
            </a:r>
            <a:r>
              <a:rPr lang="tr-TR" sz="1400" dirty="0" smtClean="0">
                <a:latin typeface="Arial" panose="020B0604020202020204" pitchFamily="34" charset="0"/>
                <a:cs typeface="Arial" panose="020B0604020202020204" pitchFamily="34" charset="0"/>
              </a:rPr>
              <a:t>doğru giden</a:t>
            </a:r>
            <a:r>
              <a:rPr lang="tr-TR" sz="1400" dirty="0">
                <a:latin typeface="Arial" panose="020B0604020202020204" pitchFamily="34" charset="0"/>
                <a:cs typeface="Arial" panose="020B0604020202020204" pitchFamily="34" charset="0"/>
              </a:rPr>
              <a:t>, son olarak da sonuçlarını gösteren bir modeldir. Modelin ilk parçası olan çatışmanın kaynakları </a:t>
            </a:r>
            <a:r>
              <a:rPr lang="tr-TR" sz="1400" dirty="0" smtClean="0">
                <a:latin typeface="Arial" panose="020B0604020202020204" pitchFamily="34" charset="0"/>
                <a:cs typeface="Arial" panose="020B0604020202020204" pitchFamily="34" charset="0"/>
              </a:rPr>
              <a:t>ve açığa </a:t>
            </a:r>
            <a:r>
              <a:rPr lang="tr-TR" sz="1400" dirty="0">
                <a:latin typeface="Arial" panose="020B0604020202020204" pitchFamily="34" charset="0"/>
                <a:cs typeface="Arial" panose="020B0604020202020204" pitchFamily="34" charset="0"/>
              </a:rPr>
              <a:t>çıkmış çatışma kutusu içinde yer alan çatışma tarzlarıdır. Çatışma değişik biçimlerde </a:t>
            </a:r>
            <a:r>
              <a:rPr lang="tr-TR" sz="1400" dirty="0" smtClean="0">
                <a:latin typeface="Arial" panose="020B0604020202020204" pitchFamily="34" charset="0"/>
                <a:cs typeface="Arial" panose="020B0604020202020204" pitchFamily="34" charset="0"/>
              </a:rPr>
              <a:t>ortaya çıkabilir</a:t>
            </a:r>
            <a:r>
              <a:rPr lang="tr-TR" sz="1400" dirty="0">
                <a:latin typeface="Arial" panose="020B0604020202020204" pitchFamily="34" charset="0"/>
                <a:cs typeface="Arial" panose="020B0604020202020204" pitchFamily="34" charset="0"/>
              </a:rPr>
              <a:t>; açık seçik, anlaşılması zor, beden dili kullanımından başlayarak savaşa benzer </a:t>
            </a:r>
            <a:r>
              <a:rPr lang="tr-TR" sz="1400" dirty="0" smtClean="0">
                <a:latin typeface="Arial" panose="020B0604020202020204" pitchFamily="34" charset="0"/>
                <a:cs typeface="Arial" panose="020B0604020202020204" pitchFamily="34" charset="0"/>
              </a:rPr>
              <a:t>saldırganlığa kadar </a:t>
            </a:r>
            <a:r>
              <a:rPr lang="tr-TR" sz="1400" dirty="0">
                <a:latin typeface="Arial" panose="020B0604020202020204" pitchFamily="34" charset="0"/>
                <a:cs typeface="Arial" panose="020B0604020202020204" pitchFamily="34" charset="0"/>
              </a:rPr>
              <a:t>gidebilen gösterimler olabilir. Etkili bir çatışma yönetim süreci Analiz basamağı ile başlar.</a:t>
            </a:r>
          </a:p>
          <a:p>
            <a:pPr marL="285750" indent="-285750" algn="just">
              <a:buFont typeface="Wingdings" panose="05000000000000000000" pitchFamily="2" charset="2"/>
              <a:buChar char="Ø"/>
            </a:pPr>
            <a:r>
              <a:rPr lang="tr-TR" sz="1400" dirty="0">
                <a:latin typeface="Arial" panose="020B0604020202020204" pitchFamily="34" charset="0"/>
                <a:cs typeface="Arial" panose="020B0604020202020204" pitchFamily="34" charset="0"/>
              </a:rPr>
              <a:t>Çatışmanın Kaynakları: </a:t>
            </a:r>
            <a:r>
              <a:rPr lang="tr-TR" sz="1400" dirty="0" smtClean="0">
                <a:latin typeface="Arial" panose="020B0604020202020204" pitchFamily="34" charset="0"/>
                <a:cs typeface="Arial" panose="020B0604020202020204" pitchFamily="34" charset="0"/>
              </a:rPr>
              <a:t>Yapısal </a:t>
            </a:r>
            <a:r>
              <a:rPr lang="tr-TR" sz="1400" dirty="0">
                <a:latin typeface="Arial" panose="020B0604020202020204" pitchFamily="34" charset="0"/>
                <a:cs typeface="Arial" panose="020B0604020202020204" pitchFamily="34" charset="0"/>
              </a:rPr>
              <a:t>faktörler, iletişim faktörleri, bilişsel faktörler, bireysel özellikler ve </a:t>
            </a:r>
            <a:r>
              <a:rPr lang="tr-TR" sz="1400" dirty="0" smtClean="0">
                <a:latin typeface="Arial" panose="020B0604020202020204" pitchFamily="34" charset="0"/>
                <a:cs typeface="Arial" panose="020B0604020202020204" pitchFamily="34" charset="0"/>
              </a:rPr>
              <a:t>taraflar arasındaki </a:t>
            </a:r>
            <a:r>
              <a:rPr lang="tr-TR" sz="1400" dirty="0">
                <a:latin typeface="Arial" panose="020B0604020202020204" pitchFamily="34" charset="0"/>
                <a:cs typeface="Arial" panose="020B0604020202020204" pitchFamily="34" charset="0"/>
              </a:rPr>
              <a:t>ilişkinin geçmişi. Çatışmaya yol açan bilişsel faktörlerden: Farklı beklentiler ve bir </a:t>
            </a:r>
            <a:r>
              <a:rPr lang="tr-TR" sz="1400" dirty="0" smtClean="0">
                <a:latin typeface="Arial" panose="020B0604020202020204" pitchFamily="34" charset="0"/>
                <a:cs typeface="Arial" panose="020B0604020202020204" pitchFamily="34" charset="0"/>
              </a:rPr>
              <a:t>tarafın diğeri </a:t>
            </a:r>
            <a:r>
              <a:rPr lang="tr-TR" sz="1400" dirty="0">
                <a:latin typeface="Arial" panose="020B0604020202020204" pitchFamily="34" charset="0"/>
                <a:cs typeface="Arial" panose="020B0604020202020204" pitchFamily="34" charset="0"/>
              </a:rPr>
              <a:t>hakkındaki </a:t>
            </a:r>
            <a:r>
              <a:rPr lang="tr-TR" sz="1400" dirty="0" smtClean="0">
                <a:latin typeface="Arial" panose="020B0604020202020204" pitchFamily="34" charset="0"/>
                <a:cs typeface="Arial" panose="020B0604020202020204" pitchFamily="34" charset="0"/>
              </a:rPr>
              <a:t>algılar.</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8705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3930371"/>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Çatışmanın Büyümesi: Büyümüş çatışmanın birtakım özellikleri vardır. Taktikler sertleşir, </a:t>
            </a:r>
            <a:r>
              <a:rPr lang="tr-TR" sz="1400" dirty="0" smtClean="0">
                <a:latin typeface="Arial" panose="020B0604020202020204" pitchFamily="34" charset="0"/>
                <a:cs typeface="Arial" panose="020B0604020202020204" pitchFamily="34" charset="0"/>
              </a:rPr>
              <a:t>meselelerin sayısı </a:t>
            </a:r>
            <a:r>
              <a:rPr lang="tr-TR" sz="1400" dirty="0">
                <a:latin typeface="Arial" panose="020B0604020202020204" pitchFamily="34" charset="0"/>
                <a:cs typeface="Arial" panose="020B0604020202020204" pitchFamily="34" charset="0"/>
              </a:rPr>
              <a:t>artar. Ayrıca, taraflar çatışmaya kendilerini daha fazla kaptırırlar. Zamanla da amaçları </a:t>
            </a:r>
            <a:r>
              <a:rPr lang="tr-TR" sz="1400" dirty="0" smtClean="0">
                <a:latin typeface="Arial" panose="020B0604020202020204" pitchFamily="34" charset="0"/>
                <a:cs typeface="Arial" panose="020B0604020202020204" pitchFamily="34" charset="0"/>
              </a:rPr>
              <a:t>kendileri için </a:t>
            </a:r>
            <a:r>
              <a:rPr lang="tr-TR" sz="1400" dirty="0">
                <a:latin typeface="Arial" panose="020B0604020202020204" pitchFamily="34" charset="0"/>
                <a:cs typeface="Arial" panose="020B0604020202020204" pitchFamily="34" charset="0"/>
              </a:rPr>
              <a:t>olumlu birtakım sonuçlar elde etmekten çıkıp diğer tarafa zarar vermeye dönüşür. </a:t>
            </a:r>
            <a:r>
              <a:rPr lang="tr-TR" sz="1400" dirty="0" smtClean="0">
                <a:latin typeface="Arial" panose="020B0604020202020204" pitchFamily="34" charset="0"/>
                <a:cs typeface="Arial" panose="020B0604020202020204" pitchFamily="34" charset="0"/>
              </a:rPr>
              <a:t>Aslında çatışmaların </a:t>
            </a:r>
            <a:r>
              <a:rPr lang="tr-TR" sz="1400" dirty="0">
                <a:latin typeface="Arial" panose="020B0604020202020204" pitchFamily="34" charset="0"/>
                <a:cs typeface="Arial" panose="020B0604020202020204" pitchFamily="34" charset="0"/>
              </a:rPr>
              <a:t>büyümesi olasılığını arttıran birtakım faktörler vardır.</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Taraflar </a:t>
            </a:r>
            <a:r>
              <a:rPr lang="tr-TR" sz="1400" dirty="0">
                <a:latin typeface="Arial" panose="020B0604020202020204" pitchFamily="34" charset="0"/>
                <a:cs typeface="Arial" panose="020B0604020202020204" pitchFamily="34" charset="0"/>
              </a:rPr>
              <a:t>arasındaki kültürel farklılıklar, -Taraflar arasında geçmişte husumet olması, -Taraflarda </a:t>
            </a:r>
            <a:r>
              <a:rPr lang="tr-TR" sz="1400" dirty="0" smtClean="0">
                <a:latin typeface="Arial" panose="020B0604020202020204" pitchFamily="34" charset="0"/>
                <a:cs typeface="Arial" panose="020B0604020202020204" pitchFamily="34" charset="0"/>
              </a:rPr>
              <a:t>özgüven eksikliğinin </a:t>
            </a:r>
            <a:r>
              <a:rPr lang="tr-TR" sz="1400" dirty="0">
                <a:latin typeface="Arial" panose="020B0604020202020204" pitchFamily="34" charset="0"/>
                <a:cs typeface="Arial" panose="020B0604020202020204" pitchFamily="34" charset="0"/>
              </a:rPr>
              <a:t>olması,</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Taraflar arasındaki </a:t>
            </a:r>
            <a:r>
              <a:rPr lang="tr-TR" sz="1400" dirty="0">
                <a:latin typeface="Arial" panose="020B0604020202020204" pitchFamily="34" charset="0"/>
                <a:cs typeface="Arial" panose="020B0604020202020204" pitchFamily="34" charset="0"/>
              </a:rPr>
              <a:t>statü farklılıklarının belirsiz -Tarafların birbiriyle güçlü bağlarının olması, -</a:t>
            </a:r>
            <a:r>
              <a:rPr lang="tr-TR" sz="1400" dirty="0" smtClean="0">
                <a:latin typeface="Arial" panose="020B0604020202020204" pitchFamily="34" charset="0"/>
                <a:cs typeface="Arial" panose="020B0604020202020204" pitchFamily="34" charset="0"/>
              </a:rPr>
              <a:t>Tarafların birbirleriyle </a:t>
            </a:r>
            <a:r>
              <a:rPr lang="tr-TR" sz="1400" dirty="0">
                <a:latin typeface="Arial" panose="020B0604020202020204" pitchFamily="34" charset="0"/>
                <a:cs typeface="Arial" panose="020B0604020202020204" pitchFamily="34" charset="0"/>
              </a:rPr>
              <a:t>özdeşleşememeleri,</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Bir </a:t>
            </a:r>
            <a:r>
              <a:rPr lang="tr-TR" sz="1400" dirty="0">
                <a:latin typeface="Arial" panose="020B0604020202020204" pitchFamily="34" charset="0"/>
                <a:cs typeface="Arial" panose="020B0604020202020204" pitchFamily="34" charset="0"/>
              </a:rPr>
              <a:t>veya her iki tarafın da diğer tarafı yenmek için çatışmayı tırmandırmayı amaçlamaları</a:t>
            </a: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Çatışma Tarzları: -Hükmetme -Boyun eğme -Kaçınma -Taviz verme -</a:t>
            </a:r>
            <a:r>
              <a:rPr lang="tr-TR" sz="1400" dirty="0" err="1">
                <a:latin typeface="Arial" panose="020B0604020202020204" pitchFamily="34" charset="0"/>
                <a:cs typeface="Arial" panose="020B0604020202020204" pitchFamily="34" charset="0"/>
              </a:rPr>
              <a:t>Tümleştirme</a:t>
            </a:r>
            <a:endParaRPr lang="tr-TR" sz="14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Kaçınma</a:t>
            </a:r>
            <a:r>
              <a:rPr lang="tr-TR" sz="1400" dirty="0">
                <a:latin typeface="Arial" panose="020B0604020202020204" pitchFamily="34" charset="0"/>
                <a:cs typeface="Arial" panose="020B0604020202020204" pitchFamily="34" charset="0"/>
              </a:rPr>
              <a:t>: Tarafların, kendilerini çatışmadan uzak tutma güdüsü ile hareket etmesi ve meseleyi </a:t>
            </a:r>
            <a:r>
              <a:rPr lang="tr-TR" sz="1400" dirty="0" smtClean="0">
                <a:latin typeface="Arial" panose="020B0604020202020204" pitchFamily="34" charset="0"/>
                <a:cs typeface="Arial" panose="020B0604020202020204" pitchFamily="34" charset="0"/>
              </a:rPr>
              <a:t>zamana bırakmak </a:t>
            </a:r>
            <a:r>
              <a:rPr lang="tr-TR" sz="1400" dirty="0">
                <a:latin typeface="Arial" panose="020B0604020202020204" pitchFamily="34" charset="0"/>
                <a:cs typeface="Arial" panose="020B0604020202020204" pitchFamily="34" charset="0"/>
              </a:rPr>
              <a:t>gibi kaderci bir yaklaşım izlemesidir.</a:t>
            </a:r>
          </a:p>
        </p:txBody>
      </p:sp>
    </p:spTree>
    <p:extLst>
      <p:ext uri="{BB962C8B-B14F-4D97-AF65-F5344CB8AC3E}">
        <p14:creationId xmlns:p14="http://schemas.microsoft.com/office/powerpoint/2010/main" val="3793980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3431709"/>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Motivasyon; </a:t>
            </a:r>
            <a:r>
              <a:rPr lang="tr-TR" sz="1400" dirty="0">
                <a:latin typeface="Arial" panose="020B0604020202020204" pitchFamily="34" charset="0"/>
                <a:cs typeface="Arial" panose="020B0604020202020204" pitchFamily="34" charset="0"/>
              </a:rPr>
              <a:t>Güdü veya </a:t>
            </a:r>
            <a:r>
              <a:rPr lang="tr-TR" sz="1400" dirty="0" err="1">
                <a:latin typeface="Arial" panose="020B0604020202020204" pitchFamily="34" charset="0"/>
                <a:cs typeface="Arial" panose="020B0604020202020204" pitchFamily="34" charset="0"/>
              </a:rPr>
              <a:t>motiv</a:t>
            </a:r>
            <a:r>
              <a:rPr lang="tr-TR" sz="1400" dirty="0">
                <a:latin typeface="Arial" panose="020B0604020202020204" pitchFamily="34" charset="0"/>
                <a:cs typeface="Arial" panose="020B0604020202020204" pitchFamily="34" charset="0"/>
              </a:rPr>
              <a:t>, bireyin hareket ve davranışlarını başlatan içsel güç. Davranışa enerji sağlayan </a:t>
            </a:r>
            <a:r>
              <a:rPr lang="tr-TR" sz="1400" dirty="0" smtClean="0">
                <a:latin typeface="Arial" panose="020B0604020202020204" pitchFamily="34" charset="0"/>
                <a:cs typeface="Arial" panose="020B0604020202020204" pitchFamily="34" charset="0"/>
              </a:rPr>
              <a:t>organizmanın</a:t>
            </a:r>
            <a:r>
              <a:rPr lang="tr-TR" sz="1400" dirty="0">
                <a:latin typeface="Arial" panose="020B0604020202020204" pitchFamily="34" charset="0"/>
                <a:cs typeface="Arial" panose="020B0604020202020204" pitchFamily="34" charset="0"/>
              </a:rPr>
              <a:t> içindeki ve çevredeki güçler olarak tanımlanır. Bireyin içsel gücü ile davranışa hazır hale gelmesine güdülenme yani motivasyon </a:t>
            </a:r>
            <a:r>
              <a:rPr lang="tr-TR" sz="1400" dirty="0" smtClean="0">
                <a:latin typeface="Arial" panose="020B0604020202020204" pitchFamily="34" charset="0"/>
                <a:cs typeface="Arial" panose="020B0604020202020204" pitchFamily="34" charset="0"/>
              </a:rPr>
              <a:t>denir.</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Psikoloji</a:t>
            </a:r>
            <a:r>
              <a:rPr lang="tr-TR" sz="1400" dirty="0">
                <a:latin typeface="Arial" panose="020B0604020202020204" pitchFamily="34" charset="0"/>
                <a:cs typeface="Arial" panose="020B0604020202020204" pitchFamily="34" charset="0"/>
              </a:rPr>
              <a:t> biliminde herhangi bir şeyin eksikliğine ihtiyaç denir, bu eksikliği gidermek için bireyde dolayısıyla organizmada beliren güce ise dürtü </a:t>
            </a:r>
            <a:r>
              <a:rPr lang="tr-TR" sz="1400" dirty="0" smtClean="0">
                <a:latin typeface="Arial" panose="020B0604020202020204" pitchFamily="34" charset="0"/>
                <a:cs typeface="Arial" panose="020B0604020202020204" pitchFamily="34" charset="0"/>
              </a:rPr>
              <a:t>denir.</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Organizma </a:t>
            </a:r>
            <a:r>
              <a:rPr lang="tr-TR" sz="1400" dirty="0">
                <a:latin typeface="Arial" panose="020B0604020202020204" pitchFamily="34" charset="0"/>
                <a:cs typeface="Arial" panose="020B0604020202020204" pitchFamily="34" charset="0"/>
              </a:rPr>
              <a:t>eksikliğini hissettiği şeyi gidermek ister ve bu yönde bir davranış sergiler. Genel olarak bireyin ihtiyaçlarını yani eksiklikleri gidermek için belirli bir yönde hareket etmesine güdü denir. Güdüler ise davranışlara yol </a:t>
            </a:r>
            <a:r>
              <a:rPr lang="tr-TR" sz="1400" dirty="0" smtClean="0">
                <a:latin typeface="Arial" panose="020B0604020202020204" pitchFamily="34" charset="0"/>
                <a:cs typeface="Arial" panose="020B0604020202020204" pitchFamily="34" charset="0"/>
              </a:rPr>
              <a:t>açar.</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Organizmanın </a:t>
            </a:r>
            <a:r>
              <a:rPr lang="tr-TR" sz="1400" dirty="0">
                <a:latin typeface="Arial" panose="020B0604020202020204" pitchFamily="34" charset="0"/>
                <a:cs typeface="Arial" panose="020B0604020202020204" pitchFamily="34" charset="0"/>
              </a:rPr>
              <a:t>ihtiyaçlarını gidermek için izlediği yol sırasıyla: ihtiyaç, dürtü, güdü ve davranıştır.</a:t>
            </a:r>
          </a:p>
          <a:p>
            <a:pPr algn="just"/>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8285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397031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1400" b="1" dirty="0" smtClean="0">
                <a:latin typeface="Arial" panose="020B0604020202020204" pitchFamily="34" charset="0"/>
                <a:cs typeface="Arial" panose="020B0604020202020204" pitchFamily="34" charset="0"/>
              </a:rPr>
              <a:t>İş Doyumu;</a:t>
            </a:r>
            <a:r>
              <a:rPr lang="tr-TR" sz="1400" dirty="0" smtClean="0">
                <a:latin typeface="Arial" panose="020B0604020202020204" pitchFamily="34" charset="0"/>
                <a:cs typeface="Arial" panose="020B0604020202020204" pitchFamily="34" charset="0"/>
              </a:rPr>
              <a:t> İş </a:t>
            </a:r>
            <a:r>
              <a:rPr lang="tr-TR" sz="1400" dirty="0">
                <a:latin typeface="Arial" panose="020B0604020202020204" pitchFamily="34" charset="0"/>
                <a:cs typeface="Arial" panose="020B0604020202020204" pitchFamily="34" charset="0"/>
              </a:rPr>
              <a:t>doyumu genel olarak, kişinin işinden ve işle ilgili olan faktörlerden aldığı hazzı ve mutluluğu </a:t>
            </a:r>
            <a:r>
              <a:rPr lang="tr-TR" sz="1400" dirty="0" smtClean="0">
                <a:latin typeface="Arial" panose="020B0604020202020204" pitchFamily="34" charset="0"/>
                <a:cs typeface="Arial" panose="020B0604020202020204" pitchFamily="34" charset="0"/>
              </a:rPr>
              <a:t>açıklamaktadır. Diğer </a:t>
            </a:r>
            <a:r>
              <a:rPr lang="tr-TR" sz="1400" dirty="0">
                <a:latin typeface="Arial" panose="020B0604020202020204" pitchFamily="34" charset="0"/>
                <a:cs typeface="Arial" panose="020B0604020202020204" pitchFamily="34" charset="0"/>
              </a:rPr>
              <a:t>bir ifade ile iş doyumu, kişinin işle ilgili duygusal tepkilerinin bir toplamıdır. Locke (1976) iş doyumunu </a:t>
            </a:r>
            <a:r>
              <a:rPr lang="tr-TR" sz="1400" dirty="0" smtClean="0">
                <a:latin typeface="Arial" panose="020B0604020202020204" pitchFamily="34" charset="0"/>
                <a:cs typeface="Arial" panose="020B0604020202020204" pitchFamily="34" charset="0"/>
              </a:rPr>
              <a:t>bir kişinin </a:t>
            </a:r>
            <a:r>
              <a:rPr lang="tr-TR" sz="1400" dirty="0">
                <a:latin typeface="Arial" panose="020B0604020202020204" pitchFamily="34" charset="0"/>
                <a:cs typeface="Arial" panose="020B0604020202020204" pitchFamily="34" charset="0"/>
              </a:rPr>
              <a:t>mesleği ile ilgili onu memnun eden olumlu duygusal bir durumu sağlaması olarak ifade </a:t>
            </a:r>
            <a:r>
              <a:rPr lang="tr-TR" sz="1400" dirty="0" smtClean="0">
                <a:latin typeface="Arial" panose="020B0604020202020204" pitchFamily="34" charset="0"/>
                <a:cs typeface="Arial" panose="020B0604020202020204" pitchFamily="34" charset="0"/>
              </a:rPr>
              <a:t>etmektedir (</a:t>
            </a:r>
            <a:r>
              <a:rPr lang="tr-TR" sz="1400" dirty="0" err="1" smtClean="0">
                <a:latin typeface="Arial" panose="020B0604020202020204" pitchFamily="34" charset="0"/>
                <a:cs typeface="Arial" panose="020B0604020202020204" pitchFamily="34" charset="0"/>
              </a:rPr>
              <a:t>Koustelios</a:t>
            </a:r>
            <a:r>
              <a:rPr lang="tr-TR" sz="1400" dirty="0">
                <a:latin typeface="Arial" panose="020B0604020202020204" pitchFamily="34" charset="0"/>
                <a:cs typeface="Arial" panose="020B0604020202020204" pitchFamily="34" charset="0"/>
              </a:rPr>
              <a:t>, 2001:354). </a:t>
            </a:r>
            <a:r>
              <a:rPr lang="tr-TR" sz="1400" dirty="0" err="1">
                <a:latin typeface="Arial" panose="020B0604020202020204" pitchFamily="34" charset="0"/>
                <a:cs typeface="Arial" panose="020B0604020202020204" pitchFamily="34" charset="0"/>
              </a:rPr>
              <a:t>Barutçugil</a:t>
            </a:r>
            <a:r>
              <a:rPr lang="tr-TR" sz="1400" dirty="0">
                <a:latin typeface="Arial" panose="020B0604020202020204" pitchFamily="34" charset="0"/>
                <a:cs typeface="Arial" panose="020B0604020202020204" pitchFamily="34" charset="0"/>
              </a:rPr>
              <a:t> iş doyumunu “bir çalışanın yaptığı işin ve elde ettiklerinin ihtiyaçlarıyla </a:t>
            </a:r>
            <a:r>
              <a:rPr lang="tr-TR" sz="1400" dirty="0" smtClean="0">
                <a:latin typeface="Arial" panose="020B0604020202020204" pitchFamily="34" charset="0"/>
                <a:cs typeface="Arial" panose="020B0604020202020204" pitchFamily="34" charset="0"/>
              </a:rPr>
              <a:t>ve kişisel </a:t>
            </a:r>
            <a:r>
              <a:rPr lang="tr-TR" sz="1400" dirty="0">
                <a:latin typeface="Arial" panose="020B0604020202020204" pitchFamily="34" charset="0"/>
                <a:cs typeface="Arial" panose="020B0604020202020204" pitchFamily="34" charset="0"/>
              </a:rPr>
              <a:t>değer yargılarıyla örtüştüğünü veya örtüşmesine olanak sağladığını fark etmesi sonucu yaşadığı </a:t>
            </a:r>
            <a:r>
              <a:rPr lang="tr-TR" sz="1400" dirty="0" smtClean="0">
                <a:latin typeface="Arial" panose="020B0604020202020204" pitchFamily="34" charset="0"/>
                <a:cs typeface="Arial" panose="020B0604020202020204" pitchFamily="34" charset="0"/>
              </a:rPr>
              <a:t>bir duygu</a:t>
            </a:r>
            <a:r>
              <a:rPr lang="tr-TR" sz="1400" dirty="0">
                <a:latin typeface="Arial" panose="020B0604020202020204" pitchFamily="34" charset="0"/>
                <a:cs typeface="Arial" panose="020B0604020202020204" pitchFamily="34" charset="0"/>
              </a:rPr>
              <a:t>” olarak açıklamaktadır (</a:t>
            </a:r>
            <a:r>
              <a:rPr lang="tr-TR" sz="1400" dirty="0" err="1">
                <a:latin typeface="Arial" panose="020B0604020202020204" pitchFamily="34" charset="0"/>
                <a:cs typeface="Arial" panose="020B0604020202020204" pitchFamily="34" charset="0"/>
              </a:rPr>
              <a:t>Barutçugil</a:t>
            </a:r>
            <a:r>
              <a:rPr lang="tr-TR" sz="1400" dirty="0">
                <a:latin typeface="Arial" panose="020B0604020202020204" pitchFamily="34" charset="0"/>
                <a:cs typeface="Arial" panose="020B0604020202020204" pitchFamily="34" charset="0"/>
              </a:rPr>
              <a:t>, 2004: 389</a:t>
            </a:r>
            <a:r>
              <a:rPr lang="tr-TR" sz="1400" dirty="0" smtClean="0">
                <a:latin typeface="Arial" panose="020B0604020202020204" pitchFamily="34" charset="0"/>
                <a:cs typeface="Arial" panose="020B0604020202020204" pitchFamily="34" charset="0"/>
              </a:rPr>
              <a:t>).</a:t>
            </a:r>
          </a:p>
          <a:p>
            <a:pPr marL="285750" indent="-285750" algn="just">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Locke </a:t>
            </a:r>
            <a:r>
              <a:rPr lang="tr-TR" sz="1400" dirty="0">
                <a:latin typeface="Arial" panose="020B0604020202020204" pitchFamily="34" charset="0"/>
                <a:cs typeface="Arial" panose="020B0604020202020204" pitchFamily="34" charset="0"/>
              </a:rPr>
              <a:t>ve </a:t>
            </a:r>
            <a:r>
              <a:rPr lang="tr-TR" sz="1400" dirty="0" err="1">
                <a:latin typeface="Arial" panose="020B0604020202020204" pitchFamily="34" charset="0"/>
                <a:cs typeface="Arial" panose="020B0604020202020204" pitchFamily="34" charset="0"/>
              </a:rPr>
              <a:t>Henne</a:t>
            </a:r>
            <a:r>
              <a:rPr lang="tr-TR" sz="1400" dirty="0">
                <a:latin typeface="Arial" panose="020B0604020202020204" pitchFamily="34" charset="0"/>
                <a:cs typeface="Arial" panose="020B0604020202020204" pitchFamily="34" charset="0"/>
              </a:rPr>
              <a:t> ise, iş doyumunu “bir kişinin iş yerindeki işe ilişkin deneyimleri ve işe atfettiği değerlerinin yarattığı duygusal hoşnutluk durumudur” biçiminde tanımlamaktadır (</a:t>
            </a:r>
            <a:r>
              <a:rPr lang="tr-TR" sz="1400" dirty="0" err="1">
                <a:latin typeface="Arial" panose="020B0604020202020204" pitchFamily="34" charset="0"/>
                <a:cs typeface="Arial" panose="020B0604020202020204" pitchFamily="34" charset="0"/>
              </a:rPr>
              <a:t>Oshagbemi</a:t>
            </a:r>
            <a:r>
              <a:rPr lang="tr-TR" sz="1400" dirty="0">
                <a:latin typeface="Arial" panose="020B0604020202020204" pitchFamily="34" charset="0"/>
                <a:cs typeface="Arial" panose="020B0604020202020204" pitchFamily="34" charset="0"/>
              </a:rPr>
              <a:t>, 2003: 1210).</a:t>
            </a:r>
          </a:p>
          <a:p>
            <a:pPr algn="just">
              <a:lnSpc>
                <a:spcPct val="150000"/>
              </a:lnSpc>
            </a:pP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4506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5586145"/>
          </a:xfrm>
          <a:prstGeom prst="rect">
            <a:avLst/>
          </a:prstGeom>
        </p:spPr>
        <p:txBody>
          <a:bodyPr wrap="square">
            <a:spAutoFit/>
          </a:bodyPr>
          <a:lstStyle/>
          <a:p>
            <a:pPr marL="285750" indent="-285750" algn="just" fontAlgn="base">
              <a:lnSpc>
                <a:spcPct val="150000"/>
              </a:lnSpc>
              <a:buFont typeface="Wingdings" panose="05000000000000000000" pitchFamily="2" charset="2"/>
              <a:buChar char="Ø"/>
            </a:pPr>
            <a:r>
              <a:rPr lang="tr-TR" sz="1400" b="1" dirty="0" smtClean="0">
                <a:latin typeface="Arial" panose="020B0604020202020204" pitchFamily="34" charset="0"/>
                <a:cs typeface="Arial" panose="020B0604020202020204" pitchFamily="34" charset="0"/>
              </a:rPr>
              <a:t>Sosyal Öğrenme; </a:t>
            </a:r>
            <a:r>
              <a:rPr lang="tr-TR" sz="1400" dirty="0">
                <a:latin typeface="Arial" panose="020B0604020202020204" pitchFamily="34" charset="0"/>
                <a:cs typeface="Arial" panose="020B0604020202020204" pitchFamily="34" charset="0"/>
              </a:rPr>
              <a:t>Sosyal öğrenme teorisi, öğrenmenin psikolojik faktörlerden etkilendiğini ve öğrenmenin çevresel uyaranlara verilen tepkilere dayandığını varsayan davranışsal öğrenme kuramını yansıtan bilişsel öğrenme teorisini </a:t>
            </a:r>
            <a:r>
              <a:rPr lang="tr-TR" sz="1400" dirty="0" smtClean="0">
                <a:latin typeface="Arial" panose="020B0604020202020204" pitchFamily="34" charset="0"/>
                <a:cs typeface="Arial" panose="020B0604020202020204" pitchFamily="34" charset="0"/>
              </a:rPr>
              <a:t>birleştirir.</a:t>
            </a:r>
          </a:p>
          <a:p>
            <a:pPr marL="285750" indent="-285750" algn="just" fontAlgn="base">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Psikolog </a:t>
            </a:r>
            <a:r>
              <a:rPr lang="tr-TR" sz="1400" dirty="0">
                <a:latin typeface="Arial" panose="020B0604020202020204" pitchFamily="34" charset="0"/>
                <a:cs typeface="Arial" panose="020B0604020202020204" pitchFamily="34" charset="0"/>
              </a:rPr>
              <a:t>Albert </a:t>
            </a:r>
            <a:r>
              <a:rPr lang="tr-TR" sz="1400" dirty="0" err="1">
                <a:latin typeface="Arial" panose="020B0604020202020204" pitchFamily="34" charset="0"/>
                <a:cs typeface="Arial" panose="020B0604020202020204" pitchFamily="34" charset="0"/>
              </a:rPr>
              <a:t>Bandura</a:t>
            </a:r>
            <a:r>
              <a:rPr lang="tr-TR" sz="1400" dirty="0">
                <a:latin typeface="Arial" panose="020B0604020202020204" pitchFamily="34" charset="0"/>
                <a:cs typeface="Arial" panose="020B0604020202020204" pitchFamily="34" charset="0"/>
              </a:rPr>
              <a:t> bu iki kuramı sosyal öğrenme teorisi olarak adlandırılan bir yaklaşımla bütünleştirdi ve öğrenme (gözlem (çevresel), gözaltı (bilişsel), yeniden üretim (bilişsel) ve motivasyon (her ikisi) için dört koşulu tanımladı</a:t>
            </a:r>
            <a:r>
              <a:rPr lang="tr-TR" sz="1400" dirty="0" smtClean="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Bandura</a:t>
            </a:r>
            <a:r>
              <a:rPr lang="tr-TR" sz="1400" dirty="0">
                <a:latin typeface="Arial" panose="020B0604020202020204" pitchFamily="34" charset="0"/>
                <a:cs typeface="Arial" panose="020B0604020202020204" pitchFamily="34" charset="0"/>
              </a:rPr>
              <a:t>, ünlü </a:t>
            </a:r>
            <a:r>
              <a:rPr lang="tr-TR" sz="1400" dirty="0" err="1">
                <a:latin typeface="Arial" panose="020B0604020202020204" pitchFamily="34" charset="0"/>
                <a:cs typeface="Arial" panose="020B0604020202020204" pitchFamily="34" charset="0"/>
              </a:rPr>
              <a:t>Bobo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Doll</a:t>
            </a:r>
            <a:r>
              <a:rPr lang="tr-TR" sz="1400" dirty="0">
                <a:latin typeface="Arial" panose="020B0604020202020204" pitchFamily="34" charset="0"/>
                <a:cs typeface="Arial" panose="020B0604020202020204" pitchFamily="34" charset="0"/>
              </a:rPr>
              <a:t> deneyleri olarak bilinen şeyi geliştirdi. Bu çalışmalarda, çocuklar yetişkin modelini ya </a:t>
            </a:r>
            <a:r>
              <a:rPr lang="tr-TR" sz="1400" dirty="0" err="1">
                <a:latin typeface="Arial" panose="020B0604020202020204" pitchFamily="34" charset="0"/>
                <a:cs typeface="Arial" panose="020B0604020202020204" pitchFamily="34" charset="0"/>
              </a:rPr>
              <a:t>Bobo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Doll</a:t>
            </a:r>
            <a:r>
              <a:rPr lang="tr-TR" sz="1400" dirty="0">
                <a:latin typeface="Arial" panose="020B0604020202020204" pitchFamily="34" charset="0"/>
                <a:cs typeface="Arial" panose="020B0604020202020204" pitchFamily="34" charset="0"/>
              </a:rPr>
              <a:t> adlı bir oyuncağa karşı şiddetli ya da pasif davranışları </a:t>
            </a:r>
            <a:r>
              <a:rPr lang="tr-TR" sz="1400" dirty="0" smtClean="0">
                <a:latin typeface="Arial" panose="020B0604020202020204" pitchFamily="34" charset="0"/>
                <a:cs typeface="Arial" panose="020B0604020202020204" pitchFamily="34" charset="0"/>
              </a:rPr>
              <a:t>izlediler.</a:t>
            </a:r>
          </a:p>
          <a:p>
            <a:pPr marL="285750" indent="-285750" algn="just" fontAlgn="base">
              <a:lnSpc>
                <a:spcPct val="15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Daha </a:t>
            </a:r>
            <a:r>
              <a:rPr lang="tr-TR" sz="1400" dirty="0">
                <a:latin typeface="Arial" panose="020B0604020202020204" pitchFamily="34" charset="0"/>
                <a:cs typeface="Arial" panose="020B0604020202020204" pitchFamily="34" charset="0"/>
              </a:rPr>
              <a:t>sonra çocuklarda bu durumun nasıl etki ettiğini incelediler. Şiddet davranışı gözlemlenen çocuklar bu davranışı taklit ettiler ve bebeğe karşı sözlü ve fiziksel olarak agresif davranıyorlardı. Şiddetsiz davranışlara tanık olan çocuklar bebeğe karşı daha az saldırgan davrandılar. </a:t>
            </a:r>
            <a:r>
              <a:rPr lang="tr-TR" sz="1400" dirty="0" err="1">
                <a:latin typeface="Arial" panose="020B0604020202020204" pitchFamily="34" charset="0"/>
                <a:cs typeface="Arial" panose="020B0604020202020204" pitchFamily="34" charset="0"/>
              </a:rPr>
              <a:t>Bandura</a:t>
            </a:r>
            <a:r>
              <a:rPr lang="tr-TR" sz="1400" dirty="0">
                <a:latin typeface="Arial" panose="020B0604020202020204" pitchFamily="34" charset="0"/>
                <a:cs typeface="Arial" panose="020B0604020202020204" pitchFamily="34" charset="0"/>
              </a:rPr>
              <a:t>, çocukların gözlem, öğrenme ve diğerlerinin davranışlarını izleyerek saldırganlık, şiddet ve diğer sosyal davranışları öğrendikleri sonucuna varmıştır.</a:t>
            </a:r>
          </a:p>
          <a:p>
            <a:pPr algn="just">
              <a:lnSpc>
                <a:spcPct val="150000"/>
              </a:lnSpc>
            </a:pP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pPr algn="just">
              <a:lnSpc>
                <a:spcPct val="150000"/>
              </a:lnSpc>
            </a:pP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r>
              <a:rPr lang="tr-TR" sz="1400" b="1" dirty="0" smtClean="0">
                <a:latin typeface="Arial" panose="020B0604020202020204" pitchFamily="34" charset="0"/>
                <a:cs typeface="Arial" panose="020B0604020202020204" pitchFamily="34" charset="0"/>
              </a:rPr>
              <a:t>  </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4370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336953"/>
            <a:ext cx="8229600" cy="3323987"/>
          </a:xfrm>
          <a:prstGeom prst="rect">
            <a:avLst/>
          </a:prstGeom>
        </p:spPr>
        <p:txBody>
          <a:bodyPr wrap="square">
            <a:spAutoFit/>
          </a:bodyPr>
          <a:lstStyle/>
          <a:p>
            <a:pPr algn="just" fontAlgn="base">
              <a:lnSpc>
                <a:spcPct val="150000"/>
              </a:lnSpc>
            </a:pPr>
            <a:r>
              <a:rPr lang="tr-TR" sz="1400" b="1" dirty="0">
                <a:latin typeface="Arial" panose="020B0604020202020204" pitchFamily="34" charset="0"/>
                <a:cs typeface="Arial" panose="020B0604020202020204" pitchFamily="34" charset="0"/>
              </a:rPr>
              <a:t> Davranışla Öğrenme</a:t>
            </a:r>
            <a:endParaRPr lang="tr-TR" sz="1400" dirty="0">
              <a:latin typeface="Arial" panose="020B0604020202020204" pitchFamily="34" charset="0"/>
              <a:cs typeface="Arial" panose="020B0604020202020204" pitchFamily="34" charset="0"/>
            </a:endParaRPr>
          </a:p>
          <a:p>
            <a:pPr algn="just" fontAlgn="base">
              <a:lnSpc>
                <a:spcPct val="150000"/>
              </a:lnSpc>
            </a:pPr>
            <a:r>
              <a:rPr lang="tr-TR" sz="1400" dirty="0">
                <a:latin typeface="Arial" panose="020B0604020202020204" pitchFamily="34" charset="0"/>
                <a:cs typeface="Arial" panose="020B0604020202020204" pitchFamily="34" charset="0"/>
              </a:rPr>
              <a:t>Sosyal öğrenme kuramı, doğanın insan kişiliği ve davranışları üzerindeki etkisi, aile içi istismarın döngüleri ve şiddet içeren medya ile şiddet içeren davranışlar arasındaki geniş çapta tartışılan bağlantıyı içeren birçok kültürel ve psikolojik sorunun temelini oluşturmaktadır. Son yıllarda, bazı psikologlar </a:t>
            </a:r>
            <a:r>
              <a:rPr lang="tr-TR" sz="1400" dirty="0" err="1">
                <a:latin typeface="Arial" panose="020B0604020202020204" pitchFamily="34" charset="0"/>
                <a:cs typeface="Arial" panose="020B0604020202020204" pitchFamily="34" charset="0"/>
              </a:rPr>
              <a:t>Bandura’nın</a:t>
            </a:r>
            <a:r>
              <a:rPr lang="tr-TR" sz="1400" dirty="0">
                <a:latin typeface="Arial" panose="020B0604020202020204" pitchFamily="34" charset="0"/>
                <a:cs typeface="Arial" panose="020B0604020202020204" pitchFamily="34" charset="0"/>
              </a:rPr>
              <a:t> orijinal bulgularını sorguya çekmiş, deneylerini önyargılı, kötü tasarlanmış, hatta etik olmayan bir şekilde yapmışlardır. Bununla birlikte, eleştirilere rağmen, daha büyük kuramları, kaygıların kökenlerini ve rol modellerinin önemini anlamaya çalışan psikologlar tarafından yaygın bir şekilde uygulanmakta ve bu  konusundaki iç görüyü kavramaktadırlar.</a:t>
            </a:r>
          </a:p>
          <a:p>
            <a:pPr algn="just" fontAlgn="base">
              <a:lnSpc>
                <a:spcPct val="150000"/>
              </a:lnSpc>
            </a:pPr>
            <a:r>
              <a:rPr lang="tr-TR" sz="1400" b="1" dirty="0">
                <a:latin typeface="Arial" panose="020B0604020202020204" pitchFamily="34" charset="0"/>
                <a:cs typeface="Arial" panose="020B0604020202020204" pitchFamily="34" charset="0"/>
              </a:rPr>
              <a:t>İnsanlarda ve Hayvanlarda, Sosyal Öğrenme Zekaları</a:t>
            </a:r>
            <a:endParaRPr lang="tr-TR" sz="1400" dirty="0">
              <a:latin typeface="Arial" panose="020B0604020202020204" pitchFamily="34" charset="0"/>
              <a:cs typeface="Arial" panose="020B0604020202020204" pitchFamily="34" charset="0"/>
            </a:endParaRPr>
          </a:p>
          <a:p>
            <a:pPr algn="just" fontAlgn="base">
              <a:lnSpc>
                <a:spcPct val="150000"/>
              </a:lnSpc>
            </a:pPr>
            <a:r>
              <a:rPr lang="tr-TR" sz="1400" dirty="0">
                <a:latin typeface="Arial" panose="020B0604020202020204" pitchFamily="34" charset="0"/>
                <a:cs typeface="Arial" panose="020B0604020202020204" pitchFamily="34" charset="0"/>
              </a:rPr>
              <a:t>Yeni araştırmalar, hayvanların insanlar gibi sosyal olarak öğrendiklerini gösteriyor</a:t>
            </a:r>
            <a:r>
              <a:rPr lang="tr-TR" sz="1400" dirty="0" smtClean="0">
                <a:latin typeface="Arial" panose="020B0604020202020204" pitchFamily="34" charset="0"/>
                <a:cs typeface="Arial" panose="020B0604020202020204" pitchFamily="34" charset="0"/>
              </a:rPr>
              <a:t>.</a:t>
            </a:r>
            <a:r>
              <a:rPr lang="tr-TR" sz="1400" b="1" dirty="0" smtClean="0">
                <a:latin typeface="Arial" panose="020B0604020202020204" pitchFamily="34" charset="0"/>
                <a:cs typeface="Arial" panose="020B0604020202020204" pitchFamily="34" charset="0"/>
              </a:rPr>
              <a:t>  </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658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12474</TotalTime>
  <Words>1313</Words>
  <Application>Microsoft Office PowerPoint</Application>
  <PresentationFormat>Ekran Gösterisi (4:3)</PresentationFormat>
  <Paragraphs>67</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819</cp:revision>
  <cp:lastPrinted>2016-10-24T07:53:35Z</cp:lastPrinted>
  <dcterms:created xsi:type="dcterms:W3CDTF">2016-09-18T09:35:24Z</dcterms:created>
  <dcterms:modified xsi:type="dcterms:W3CDTF">2020-03-03T13:08:36Z</dcterms:modified>
</cp:coreProperties>
</file>