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AA64-AE62-49DC-AA05-7E68231F91D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BE4E-D433-4EEE-9BA2-E6D27D84E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031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AA64-AE62-49DC-AA05-7E68231F91D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BE4E-D433-4EEE-9BA2-E6D27D84E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346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AA64-AE62-49DC-AA05-7E68231F91D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BE4E-D433-4EEE-9BA2-E6D27D84E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96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AA64-AE62-49DC-AA05-7E68231F91D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BE4E-D433-4EEE-9BA2-E6D27D84E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108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AA64-AE62-49DC-AA05-7E68231F91D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BE4E-D433-4EEE-9BA2-E6D27D84E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281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AA64-AE62-49DC-AA05-7E68231F91D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BE4E-D433-4EEE-9BA2-E6D27D84E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992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AA64-AE62-49DC-AA05-7E68231F91D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BE4E-D433-4EEE-9BA2-E6D27D84E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81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AA64-AE62-49DC-AA05-7E68231F91D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BE4E-D433-4EEE-9BA2-E6D27D84E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44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AA64-AE62-49DC-AA05-7E68231F91D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BE4E-D433-4EEE-9BA2-E6D27D84E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936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AA64-AE62-49DC-AA05-7E68231F91D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BE4E-D433-4EEE-9BA2-E6D27D84E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18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AA64-AE62-49DC-AA05-7E68231F91D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BE4E-D433-4EEE-9BA2-E6D27D84E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16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8AA64-AE62-49DC-AA05-7E68231F91D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CBE4E-D433-4EEE-9BA2-E6D27D84E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096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kizilca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4800" dirty="0" smtClean="0"/>
              <a:t>Kısa dönemde döviz kurları</a:t>
            </a:r>
            <a:br>
              <a:rPr lang="tr-TR" sz="4800" dirty="0" smtClean="0"/>
            </a:br>
            <a:r>
              <a:rPr lang="tr-TR" sz="4800" dirty="0" smtClean="0"/>
              <a:t>ve hasıla (1. kısım)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8638596" cy="1254298"/>
          </a:xfrm>
        </p:spPr>
        <p:txBody>
          <a:bodyPr>
            <a:normAutofit/>
          </a:bodyPr>
          <a:lstStyle/>
          <a:p>
            <a:r>
              <a:rPr lang="tr-TR" dirty="0" smtClean="0"/>
              <a:t>Kemal Kızılca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smtClean="0">
                <a:hlinkClick r:id="rId2"/>
              </a:rPr>
              <a:t>kkizilca@gmail.com</a:t>
            </a:r>
            <a:r>
              <a:rPr lang="tr-TR" dirty="0" smtClean="0"/>
              <a:t>)</a:t>
            </a:r>
          </a:p>
          <a:p>
            <a:r>
              <a:rPr lang="tr-TR" dirty="0" smtClean="0"/>
              <a:t>Kaynak: Krugman, Obstfeld, Melitz, </a:t>
            </a:r>
            <a:r>
              <a:rPr lang="tr-TR" i="1" dirty="0" smtClean="0"/>
              <a:t>Uluslararası İktisat, </a:t>
            </a:r>
            <a:r>
              <a:rPr lang="tr-TR" dirty="0" smtClean="0"/>
              <a:t>bölüm </a:t>
            </a:r>
            <a:r>
              <a:rPr lang="tr-TR" dirty="0" smtClean="0"/>
              <a:t>17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3697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Amaç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Önceki bölümlerde, </a:t>
            </a:r>
            <a:r>
              <a:rPr lang="tr-TR" dirty="0" smtClean="0"/>
              <a:t>sadece varlık piyasasının dengesini inceledik.</a:t>
            </a:r>
          </a:p>
          <a:p>
            <a:r>
              <a:rPr lang="tr-TR" dirty="0" smtClean="0"/>
              <a:t>Varlık </a:t>
            </a:r>
            <a:r>
              <a:rPr lang="tr-TR" smtClean="0"/>
              <a:t>piyasasındaki dengenin, </a:t>
            </a:r>
            <a:r>
              <a:rPr lang="tr-TR" dirty="0" smtClean="0"/>
              <a:t>üretim düzeyiyle kısa dönemli ilişkisinin ne </a:t>
            </a:r>
            <a:r>
              <a:rPr lang="tr-TR" smtClean="0"/>
              <a:t>olacağı sorusu, </a:t>
            </a:r>
            <a:r>
              <a:rPr lang="tr-TR" dirty="0" smtClean="0"/>
              <a:t>bu bölümün konusu.</a:t>
            </a:r>
          </a:p>
          <a:p>
            <a:r>
              <a:rPr lang="tr-TR" smtClean="0"/>
              <a:t>Uzun dönemde, </a:t>
            </a:r>
            <a:r>
              <a:rPr lang="tr-TR" dirty="0" smtClean="0"/>
              <a:t>tam istihdam dengesinin geçerli olacağı varsayılıyor (neoklasik ikilik olarak da ifade edilebilir).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68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Toplam Talep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𝐶𝐴</m:t>
                    </m:r>
                  </m:oMath>
                </a14:m>
                <a:endParaRPr lang="tr-TR" b="0" dirty="0" smtClean="0"/>
              </a:p>
              <a:p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p>
                        </m:sSup>
                      </m:e>
                    </m:d>
                  </m:oMath>
                </a14:m>
                <a:endParaRPr lang="tr-TR" b="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𝐷</m:t>
                        </m:r>
                      </m:sup>
                    </m:sSup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tr-TR" b="0" dirty="0" smtClean="0"/>
              </a:p>
              <a:p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𝐶𝐴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𝐸𝑋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𝐼𝑀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𝐶𝐴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sSup>
                          <m:sSupPr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𝐷</m:t>
                        </m:r>
                      </m:sup>
                    </m:sSup>
                  </m:oMath>
                </a14:m>
                <a:r>
                  <a:rPr lang="tr-TR" b="0" dirty="0" smtClean="0"/>
                  <a:t>) 		</a:t>
                </a:r>
                <a:r>
                  <a:rPr lang="tr-TR" b="0" dirty="0" smtClean="0"/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𝐸</m:t>
                        </m:r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𝑃</m:t>
                        </m:r>
                      </m:den>
                    </m:f>
                  </m:oMath>
                </a14:m>
                <a:r>
                  <a:rPr lang="tr-TR" b="0" dirty="0" smtClean="0"/>
                  <a:t>: Reel döviz kuru.)</a:t>
                </a:r>
              </a:p>
              <a:p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p>
                        </m:sSup>
                      </m:e>
                    </m:d>
                    <m:r>
                      <a:rPr lang="tr-TR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𝐶𝐴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𝐸</m:t>
                        </m:r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𝑃</m:t>
                        </m:r>
                      </m:den>
                    </m:f>
                    <m:r>
                      <a:rPr lang="tr-TR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𝐷</m:t>
                        </m:r>
                      </m:sup>
                    </m:sSup>
                    <m:r>
                      <m:rPr>
                        <m:nor/>
                      </m:rPr>
                      <a:rPr lang="tr-TR" dirty="0"/>
                      <m:t>)</m:t>
                    </m:r>
                  </m:oMath>
                </a14:m>
                <a:endParaRPr lang="tr-TR" b="0" dirty="0" smtClean="0"/>
              </a:p>
              <a:p>
                <a:r>
                  <a:rPr lang="tr-TR" dirty="0" smtClean="0"/>
                  <a:t>I ve G’nin dışsal belirlendiği varsayılıyor. </a:t>
                </a:r>
                <a:endParaRPr lang="tr-TR" b="0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81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Reel döviz kurunu hatırlayalım: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tr-TR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3600" i="1">
                            <a:latin typeface="Cambria Math" panose="02040503050406030204" pitchFamily="18" charset="0"/>
                          </a:rPr>
                          <m:t>𝐸</m:t>
                        </m:r>
                        <m:sSup>
                          <m:sSupPr>
                            <m:ctrlPr>
                              <a:rPr lang="tr-TR" sz="3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36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p>
                            <m:r>
                              <a:rPr lang="tr-TR" sz="3600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num>
                      <m:den>
                        <m:r>
                          <a:rPr lang="tr-TR" sz="3600" i="1">
                            <a:latin typeface="Cambria Math" panose="02040503050406030204" pitchFamily="18" charset="0"/>
                          </a:rPr>
                          <m:t>𝑃</m:t>
                        </m:r>
                      </m:den>
                    </m:f>
                  </m:oMath>
                </a14:m>
                <a:endParaRPr lang="tr-TR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tr-TR" dirty="0" smtClean="0"/>
                  <a:t>: Yurt dışında (ABD diyelim), TÜFE hesabında kullanılan sepetin dolar cinsinden fiyatı.</a:t>
                </a:r>
              </a:p>
              <a:p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tr-TR" dirty="0" smtClean="0"/>
                  <a:t>: Türkiye’de </a:t>
                </a:r>
                <a:r>
                  <a:rPr lang="tr-TR" dirty="0"/>
                  <a:t>TÜFE hesabında kullanılan sepetin </a:t>
                </a:r>
                <a:r>
                  <a:rPr lang="tr-TR" dirty="0" smtClean="0"/>
                  <a:t>lira cinsinden fiyatı</a:t>
                </a:r>
                <a:r>
                  <a:rPr lang="tr-TR" dirty="0" smtClean="0"/>
                  <a:t>.</a:t>
                </a:r>
                <a:endParaRPr lang="tr-TR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828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 halde: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𝐶𝐴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𝐶𝐴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𝐸</m:t>
                        </m:r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𝑃</m:t>
                        </m:r>
                      </m:den>
                    </m:f>
                    <m:r>
                      <a:rPr lang="tr-TR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m:rPr>
                        <m:nor/>
                      </m:rPr>
                      <a:rPr lang="tr-TR" dirty="0"/>
                      <m:t>)</m:t>
                    </m:r>
                  </m:oMath>
                </a14:m>
                <a:endParaRPr lang="tr-TR" dirty="0"/>
              </a:p>
              <a:p>
                <a:endParaRPr lang="tr-TR" dirty="0" smtClean="0"/>
              </a:p>
              <a:p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𝐶𝐴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𝐶𝐴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tr-TR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𝐷</m:t>
                        </m:r>
                      </m:sup>
                    </m:sSup>
                    <m:r>
                      <m:rPr>
                        <m:nor/>
                      </m:rPr>
                      <a:rPr lang="tr-TR" dirty="0"/>
                      <m:t>)</m:t>
                    </m:r>
                  </m:oMath>
                </a14:m>
                <a:endParaRPr lang="tr-TR" i="1" dirty="0">
                  <a:latin typeface="Cambria Math" panose="02040503050406030204" pitchFamily="18" charset="0"/>
                </a:endParaRPr>
              </a:p>
              <a:p>
                <a:endParaRPr lang="tr-TR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tr-TR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𝐶𝐴</m:t>
                        </m:r>
                      </m:num>
                      <m:den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tr-TR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𝑞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&gt;0,  </m:t>
                    </m:r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𝐶𝐴</m:t>
                        </m:r>
                      </m:num>
                      <m:den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sSup>
                          <m:sSupPr>
                            <m:ctrlPr>
                              <a:rPr lang="tr-TR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3200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tr-TR" sz="3200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p>
                        </m:sSup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endParaRPr lang="en-US" sz="3200" dirty="0" smtClean="0"/>
              </a:p>
              <a:p>
                <a:pPr algn="ctr"/>
                <a:r>
                  <a:rPr lang="en-US" sz="3200" dirty="0" smtClean="0"/>
                  <a:t> </a:t>
                </a:r>
                <a14:m>
                  <m:oMath xmlns:m="http://schemas.openxmlformats.org/officeDocument/2006/math">
                    <m:r>
                      <a:rPr lang="tr-TR" sz="3200" i="1">
                        <a:latin typeface="Cambria Math" panose="02040503050406030204" pitchFamily="18" charset="0"/>
                      </a:rPr>
                      <m:t>𝐷</m:t>
                    </m:r>
                    <m:r>
                      <a:rPr lang="tr-TR" sz="3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3200" i="1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tr-TR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tr-TR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3200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tr-TR" sz="3200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p>
                        </m:sSup>
                      </m:e>
                    </m:d>
                    <m:r>
                      <a:rPr lang="tr-TR" sz="32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tr-TR" sz="3200" i="1">
                        <a:latin typeface="Cambria Math" panose="02040503050406030204" pitchFamily="18" charset="0"/>
                      </a:rPr>
                      <m:t>𝐼</m:t>
                    </m:r>
                    <m:r>
                      <a:rPr lang="tr-TR" sz="32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tr-TR" sz="3200" i="1">
                        <a:latin typeface="Cambria Math" panose="02040503050406030204" pitchFamily="18" charset="0"/>
                      </a:rPr>
                      <m:t>𝐺</m:t>
                    </m:r>
                    <m:r>
                      <a:rPr lang="tr-TR" sz="32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tr-TR" sz="3200" i="1">
                        <a:latin typeface="Cambria Math" panose="02040503050406030204" pitchFamily="18" charset="0"/>
                      </a:rPr>
                      <m:t>𝐶𝐴</m:t>
                    </m:r>
                    <m:r>
                      <a:rPr lang="tr-TR" sz="3200" i="1"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tr-TR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3200" i="1">
                            <a:latin typeface="Cambria Math" panose="02040503050406030204" pitchFamily="18" charset="0"/>
                          </a:rPr>
                          <m:t>𝐸</m:t>
                        </m:r>
                        <m:sSup>
                          <m:sSupPr>
                            <m:ctrlPr>
                              <a:rPr lang="tr-TR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32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p>
                            <m:r>
                              <a:rPr lang="tr-TR" sz="3200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num>
                      <m:den>
                        <m:r>
                          <a:rPr lang="tr-TR" sz="3200" i="1">
                            <a:latin typeface="Cambria Math" panose="02040503050406030204" pitchFamily="18" charset="0"/>
                          </a:rPr>
                          <m:t>𝑃</m:t>
                        </m:r>
                      </m:den>
                    </m:f>
                    <m:r>
                      <a:rPr lang="tr-TR" sz="320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tr-TR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3200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tr-TR" sz="3200" i="1">
                            <a:latin typeface="Cambria Math" panose="02040503050406030204" pitchFamily="18" charset="0"/>
                          </a:rPr>
                          <m:t>𝐷</m:t>
                        </m:r>
                      </m:sup>
                    </m:sSup>
                    <m:r>
                      <m:rPr>
                        <m:nor/>
                      </m:rPr>
                      <a:rPr lang="tr-TR" sz="3200" dirty="0"/>
                      <m:t>)</m:t>
                    </m:r>
                  </m:oMath>
                </a14:m>
                <a:endParaRPr lang="tr-TR" sz="3200" dirty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372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Toplam talep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Reel döviz kuru (q) artınca toplam talep nasıl değişiyor?</a:t>
            </a:r>
          </a:p>
          <a:p>
            <a:r>
              <a:rPr lang="tr-TR" dirty="0" smtClean="0"/>
              <a:t>Hasıla (Y) artınca toplam talep nasıl değişiyor?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55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85" name="Rectangle 25"/>
          <p:cNvSpPr>
            <a:spLocks noGrp="1" noChangeArrowheads="1"/>
          </p:cNvSpPr>
          <p:nvPr>
            <p:ph type="title"/>
          </p:nvPr>
        </p:nvSpPr>
        <p:spPr>
          <a:xfrm>
            <a:off x="679269" y="202724"/>
            <a:ext cx="9300699" cy="672487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Talep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Has</a:t>
            </a:r>
            <a:r>
              <a:rPr lang="tr-TR" sz="3600" dirty="0" smtClean="0"/>
              <a:t>ıla</a:t>
            </a:r>
            <a:endParaRPr lang="en-US" sz="3600" dirty="0"/>
          </a:p>
        </p:txBody>
      </p:sp>
      <p:grpSp>
        <p:nvGrpSpPr>
          <p:cNvPr id="15377" name="Group 17"/>
          <p:cNvGrpSpPr>
            <a:grpSpLocks/>
          </p:cNvGrpSpPr>
          <p:nvPr/>
        </p:nvGrpSpPr>
        <p:grpSpPr bwMode="auto">
          <a:xfrm>
            <a:off x="587441" y="1292932"/>
            <a:ext cx="7391184" cy="5565068"/>
            <a:chOff x="977" y="542"/>
            <a:chExt cx="4313" cy="3387"/>
          </a:xfrm>
        </p:grpSpPr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1354" y="661"/>
              <a:ext cx="0" cy="285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5366" name="Line 6"/>
            <p:cNvSpPr>
              <a:spLocks noChangeShapeType="1"/>
            </p:cNvSpPr>
            <p:nvPr/>
          </p:nvSpPr>
          <p:spPr bwMode="auto">
            <a:xfrm>
              <a:off x="1354" y="3518"/>
              <a:ext cx="390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5367" name="Text Box 7"/>
            <p:cNvSpPr txBox="1">
              <a:spLocks noChangeArrowheads="1"/>
            </p:cNvSpPr>
            <p:nvPr/>
          </p:nvSpPr>
          <p:spPr bwMode="auto">
            <a:xfrm>
              <a:off x="977" y="542"/>
              <a:ext cx="30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 dirty="0" smtClean="0">
                  <a:latin typeface="Times New Roman" pitchFamily="18" charset="0"/>
                </a:rPr>
                <a:t>D</a:t>
              </a:r>
              <a:endParaRPr lang="tr-TR" sz="3200" dirty="0">
                <a:latin typeface="Times New Roman" pitchFamily="18" charset="0"/>
              </a:endParaRPr>
            </a:p>
          </p:txBody>
        </p:sp>
        <p:sp>
          <p:nvSpPr>
            <p:cNvPr id="15369" name="Text Box 9"/>
            <p:cNvSpPr txBox="1">
              <a:spLocks noChangeArrowheads="1"/>
            </p:cNvSpPr>
            <p:nvPr/>
          </p:nvSpPr>
          <p:spPr bwMode="auto">
            <a:xfrm>
              <a:off x="4286" y="3573"/>
              <a:ext cx="1004" cy="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 smtClean="0">
                  <a:latin typeface="Times New Roman" pitchFamily="18" charset="0"/>
                </a:rPr>
                <a:t>Hasıla, </a:t>
              </a:r>
              <a:r>
                <a:rPr lang="tr-TR" sz="3200" dirty="0" smtClean="0">
                  <a:latin typeface="Times New Roman" pitchFamily="18" charset="0"/>
                </a:rPr>
                <a:t>Y</a:t>
              </a:r>
              <a:endParaRPr lang="tr-TR" sz="3200" dirty="0">
                <a:latin typeface="Times New Roman" pitchFamily="18" charset="0"/>
              </a:endParaRPr>
            </a:p>
          </p:txBody>
        </p:sp>
      </p:grpSp>
      <p:grpSp>
        <p:nvGrpSpPr>
          <p:cNvPr id="15382" name="Group 22"/>
          <p:cNvGrpSpPr>
            <a:grpSpLocks/>
          </p:cNvGrpSpPr>
          <p:nvPr/>
        </p:nvGrpSpPr>
        <p:grpSpPr bwMode="auto">
          <a:xfrm>
            <a:off x="1249908" y="1489075"/>
            <a:ext cx="6669086" cy="2949575"/>
            <a:chOff x="1111" y="938"/>
            <a:chExt cx="4201" cy="1858"/>
          </a:xfrm>
        </p:grpSpPr>
        <p:sp>
          <p:nvSpPr>
            <p:cNvPr id="15370" name="Line 10"/>
            <p:cNvSpPr>
              <a:spLocks noChangeShapeType="1"/>
            </p:cNvSpPr>
            <p:nvPr/>
          </p:nvSpPr>
          <p:spPr bwMode="auto">
            <a:xfrm flipV="1">
              <a:off x="1111" y="1389"/>
              <a:ext cx="3175" cy="1407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5371" name="Rectangle 11"/>
            <p:cNvSpPr>
              <a:spLocks noChangeArrowheads="1"/>
            </p:cNvSpPr>
            <p:nvPr/>
          </p:nvSpPr>
          <p:spPr bwMode="auto">
            <a:xfrm>
              <a:off x="3356" y="938"/>
              <a:ext cx="195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None/>
              </a:pPr>
              <a:r>
                <a:rPr lang="tr-TR" sz="3200" dirty="0" smtClean="0">
                  <a:solidFill>
                    <a:srgbClr val="A50021"/>
                  </a:solidFill>
                  <a:latin typeface="Times New Roman" pitchFamily="18" charset="0"/>
                </a:rPr>
                <a:t>Toplam Talep (D)</a:t>
              </a:r>
              <a:endParaRPr lang="tr-TR" sz="3200" dirty="0">
                <a:solidFill>
                  <a:srgbClr val="A50021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5380" name="Group 20"/>
          <p:cNvGrpSpPr>
            <a:grpSpLocks/>
          </p:cNvGrpSpPr>
          <p:nvPr/>
        </p:nvGrpSpPr>
        <p:grpSpPr bwMode="auto">
          <a:xfrm>
            <a:off x="2377033" y="3794128"/>
            <a:ext cx="1954213" cy="523876"/>
            <a:chOff x="2064" y="2115"/>
            <a:chExt cx="1231" cy="330"/>
          </a:xfrm>
        </p:grpSpPr>
        <p:sp>
          <p:nvSpPr>
            <p:cNvPr id="15373" name="Arc 13"/>
            <p:cNvSpPr>
              <a:spLocks/>
            </p:cNvSpPr>
            <p:nvPr/>
          </p:nvSpPr>
          <p:spPr bwMode="auto">
            <a:xfrm rot="2085393">
              <a:off x="2064" y="2256"/>
              <a:ext cx="272" cy="18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5374" name="Text Box 14"/>
            <p:cNvSpPr txBox="1">
              <a:spLocks noChangeArrowheads="1"/>
            </p:cNvSpPr>
            <p:nvPr/>
          </p:nvSpPr>
          <p:spPr bwMode="auto">
            <a:xfrm>
              <a:off x="2336" y="2115"/>
              <a:ext cx="95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2800" dirty="0">
                  <a:latin typeface="Times New Roman" pitchFamily="18" charset="0"/>
                </a:rPr>
                <a:t>Eğim </a:t>
              </a:r>
              <a:r>
                <a:rPr lang="tr-TR" sz="2800" dirty="0" smtClean="0">
                  <a:latin typeface="Times New Roman" pitchFamily="18" charset="0"/>
                </a:rPr>
                <a:t>&lt; 1</a:t>
              </a:r>
              <a:endParaRPr lang="tr-TR" sz="2800" dirty="0">
                <a:latin typeface="Times New Roman" pitchFamily="18" charset="0"/>
              </a:endParaRPr>
            </a:p>
          </p:txBody>
        </p:sp>
      </p:grp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1249908" y="4438649"/>
            <a:ext cx="53292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8632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Denge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ctr"/>
                <a:r>
                  <a:rPr lang="tr-TR" b="0" dirty="0" smtClean="0"/>
                  <a:t> </a:t>
                </a:r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type m:val="lin"/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𝐸</m:t>
                        </m:r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𝑃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tr-TR" dirty="0" smtClean="0"/>
              </a:p>
              <a:p>
                <a:pPr algn="ctr"/>
                <a:r>
                  <a:rPr lang="tr-TR" dirty="0" smtClean="0"/>
                  <a:t>Kısa dönemde fiyatlar sabit.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3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208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 Piyasasında Denge: DD Eğrisi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Fiyatlar kısa </a:t>
            </a:r>
            <a:r>
              <a:rPr lang="tr-TR" smtClean="0"/>
              <a:t>dönemde sabitken, </a:t>
            </a:r>
            <a:r>
              <a:rPr lang="tr-TR" dirty="0" smtClean="0"/>
              <a:t>döviz kuru yükseldiğinde ihracatımız yabancılar için ucuzlar.</a:t>
            </a:r>
          </a:p>
          <a:p>
            <a:pPr lvl="1"/>
            <a:r>
              <a:rPr lang="tr-TR" dirty="0" smtClean="0"/>
              <a:t>Daha fazla ihracat yapabiliriz. </a:t>
            </a:r>
          </a:p>
          <a:p>
            <a:r>
              <a:rPr lang="tr-TR" dirty="0" smtClean="0"/>
              <a:t>İthalat ise pahalanır. </a:t>
            </a:r>
          </a:p>
          <a:p>
            <a:pPr lvl="1"/>
            <a:r>
              <a:rPr lang="tr-TR" dirty="0" smtClean="0"/>
              <a:t>Daha az ithalat yaptığımız için yurt içi </a:t>
            </a:r>
            <a:r>
              <a:rPr lang="tr-TR" smtClean="0"/>
              <a:t>ürünlere talep, </a:t>
            </a:r>
            <a:r>
              <a:rPr lang="tr-TR" dirty="0" smtClean="0"/>
              <a:t>görece artar.</a:t>
            </a:r>
          </a:p>
          <a:p>
            <a:r>
              <a:rPr lang="tr-TR" smtClean="0"/>
              <a:t>Sonuçta, </a:t>
            </a:r>
            <a:r>
              <a:rPr lang="tr-TR" dirty="0" smtClean="0"/>
              <a:t>yurt içi üretime olan talep artar (Marshall-Lerner koşulunun geçerli olduğunu kabul ediyoruz). </a:t>
            </a:r>
          </a:p>
          <a:p>
            <a:r>
              <a:rPr lang="tr-TR" smtClean="0"/>
              <a:t>Döviz kuruyla, </a:t>
            </a:r>
            <a:r>
              <a:rPr lang="tr-TR" dirty="0" smtClean="0"/>
              <a:t>toplam üretim arasında pozitif bir ilişki var.</a:t>
            </a:r>
          </a:p>
          <a:p>
            <a:r>
              <a:rPr lang="tr-TR" smtClean="0"/>
              <a:t>DD eğrisi, </a:t>
            </a:r>
            <a:r>
              <a:rPr lang="tr-TR" dirty="0" smtClean="0"/>
              <a:t>döviz </a:t>
            </a:r>
            <a:r>
              <a:rPr lang="tr-TR" smtClean="0"/>
              <a:t>kuru değiştiğinde, </a:t>
            </a:r>
            <a:r>
              <a:rPr lang="tr-TR" dirty="0" smtClean="0"/>
              <a:t>mal piyasası dengesinin (toplam arz=toplam talep) nasıl değiştiğini gösteriyor. </a:t>
            </a:r>
          </a:p>
        </p:txBody>
      </p:sp>
    </p:spTree>
    <p:extLst>
      <p:ext uri="{BB962C8B-B14F-4D97-AF65-F5344CB8AC3E}">
        <p14:creationId xmlns:p14="http://schemas.microsoft.com/office/powerpoint/2010/main" val="301594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483</Words>
  <Application>Microsoft Office PowerPoint</Application>
  <PresentationFormat>Widescreen</PresentationFormat>
  <Paragraphs>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Kısa dönemde döviz kurları ve hasıla (1. kısım) </vt:lpstr>
      <vt:lpstr>Amaç</vt:lpstr>
      <vt:lpstr>Toplam Talep</vt:lpstr>
      <vt:lpstr>Reel döviz kurunu hatırlayalım:</vt:lpstr>
      <vt:lpstr>O halde:</vt:lpstr>
      <vt:lpstr>Toplam talep</vt:lpstr>
      <vt:lpstr>Talep ve Hasıla</vt:lpstr>
      <vt:lpstr>Denge</vt:lpstr>
      <vt:lpstr>Mal Piyasasında Denge: DD Eğrisi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Kısa dönemde döviz kurları ve hasıla (1. kısım) </dc:title>
  <dc:creator>Kemal Kızılca</dc:creator>
  <cp:lastModifiedBy>Kemal Kızılca</cp:lastModifiedBy>
  <cp:revision>2</cp:revision>
  <dcterms:created xsi:type="dcterms:W3CDTF">2020-06-23T15:57:28Z</dcterms:created>
  <dcterms:modified xsi:type="dcterms:W3CDTF">2020-06-23T15:59:17Z</dcterms:modified>
</cp:coreProperties>
</file>