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İKİ SAVAŞ ARASI DÖNEMDE ÜÇ EFSANEVİ SANATÇI: WITKIEWICZ, SCHULZ, GOMBROWICZ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13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/>
              <a:t>Stanislaw</a:t>
            </a:r>
            <a:r>
              <a:rPr lang="tr-TR" dirty="0"/>
              <a:t> </a:t>
            </a:r>
            <a:r>
              <a:rPr lang="tr-TR" dirty="0" err="1"/>
              <a:t>lgnacy</a:t>
            </a:r>
            <a:r>
              <a:rPr lang="tr-TR" dirty="0"/>
              <a:t> </a:t>
            </a:r>
            <a:r>
              <a:rPr lang="tr-TR" dirty="0" err="1"/>
              <a:t>Witkiewicz</a:t>
            </a:r>
            <a:r>
              <a:rPr lang="tr-TR" dirty="0"/>
              <a:t> (</a:t>
            </a:r>
            <a:r>
              <a:rPr lang="tr-TR" dirty="0" err="1"/>
              <a:t>Witkacy</a:t>
            </a:r>
            <a:r>
              <a:rPr lang="tr-TR" dirty="0"/>
              <a:t>), </a:t>
            </a:r>
            <a:r>
              <a:rPr lang="tr-TR" dirty="0" err="1"/>
              <a:t>Bruno</a:t>
            </a:r>
            <a:r>
              <a:rPr lang="tr-TR" dirty="0"/>
              <a:t> </a:t>
            </a:r>
            <a:r>
              <a:rPr lang="tr-TR" dirty="0" err="1"/>
              <a:t>Schulz</a:t>
            </a:r>
            <a:r>
              <a:rPr lang="tr-TR" dirty="0"/>
              <a:t>, </a:t>
            </a:r>
            <a:r>
              <a:rPr lang="tr-TR" dirty="0" err="1"/>
              <a:t>Witold</a:t>
            </a:r>
            <a:r>
              <a:rPr lang="tr-TR" dirty="0"/>
              <a:t> </a:t>
            </a:r>
            <a:r>
              <a:rPr lang="tr-TR" dirty="0" err="1"/>
              <a:t>Gombrowicz</a:t>
            </a:r>
            <a:r>
              <a:rPr lang="tr-TR" dirty="0"/>
              <a:t> olmasaydı 20.yüzyıl Polonya Edebiyatı çok farklı olurdu, kuşkusuz. Neden bu üç ismi birlikte anıyoruz? '</a:t>
            </a:r>
            <a:r>
              <a:rPr lang="tr-TR" dirty="0" err="1"/>
              <a:t>Doyumsuzluk'un</a:t>
            </a:r>
            <a:r>
              <a:rPr lang="tr-TR" dirty="0"/>
              <a:t>, '</a:t>
            </a:r>
            <a:r>
              <a:rPr lang="tr-TR" dirty="0" err="1"/>
              <a:t>Ferdydurke</a:t>
            </a:r>
            <a:r>
              <a:rPr lang="tr-TR" dirty="0"/>
              <a:t>' </a:t>
            </a:r>
            <a:r>
              <a:rPr lang="tr-TR" dirty="0" err="1"/>
              <a:t>nin</a:t>
            </a:r>
            <a:r>
              <a:rPr lang="tr-TR" dirty="0"/>
              <a:t> ya </a:t>
            </a:r>
            <a:r>
              <a:rPr lang="tr-TR" dirty="0" err="1"/>
              <a:t>da'Tarçıncı</a:t>
            </a:r>
            <a:r>
              <a:rPr lang="tr-TR" dirty="0"/>
              <a:t> </a:t>
            </a:r>
            <a:r>
              <a:rPr lang="tr-TR" dirty="0" err="1"/>
              <a:t>Dükkanları'nın</a:t>
            </a:r>
            <a:r>
              <a:rPr lang="tr-TR" dirty="0"/>
              <a:t> </a:t>
            </a:r>
            <a:r>
              <a:rPr lang="tr-TR" dirty="0" smtClean="0"/>
              <a:t>birbiri ile </a:t>
            </a:r>
            <a:r>
              <a:rPr lang="tr-TR" dirty="0"/>
              <a:t>ne ilgisi var?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/>
              <a:t>Witkacy</a:t>
            </a:r>
            <a:r>
              <a:rPr lang="tr-TR" dirty="0"/>
              <a:t>, </a:t>
            </a:r>
            <a:r>
              <a:rPr lang="tr-TR" dirty="0" err="1"/>
              <a:t>Schulz</a:t>
            </a:r>
            <a:r>
              <a:rPr lang="tr-TR" dirty="0"/>
              <a:t> ve </a:t>
            </a:r>
            <a:r>
              <a:rPr lang="tr-TR" dirty="0" err="1"/>
              <a:t>Gombrowicz</a:t>
            </a:r>
            <a:r>
              <a:rPr lang="tr-TR" dirty="0"/>
              <a:t> hiç kuşkusuz, iki savaş arası dönemdeki yazarların içinde en 'nevi şahsına münhasır' olanlar. Aslında, Polonya'da daha fazla ortak yönleri olan yazarlar </a:t>
            </a:r>
            <a:r>
              <a:rPr lang="tr-TR" dirty="0" smtClean="0"/>
              <a:t>için, örneğin </a:t>
            </a:r>
            <a:r>
              <a:rPr lang="tr-TR" dirty="0"/>
              <a:t>romantizmin en büyük yazarları </a:t>
            </a:r>
            <a:r>
              <a:rPr lang="tr-TR" dirty="0" err="1"/>
              <a:t>Mickiewicz</a:t>
            </a:r>
            <a:r>
              <a:rPr lang="tr-TR" dirty="0"/>
              <a:t>, </a:t>
            </a:r>
            <a:r>
              <a:rPr lang="tr-TR" dirty="0" err="1"/>
              <a:t>Slowacki</a:t>
            </a:r>
            <a:r>
              <a:rPr lang="tr-TR" dirty="0"/>
              <a:t> ve </a:t>
            </a:r>
            <a:r>
              <a:rPr lang="tr-TR" dirty="0" err="1"/>
              <a:t>Krasinski</a:t>
            </a:r>
            <a:r>
              <a:rPr lang="tr-TR" dirty="0"/>
              <a:t> için ortak yönleri belki bu kadar konu edilmemiştir. Ama iş, 20.yüzyılın meşhur üçlüsüne gelince değişiyor.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18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Bu üç ismi </a:t>
            </a:r>
            <a:r>
              <a:rPr lang="tr-TR" dirty="0"/>
              <a:t>birlikte anmak, herkese onları bireysel olarak </a:t>
            </a:r>
            <a:r>
              <a:rPr lang="tr-TR" dirty="0" smtClean="0"/>
              <a:t>ele </a:t>
            </a:r>
            <a:r>
              <a:rPr lang="tr-TR" dirty="0"/>
              <a:t>almaktan daha doğal geliyor. Oysa romantiklerden örnek verdiğimiz için </a:t>
            </a:r>
            <a:r>
              <a:rPr lang="tr-TR" dirty="0" smtClean="0"/>
              <a:t>yine </a:t>
            </a:r>
            <a:r>
              <a:rPr lang="tr-TR" dirty="0"/>
              <a:t>onlarla devam edecek olursak- </a:t>
            </a:r>
            <a:r>
              <a:rPr lang="tr-TR" dirty="0" err="1"/>
              <a:t>Mickiewicz</a:t>
            </a:r>
            <a:r>
              <a:rPr lang="tr-TR" dirty="0"/>
              <a:t>, </a:t>
            </a:r>
            <a:r>
              <a:rPr lang="tr-TR" dirty="0" err="1"/>
              <a:t>Słowacki</a:t>
            </a:r>
            <a:r>
              <a:rPr lang="tr-TR" dirty="0"/>
              <a:t>, seçtikleri konular, motifler, stiller, artistik araçlar bakımından birbirlerine çok benzediklerinden dolayı, herhangi birisinin eseri ile Polonya edebiyatının romantik dönemini anlayabilmek olasıyken, </a:t>
            </a:r>
            <a:r>
              <a:rPr lang="tr-TR" dirty="0" err="1"/>
              <a:t>Witkacy</a:t>
            </a:r>
            <a:r>
              <a:rPr lang="tr-TR" dirty="0"/>
              <a:t>' </a:t>
            </a:r>
            <a:r>
              <a:rPr lang="tr-TR" dirty="0" err="1"/>
              <a:t>yı</a:t>
            </a:r>
            <a:r>
              <a:rPr lang="tr-TR" dirty="0"/>
              <a:t>, </a:t>
            </a:r>
            <a:r>
              <a:rPr lang="tr-TR" dirty="0" err="1"/>
              <a:t>Schulz'u</a:t>
            </a:r>
            <a:r>
              <a:rPr lang="tr-TR" dirty="0"/>
              <a:t> ya da </a:t>
            </a:r>
            <a:r>
              <a:rPr lang="tr-TR" dirty="0" err="1"/>
              <a:t>Gombrowicz'i</a:t>
            </a:r>
            <a:r>
              <a:rPr lang="tr-TR" dirty="0"/>
              <a:t> okuyarak, 20.yüzyıI Polonya edebiyatı hakkında tam olarak karara varmak zordur.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2930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Ayrıca bu üç isim önemli edebiyat tarihçilerinin metinlerinde iki savaş arası dönemin en büyük edebi efsaneleri olarak anılırlar.. </a:t>
            </a:r>
            <a:r>
              <a:rPr lang="tr-TR" dirty="0" err="1"/>
              <a:t>Witkacy</a:t>
            </a:r>
            <a:r>
              <a:rPr lang="tr-TR" dirty="0"/>
              <a:t> </a:t>
            </a:r>
            <a:r>
              <a:rPr lang="tr-TR" dirty="0" err="1"/>
              <a:t>Schulz</a:t>
            </a:r>
            <a:r>
              <a:rPr lang="tr-TR" dirty="0"/>
              <a:t> hakkında yazmıştır. Ama </a:t>
            </a:r>
            <a:r>
              <a:rPr lang="tr-TR" dirty="0" err="1"/>
              <a:t>Schulz</a:t>
            </a:r>
            <a:r>
              <a:rPr lang="tr-TR" dirty="0"/>
              <a:t>, </a:t>
            </a:r>
            <a:r>
              <a:rPr lang="tr-TR" dirty="0" err="1"/>
              <a:t>Witkacy</a:t>
            </a:r>
            <a:r>
              <a:rPr lang="tr-TR" dirty="0"/>
              <a:t> hakkında yazmaktan çok </a:t>
            </a:r>
            <a:r>
              <a:rPr lang="tr-TR" dirty="0" err="1"/>
              <a:t>Witkacy'ya</a:t>
            </a:r>
            <a:r>
              <a:rPr lang="tr-TR" dirty="0"/>
              <a:t> yazmıştı. </a:t>
            </a:r>
            <a:r>
              <a:rPr lang="tr-TR" dirty="0" err="1"/>
              <a:t>Schulz'un</a:t>
            </a:r>
            <a:r>
              <a:rPr lang="tr-TR" dirty="0"/>
              <a:t> </a:t>
            </a:r>
            <a:r>
              <a:rPr lang="tr-TR" dirty="0" err="1"/>
              <a:t>Witkacy'ya</a:t>
            </a:r>
            <a:r>
              <a:rPr lang="tr-TR" dirty="0"/>
              <a:t> yazdığı mektuplar ne yazık ki 1939 da Varşova'da yandı. </a:t>
            </a:r>
            <a:r>
              <a:rPr lang="tr-TR" dirty="0" err="1"/>
              <a:t>Schulz</a:t>
            </a:r>
            <a:r>
              <a:rPr lang="tr-TR" dirty="0"/>
              <a:t>, </a:t>
            </a:r>
            <a:r>
              <a:rPr lang="tr-TR" dirty="0" err="1"/>
              <a:t>Gombrowicz</a:t>
            </a:r>
            <a:r>
              <a:rPr lang="tr-TR" dirty="0"/>
              <a:t> hakkında da yazdı. Tabii </a:t>
            </a:r>
            <a:r>
              <a:rPr lang="tr-TR" dirty="0" err="1"/>
              <a:t>Gombrowicz</a:t>
            </a:r>
            <a:r>
              <a:rPr lang="tr-TR" dirty="0"/>
              <a:t> de </a:t>
            </a:r>
            <a:r>
              <a:rPr lang="tr-TR" dirty="0" err="1"/>
              <a:t>Schulz</a:t>
            </a:r>
            <a:r>
              <a:rPr lang="tr-TR" dirty="0"/>
              <a:t> </a:t>
            </a:r>
            <a:r>
              <a:rPr lang="tr-TR" dirty="0" err="1"/>
              <a:t>hakkında.Kısacası</a:t>
            </a:r>
            <a:r>
              <a:rPr lang="tr-TR" dirty="0"/>
              <a:t> birbirleriyle </a:t>
            </a:r>
            <a:r>
              <a:rPr lang="tr-TR" dirty="0" err="1"/>
              <a:t>ilgililiydiler</a:t>
            </a:r>
            <a:r>
              <a:rPr lang="tr-TR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420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Schulz</a:t>
            </a:r>
            <a:r>
              <a:rPr lang="tr-TR" dirty="0"/>
              <a:t>. '</a:t>
            </a:r>
            <a:r>
              <a:rPr lang="tr-TR" dirty="0" err="1"/>
              <a:t>Ferdydurke</a:t>
            </a:r>
            <a:r>
              <a:rPr lang="tr-TR" dirty="0"/>
              <a:t>' hakkında çok geniş bir yorum yaptı. </a:t>
            </a:r>
            <a:r>
              <a:rPr lang="tr-TR" dirty="0" err="1"/>
              <a:t>Gombrowicz</a:t>
            </a:r>
            <a:r>
              <a:rPr lang="tr-TR" dirty="0"/>
              <a:t>, </a:t>
            </a:r>
            <a:r>
              <a:rPr lang="tr-TR" dirty="0" err="1"/>
              <a:t>Schulz'un</a:t>
            </a:r>
            <a:r>
              <a:rPr lang="tr-TR" dirty="0"/>
              <a:t> eserleri üzerine bu kadar ayrıntılı yazmadı. Hatta denilebilir ki, </a:t>
            </a:r>
            <a:r>
              <a:rPr lang="tr-TR" dirty="0" err="1"/>
              <a:t>Schulz</a:t>
            </a:r>
            <a:r>
              <a:rPr lang="tr-TR" dirty="0"/>
              <a:t>' a karşı bir az uzak </a:t>
            </a:r>
            <a:r>
              <a:rPr lang="tr-TR" dirty="0" err="1"/>
              <a:t>durmayıvyeğledi</a:t>
            </a:r>
            <a:r>
              <a:rPr lang="tr-TR" dirty="0"/>
              <a:t>. Satır aralarında, </a:t>
            </a:r>
            <a:r>
              <a:rPr lang="tr-TR" dirty="0" err="1"/>
              <a:t>Schulz'un</a:t>
            </a:r>
            <a:r>
              <a:rPr lang="tr-TR" dirty="0"/>
              <a:t> kendisiyle, ya da yaşam biçimi ile arasına mesafe koymadan yazdığını belirtti. </a:t>
            </a:r>
            <a:r>
              <a:rPr lang="tr-TR" dirty="0" err="1"/>
              <a:t>Aslınk</a:t>
            </a:r>
            <a:r>
              <a:rPr lang="tr-TR" dirty="0"/>
              <a:t> </a:t>
            </a:r>
            <a:r>
              <a:rPr lang="tr-TR" dirty="0" err="1"/>
              <a:t>Gombrowicz</a:t>
            </a:r>
            <a:r>
              <a:rPr lang="tr-TR" dirty="0"/>
              <a:t>, </a:t>
            </a:r>
            <a:r>
              <a:rPr lang="tr-TR" dirty="0" err="1"/>
              <a:t>Schulz'u</a:t>
            </a:r>
            <a:r>
              <a:rPr lang="tr-TR" dirty="0"/>
              <a:t> yazar kişilikleri hakkında bir polemiğe çekmek istemiş ama </a:t>
            </a:r>
            <a:r>
              <a:rPr lang="tr-TR" dirty="0" smtClean="0"/>
              <a:t>başarılı olamamıştı</a:t>
            </a:r>
            <a:r>
              <a:rPr lang="tr-TR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9173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Sözün özü, bu efsanevi yazarların birbirlerinden çok büyük bir hayranlıkla söz ettiklerini </a:t>
            </a:r>
            <a:r>
              <a:rPr lang="tr-TR" dirty="0" smtClean="0"/>
              <a:t>ama aynı </a:t>
            </a:r>
            <a:r>
              <a:rPr lang="tr-TR" dirty="0"/>
              <a:t>zamanda da birbirlerine mesafeli yaklaştıklarını tüm bunlardan sonra anlamak zor değil</a:t>
            </a:r>
            <a:r>
              <a:rPr lang="tr-TR" dirty="0" smtClean="0"/>
              <a:t>. Kısacası </a:t>
            </a:r>
            <a:r>
              <a:rPr lang="tr-TR" dirty="0"/>
              <a:t>karşılıklı benzerlikleri arttıkça, edebi bağlamda birbirilerinden uzak kalmayı yeğlediler. </a:t>
            </a:r>
          </a:p>
          <a:p>
            <a:r>
              <a:rPr lang="tr-TR" dirty="0"/>
              <a:t>Ama bu efsanelerin birbirileri ile olan dostluk ilişkileri yazdıklarından çok daha renkli ve canlı biçimde gelişti. Özellikle </a:t>
            </a:r>
            <a:r>
              <a:rPr lang="tr-TR" dirty="0" err="1" smtClean="0"/>
              <a:t>Gombrowicz</a:t>
            </a:r>
            <a:r>
              <a:rPr lang="tr-TR" dirty="0" smtClean="0"/>
              <a:t> ve </a:t>
            </a:r>
            <a:r>
              <a:rPr lang="tr-TR" dirty="0" err="1"/>
              <a:t>Schulz</a:t>
            </a:r>
            <a:r>
              <a:rPr lang="tr-TR" dirty="0"/>
              <a:t>, yaşamlarının bir dönemlerinde çok yakındılar.</a:t>
            </a:r>
          </a:p>
        </p:txBody>
      </p:sp>
    </p:spTree>
    <p:extLst>
      <p:ext uri="{BB962C8B-B14F-4D97-AF65-F5344CB8AC3E}">
        <p14:creationId xmlns:p14="http://schemas.microsoft.com/office/powerpoint/2010/main" val="586804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Üç efsanevi adamın ailesel ve insanlar arası ilişkileri şaşırtıcı pek çok koşutluk içerir. Üçünün de çocuğu olmadı. Yaşamları boyunca başkalarıyla bir türlü uyuşmadılar, ama hep bir kişinin varlığına çılgınca gereksinim duydular. </a:t>
            </a:r>
            <a:r>
              <a:rPr lang="tr-TR" dirty="0" err="1" smtClean="0"/>
              <a:t>Witkacy’nın</a:t>
            </a:r>
            <a:r>
              <a:rPr lang="tr-TR" dirty="0" smtClean="0"/>
              <a:t> ve </a:t>
            </a:r>
            <a:r>
              <a:rPr lang="tr-TR" dirty="0" err="1" smtClean="0"/>
              <a:t>Schulz’un</a:t>
            </a:r>
            <a:r>
              <a:rPr lang="tr-TR" dirty="0" smtClean="0"/>
              <a:t> kişiliklerinin analizinde çıkış yolu </a:t>
            </a:r>
            <a:r>
              <a:rPr lang="tr-TR" smtClean="0"/>
              <a:t>babalarıyken,Gombrowicz</a:t>
            </a:r>
            <a:r>
              <a:rPr lang="tr-TR" dirty="0" smtClean="0"/>
              <a:t> için anahtar kişi annesidir.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271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Gombrowicz</a:t>
            </a:r>
            <a:r>
              <a:rPr lang="tr-TR" dirty="0"/>
              <a:t>, </a:t>
            </a:r>
            <a:r>
              <a:rPr lang="tr-TR" dirty="0" err="1"/>
              <a:t>Witold</a:t>
            </a:r>
            <a:r>
              <a:rPr lang="tr-TR" dirty="0"/>
              <a:t>. </a:t>
            </a:r>
            <a:r>
              <a:rPr lang="tr-TR" i="1" dirty="0"/>
              <a:t>Günlük 1953-1958. </a:t>
            </a:r>
            <a:r>
              <a:rPr lang="tr-TR" i="1" dirty="0" err="1"/>
              <a:t>I.Cilt</a:t>
            </a:r>
            <a:r>
              <a:rPr lang="tr-TR" i="1" dirty="0"/>
              <a:t>.</a:t>
            </a:r>
            <a:r>
              <a:rPr lang="tr-TR" dirty="0"/>
              <a:t> </a:t>
            </a:r>
            <a:r>
              <a:rPr lang="tr-TR" dirty="0" err="1"/>
              <a:t>Çev</a:t>
            </a:r>
            <a:r>
              <a:rPr lang="tr-TR" dirty="0"/>
              <a:t>: Neşe </a:t>
            </a:r>
            <a:r>
              <a:rPr lang="tr-TR" dirty="0" err="1"/>
              <a:t>Taluy</a:t>
            </a:r>
            <a:r>
              <a:rPr lang="tr-TR" dirty="0"/>
              <a:t> Yüce. İstanbul: YKY, </a:t>
            </a:r>
            <a:r>
              <a:rPr lang="tr-TR" dirty="0" smtClean="0"/>
              <a:t>2015.</a:t>
            </a:r>
          </a:p>
          <a:p>
            <a:r>
              <a:rPr lang="tr-TR" dirty="0" err="1" smtClean="0"/>
              <a:t>Gombrowicz</a:t>
            </a:r>
            <a:r>
              <a:rPr lang="tr-TR" dirty="0"/>
              <a:t>, </a:t>
            </a:r>
            <a:r>
              <a:rPr lang="tr-TR" dirty="0" err="1"/>
              <a:t>Witold</a:t>
            </a:r>
            <a:r>
              <a:rPr lang="tr-TR" dirty="0"/>
              <a:t>. </a:t>
            </a:r>
            <a:r>
              <a:rPr lang="tr-TR" dirty="0" err="1" smtClean="0"/>
              <a:t>Bakakai</a:t>
            </a:r>
            <a:r>
              <a:rPr lang="tr-TR" dirty="0" smtClean="0"/>
              <a:t>. İstanbul: Ayrıntı Yayınları, 1999.</a:t>
            </a:r>
          </a:p>
        </p:txBody>
      </p:sp>
    </p:spTree>
    <p:extLst>
      <p:ext uri="{BB962C8B-B14F-4D97-AF65-F5344CB8AC3E}">
        <p14:creationId xmlns:p14="http://schemas.microsoft.com/office/powerpoint/2010/main" val="65823484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468</Words>
  <Application>Microsoft Office PowerPoint</Application>
  <PresentationFormat>Ekran Gösterisi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İKİ SAVAŞ ARASI DÖNEMDE ÜÇ EFSANEVİ SANATÇI: WITKIEWICZ, SCHULZ, GOMBROWICZ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Gombrowicz’in Romanında Başkahraman</dc:title>
  <dc:creator>nevra vardal</dc:creator>
  <cp:lastModifiedBy>nevra vardal</cp:lastModifiedBy>
  <cp:revision>30</cp:revision>
  <dcterms:created xsi:type="dcterms:W3CDTF">2020-05-11T13:40:06Z</dcterms:created>
  <dcterms:modified xsi:type="dcterms:W3CDTF">2020-05-20T10:31:30Z</dcterms:modified>
</cp:coreProperties>
</file>