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319" r:id="rId7"/>
    <p:sldId id="320" r:id="rId8"/>
    <p:sldId id="261" r:id="rId9"/>
    <p:sldId id="318" r:id="rId10"/>
    <p:sldId id="262" r:id="rId11"/>
    <p:sldId id="299" r:id="rId12"/>
    <p:sldId id="263" r:id="rId13"/>
    <p:sldId id="264" r:id="rId14"/>
    <p:sldId id="296" r:id="rId15"/>
    <p:sldId id="308" r:id="rId16"/>
    <p:sldId id="309" r:id="rId17"/>
    <p:sldId id="311" r:id="rId18"/>
    <p:sldId id="321" r:id="rId19"/>
    <p:sldId id="322" r:id="rId20"/>
    <p:sldId id="338" r:id="rId21"/>
    <p:sldId id="336" r:id="rId22"/>
    <p:sldId id="323" r:id="rId23"/>
    <p:sldId id="265" r:id="rId24"/>
    <p:sldId id="312" r:id="rId25"/>
    <p:sldId id="317" r:id="rId26"/>
    <p:sldId id="266" r:id="rId27"/>
    <p:sldId id="267" r:id="rId28"/>
    <p:sldId id="268" r:id="rId29"/>
    <p:sldId id="269" r:id="rId30"/>
    <p:sldId id="326" r:id="rId31"/>
    <p:sldId id="324" r:id="rId32"/>
    <p:sldId id="270" r:id="rId33"/>
    <p:sldId id="307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302" r:id="rId44"/>
    <p:sldId id="316" r:id="rId45"/>
    <p:sldId id="314" r:id="rId46"/>
    <p:sldId id="329" r:id="rId47"/>
    <p:sldId id="313" r:id="rId48"/>
    <p:sldId id="328" r:id="rId49"/>
    <p:sldId id="315" r:id="rId50"/>
    <p:sldId id="280" r:id="rId51"/>
    <p:sldId id="281" r:id="rId52"/>
    <p:sldId id="282" r:id="rId53"/>
    <p:sldId id="283" r:id="rId54"/>
    <p:sldId id="284" r:id="rId55"/>
    <p:sldId id="286" r:id="rId56"/>
    <p:sldId id="287" r:id="rId57"/>
    <p:sldId id="330" r:id="rId58"/>
    <p:sldId id="331" r:id="rId59"/>
    <p:sldId id="332" r:id="rId60"/>
    <p:sldId id="333" r:id="rId61"/>
    <p:sldId id="334" r:id="rId62"/>
    <p:sldId id="289" r:id="rId63"/>
    <p:sldId id="335" r:id="rId64"/>
    <p:sldId id="292" r:id="rId65"/>
    <p:sldId id="305" r:id="rId66"/>
    <p:sldId id="293" r:id="rId67"/>
    <p:sldId id="304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0EDB-4962-42C3-8904-580062046AE9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A148-E8B3-4D3F-81E1-273B43511C8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F71A-3A41-44CE-A39D-D1EF485C34F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F71A-3A41-44CE-A39D-D1EF485C34F4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6253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model of the initiation of the pathogenesis of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Sjögren's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(1) The disease is triggered by either a virus or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hypoestrogenism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(2) Salivary gland epithelial cells (SGECs) become activated and start to express MHC class II molecules. (3) The subsequent activation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plasmacytoid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dendritic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 (PDCs) induces a high production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proinflammatory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cytokines, including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IFNalpha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individuals with the risk alleles of the susceptibility genes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IRF5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STAT4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(4) Under the influence of the high IFN concentration in the glands, TNF family member B cell-activating factor (BAFF) is produced and, together with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autoantigen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presentation on SGECs, stimulates the adaptive immune system.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1F0C6-5439-4DFA-BD41-968C38686F8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6A148-E8B3-4D3F-81E1-273B43511C8D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C19F9E-337B-47EF-BF57-145C0D077B16}" type="datetimeFigureOut">
              <a:rPr lang="tr-TR" smtClean="0"/>
              <a:pPr/>
              <a:t>16.01.2018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9588A0-6C79-4C54-9780-62D35ACFE19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5400" dirty="0" smtClean="0"/>
              <a:t>SJÖGREN SENDROMU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smtClean="0">
                <a:latin typeface="+mj-lt"/>
              </a:rPr>
              <a:t>Prof. </a:t>
            </a:r>
            <a:r>
              <a:rPr lang="tr-TR" sz="2800" b="1" dirty="0" smtClean="0">
                <a:latin typeface="+mj-lt"/>
              </a:rPr>
              <a:t>Dr. Aşkın ATEŞ</a:t>
            </a:r>
          </a:p>
          <a:p>
            <a:r>
              <a:rPr lang="tr-TR" sz="2800" b="1" dirty="0" smtClean="0">
                <a:latin typeface="+mj-lt"/>
              </a:rPr>
              <a:t>AÜTF </a:t>
            </a:r>
            <a:r>
              <a:rPr lang="tr-TR" sz="2800" b="1" dirty="0" err="1" smtClean="0">
                <a:latin typeface="+mj-lt"/>
              </a:rPr>
              <a:t>Romatoloji</a:t>
            </a:r>
            <a:r>
              <a:rPr lang="tr-TR" sz="2800" b="1" dirty="0" smtClean="0">
                <a:latin typeface="+mj-lt"/>
              </a:rPr>
              <a:t> Bilim Dalı</a:t>
            </a:r>
            <a:endParaRPr lang="tr-T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Göz bulguları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Keratokonjunktivitis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kseroftalmi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 da göz kuruluğu)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Gözde yanma, batma, kaşınma ve yabancı cisim varmış hissi (kum batması gibi) gibi semptomlar verir.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Tanısal Testler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 yaşı azlığı pratikte en çok kullanılan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Schirmer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 ile kantitatif olarak tayin edilir. Her iki alt göz kapağına yerleştirilen 30 mm uzunluğunda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Whatman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kurutma kağıdının 5 dakikada 5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ıslanması kesinlikle azalmış göz yaşını, 8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ıslanması ise azalmış göz yaşını gösterir.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Oküler yüzeydeki hasarlar korneada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flöresein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konjunktivada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Bengal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lizamin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yeşili boya testleri ile araştırılabilir. Bir anilin bileşiği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Bengal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boyasından bir damla alt göz kapağına damlatılır ve sonra kornea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muayenesinde kırmızı noktaların sayımı yapılarak boyanın tutulumu değerlendirilir.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Göz yaşı kırılma zamanı, göz yaşı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lipid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tabakasının anormalliğini gösterir.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127.0.0.1:1818/images/128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72747" cy="151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39472" cy="1152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Bengal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boya testi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127.0.0.1:1818/images/128FF2A.jpg"/>
          <p:cNvPicPr>
            <a:picLocks noChangeAspect="1" noChangeArrowheads="1"/>
          </p:cNvPicPr>
          <p:nvPr/>
        </p:nvPicPr>
        <p:blipFill>
          <a:blip r:embed="rId2" cstate="print"/>
          <a:srcRect b="4994"/>
          <a:stretch>
            <a:fillRect/>
          </a:stretch>
        </p:blipFill>
        <p:spPr bwMode="auto">
          <a:xfrm>
            <a:off x="179512" y="2924944"/>
            <a:ext cx="4474858" cy="2880320"/>
          </a:xfrm>
          <a:prstGeom prst="rect">
            <a:avLst/>
          </a:prstGeom>
          <a:noFill/>
        </p:spPr>
      </p:pic>
      <p:pic>
        <p:nvPicPr>
          <p:cNvPr id="1028" name="Picture 4" descr="http://127.0.0.1:1818/images/128FF2B.jpg"/>
          <p:cNvPicPr>
            <a:picLocks noChangeAspect="1" noChangeArrowheads="1"/>
          </p:cNvPicPr>
          <p:nvPr/>
        </p:nvPicPr>
        <p:blipFill>
          <a:blip r:embed="rId3" cstate="print"/>
          <a:srcRect b="3137"/>
          <a:stretch>
            <a:fillRect/>
          </a:stretch>
        </p:blipFill>
        <p:spPr bwMode="auto">
          <a:xfrm>
            <a:off x="4757450" y="2925264"/>
            <a:ext cx="4284754" cy="2880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691840" y="2348880"/>
            <a:ext cx="1440000" cy="5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084168" y="2348880"/>
            <a:ext cx="1296000" cy="5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POZİTİF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44000" cy="482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3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Ağız Kuruluğu (</a:t>
            </a:r>
            <a:r>
              <a:rPr lang="tr-T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kserostomi</a:t>
            </a: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azlığı nedeniyle boğaza kadar uzanan yanma hissi, konuşmada ve özellikle kuru gıdaların çiğnenmesi ve yutulmasında güçlük ve tat bozukluğundan yakınırlar.</a:t>
            </a:r>
          </a:p>
          <a:p>
            <a:pPr>
              <a:lnSpc>
                <a:spcPts val="23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miktarında azalma,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tükrüğün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antibakteriyel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etkilerinin kaybolması ve ağız florası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pH’da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değişiklikler nedeniyle diş çürümeleri hızlanır.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 kısıklığı ve kuru öksürük</a:t>
            </a:r>
          </a:p>
          <a:p>
            <a:pPr>
              <a:lnSpc>
                <a:spcPts val="23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Muayenede ağız mukozasında kuruluk,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hiperemi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ince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parşomen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benzeri görünüm saptanır. Dudaklarda kuruluk ve köşelerinde çatlaklar ve oral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kandidiyazis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2300"/>
              </a:lnSpc>
            </a:pP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60’ında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parotislerde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unilateral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şişlik görülür.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kanallarında taş,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enfeksiyonu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absesi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oluşabilir. Belirgin sert bir kitle varlığı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şüphesi uyandırmalıdır.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bulgular: Tanısal testler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miktarının ölçülmesi (</a:t>
            </a: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siyalometri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Pratikte en sık kullanılan uyarılmamış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miktarını belirlemek için hastaya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tükrüğünü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5-15 dakika süreyle ölçülü kaplara biriktirmesi söylenir.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Uyarılmış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miktarı için hastanın diline sitrik asit damlatılarak veya sakız ya da parafin çiğnetilerek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sekresyonu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uyarılır ve aynı işlemler tekrarlanır.</a:t>
            </a:r>
          </a:p>
          <a:p>
            <a:pPr marL="442913" indent="-171450">
              <a:lnSpc>
                <a:spcPts val="2200"/>
              </a:lnSpc>
            </a:pP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Uyarılmamış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akış hızının &lt;0.1 ml/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(1.5 ml/15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.) olması azalmış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7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miktarını gösterir.</a:t>
            </a: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400"/>
              </a:lnSpc>
              <a:buClr>
                <a:schemeClr val="accent1"/>
              </a:buClr>
              <a:buNone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Minör </a:t>
            </a:r>
            <a:r>
              <a:rPr lang="tr-TR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bezi biyopsisi</a:t>
            </a:r>
          </a:p>
          <a:p>
            <a:pPr>
              <a:lnSpc>
                <a:spcPts val="400"/>
              </a:lnSpc>
              <a:buClr>
                <a:schemeClr val="accent1"/>
              </a:buClr>
              <a:buNone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2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Görüntüleme yöntemleri</a:t>
            </a:r>
          </a:p>
          <a:p>
            <a:pPr marL="442913" indent="-171450">
              <a:lnSpc>
                <a:spcPts val="22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sialografisi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sialektazi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(obstrüksiyon olmadığı kanıtlanır)</a:t>
            </a:r>
          </a:p>
          <a:p>
            <a:pPr marL="442913" indent="-171450">
              <a:lnSpc>
                <a:spcPts val="22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Parotis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sintigrafisi ( gecikmiş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uptake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azalmış konsantrasyon) 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57808"/>
            <a:ext cx="8305800" cy="11430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</a:p>
        </p:txBody>
      </p:sp>
      <p:pic>
        <p:nvPicPr>
          <p:cNvPr id="4099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0343" y="1820873"/>
            <a:ext cx="3483625" cy="4716000"/>
          </a:xfrm>
          <a:noFill/>
        </p:spPr>
      </p:pic>
      <p:pic>
        <p:nvPicPr>
          <p:cNvPr id="4100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4788329" y="1850672"/>
            <a:ext cx="3456079" cy="471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2657100/95/sjogrenparotitis-24-728.jpg?cb=1260047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2657100/95/sjogrenparotitis-18-728.jpg?cb=1260047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g.medscape.com/pi/emed/ckb/rheumatology/329097-1339496-332125-1582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00175"/>
            <a:ext cx="4143403" cy="317341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928794" y="714356"/>
            <a:ext cx="493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parotislerde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şişlik</a:t>
            </a:r>
            <a:endParaRPr lang="tr-T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127.0.0.1:1818/images/128F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6829"/>
            <a:ext cx="4325610" cy="307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642918"/>
            <a:ext cx="864399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aydır ağız kuruluğunuz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 dönemde ara ara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bezlerinde şişme olur mu?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 gıdaları yutarken su içme gereksinimi olur mu?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214282" y="428604"/>
            <a:ext cx="8424000" cy="54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Subjektif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kuru ağız yakınması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14282" y="2071678"/>
            <a:ext cx="864399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aydan daha uzun süredir her gün, sürekli göz kuruluğu probleminiz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Gözlerinizde yineleyen kum kaçma hissi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Günde 3 kereden fazla yapay göz yaşı kullanır mısınız?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Yuvarlatılmış Dikdörtgen"/>
          <p:cNvSpPr/>
          <p:nvPr/>
        </p:nvSpPr>
        <p:spPr>
          <a:xfrm rot="10800000" flipV="1">
            <a:off x="204758" y="1781429"/>
            <a:ext cx="8439208" cy="57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Subjektif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kuru göz yakınması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285720" y="3214686"/>
            <a:ext cx="8460000" cy="68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3.Patolojik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tükrük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bezi biyopsi bulguları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285720" y="3714752"/>
            <a:ext cx="8460000" cy="68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4.Anormal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Schirmer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testi&lt; 5 mm veya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Rose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Bengal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testi≥ 3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285720" y="4357694"/>
            <a:ext cx="8460000" cy="6840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5. Uyarısız yapılmış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sialometri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veya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tükrük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bezi sintigrafisinden en azından birinde anormal bulgular </a:t>
            </a:r>
            <a:endParaRPr lang="tr-TR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19 Yuvarlatılmış Dikdörtgen"/>
          <p:cNvSpPr/>
          <p:nvPr/>
        </p:nvSpPr>
        <p:spPr>
          <a:xfrm>
            <a:off x="214282" y="5000636"/>
            <a:ext cx="857256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6.Anormal 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titrede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özel antikorların (Anti-</a:t>
            </a:r>
            <a:r>
              <a:rPr lang="tr-TR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Ro</a:t>
            </a:r>
            <a:r>
              <a:rPr lang="tr-TR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ve anti-La antikorları) pozitif olması </a:t>
            </a:r>
          </a:p>
          <a:p>
            <a:endParaRPr lang="tr-TR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Sağ Ok"/>
          <p:cNvSpPr/>
          <p:nvPr/>
        </p:nvSpPr>
        <p:spPr>
          <a:xfrm>
            <a:off x="357158" y="5286388"/>
            <a:ext cx="8388000" cy="13320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 biyopsisi veya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/La antikorlarından biri pozitif olmak üzere 4 kriterin bulunması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Sağ Ok"/>
          <p:cNvSpPr/>
          <p:nvPr/>
        </p:nvSpPr>
        <p:spPr>
          <a:xfrm>
            <a:off x="5357256" y="5786454"/>
            <a:ext cx="3572462" cy="1296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objektif kriterden 3’ünün bulunması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85720" y="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Kriterleri-2002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Çentikli Sağ Ok"/>
          <p:cNvSpPr/>
          <p:nvPr/>
        </p:nvSpPr>
        <p:spPr>
          <a:xfrm>
            <a:off x="1928794" y="857232"/>
            <a:ext cx="5364000" cy="172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Pozitif anti-SSA/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ve/veya anti-SSB/La veya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(pozitif RF ve ANA≥ 1/320)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Çentikli Sağ Ok"/>
          <p:cNvSpPr/>
          <p:nvPr/>
        </p:nvSpPr>
        <p:spPr>
          <a:xfrm>
            <a:off x="2500298" y="2285992"/>
            <a:ext cx="5929354" cy="1800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lenfositik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sialoadeniti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düşündüren minör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biyopsisi,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skoru≥1/4mm</a:t>
            </a:r>
            <a:r>
              <a:rPr lang="tr-T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6 Çentikli Sağ Ok"/>
          <p:cNvSpPr/>
          <p:nvPr/>
        </p:nvSpPr>
        <p:spPr>
          <a:xfrm>
            <a:off x="2214546" y="3929066"/>
            <a:ext cx="5000660" cy="1764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Keratokonjunktivitis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sikka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renklendirme skoru≥3</a:t>
            </a:r>
          </a:p>
        </p:txBody>
      </p:sp>
      <p:sp>
        <p:nvSpPr>
          <p:cNvPr id="8" name="7 Çentikli Sağ Ok"/>
          <p:cNvSpPr/>
          <p:nvPr/>
        </p:nvSpPr>
        <p:spPr>
          <a:xfrm>
            <a:off x="1500166" y="5214950"/>
            <a:ext cx="6696000" cy="1644736"/>
          </a:xfrm>
          <a:prstGeom prst="notchedRightArrow">
            <a:avLst/>
          </a:prstGeom>
          <a:solidFill>
            <a:srgbClr val="CC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kriterden 2’sinin bulunması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14282" y="0"/>
            <a:ext cx="9215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Rheumatology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(ACR) </a:t>
            </a:r>
          </a:p>
          <a:p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kriterleri-2012</a:t>
            </a:r>
            <a:endParaRPr lang="tr-T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44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gözyaşı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 başta olmak üzere tüm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lenfositik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karakterize kronik sistemik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bir hastalıktır.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Temelde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bu hastalığın başlıca semptomları ağız ve göz kuruluğu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kerato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konjunktivitis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olmakla birlikte pek çok organ ve sistemi etkileyebilir.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Karakteristik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otoantikorları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ekstrakte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edilebilen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nükleo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-proteinlere karşı oluşan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(SS-A) ve anti-La (SS-B) antikorlarıdır.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4466" y="3033064"/>
            <a:ext cx="8640000" cy="9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aydır ağız kuruluğunuz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 gıdaları yutarken su içme gereksinimi olur mu?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04466" y="1736936"/>
            <a:ext cx="8640000" cy="11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az 3 aydan daha uzun süredir her gün, sürekli göz kuruluğu probleminiz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Gözlerinizde yineleyen kum kaçma hissi var mı?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Günde 3 kereden fazla yapay göz yaşı kullanır mısınız?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85720" y="171797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ACR/EULAR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Sınıflama Kriterleri-2016</a:t>
            </a:r>
          </a:p>
          <a:p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Dahil etme kriterleri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4 Dikdörtgen"/>
          <p:cNvSpPr/>
          <p:nvPr/>
        </p:nvSpPr>
        <p:spPr>
          <a:xfrm>
            <a:off x="107504" y="4365192"/>
            <a:ext cx="8640000" cy="79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EULAR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Hastalık Aktivite İndeksi anketi sorularından en az birinin pozitif olması</a:t>
            </a:r>
          </a:p>
        </p:txBody>
      </p:sp>
    </p:spTree>
    <p:extLst>
      <p:ext uri="{BB962C8B-B14F-4D97-AF65-F5344CB8AC3E}">
        <p14:creationId xmlns:p14="http://schemas.microsoft.com/office/powerpoint/2010/main" xmlns="" val="29258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4" y="1844824"/>
            <a:ext cx="7991033" cy="30963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Dikdörtgen 3"/>
          <p:cNvSpPr/>
          <p:nvPr/>
        </p:nvSpPr>
        <p:spPr>
          <a:xfrm>
            <a:off x="216024" y="-361295"/>
            <a:ext cx="9252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/>
            </a:r>
            <a:b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tr-TR" sz="3200" b="1" dirty="0" err="1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American</a:t>
            </a:r>
            <a: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tr-TR" sz="3200" b="1" dirty="0" err="1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College</a:t>
            </a:r>
            <a: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of </a:t>
            </a:r>
            <a:r>
              <a:rPr lang="tr-TR" sz="3200" b="1" dirty="0" err="1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Rheumatology</a:t>
            </a:r>
            <a: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(ACR) /EULAR</a:t>
            </a:r>
            <a:b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tr-TR" sz="3200" b="1" dirty="0" err="1" smtClean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Primer</a:t>
            </a:r>
            <a:r>
              <a:rPr lang="tr-TR" sz="3200" b="1" dirty="0" smtClean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tr-TR" sz="3200" b="1" dirty="0" err="1" smtClean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Sjögren</a:t>
            </a:r>
            <a:r>
              <a:rPr lang="tr-TR" sz="3200" b="1" dirty="0" smtClean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 </a:t>
            </a:r>
            <a: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sınıflama kriterleri-2016</a:t>
            </a:r>
            <a:br>
              <a:rPr lang="tr-TR" sz="3200" b="1" dirty="0">
                <a:solidFill>
                  <a:srgbClr val="04617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11560" y="5589240"/>
            <a:ext cx="7782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Beş kritere göre ≥ 4 puan elde edilmiş olması</a:t>
            </a:r>
            <a:endParaRPr lang="tr-TR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31242"/>
            <a:ext cx="8972584" cy="1417638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Rheumatology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(ACR) /EULAR</a:t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sınıflama kriterleri-2016</a:t>
            </a:r>
            <a:b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Dışlama kriterleri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57364"/>
            <a:ext cx="7956000" cy="38874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Baş-Boyun radyasyonu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 C enfeksiyonu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Sarkoidoz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Amiloidoz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Greft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</a:t>
            </a: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</a:t>
            </a:r>
            <a:endParaRPr lang="tr-T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IgG4 ilişkili hastalık</a:t>
            </a:r>
            <a:endParaRPr lang="tr-T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Ekstraglandüler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Sistemik Bulgular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Halsizlik, yorgunluk,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subfebril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ateş,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Kas-İskelet Sistemi Bulguları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54-84’ünde görülür.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genelde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simetrik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El eklemleri gibi küçük eklemler ile diz, ayak bileği ve omuz gibi büyük eklemler tutulabilir.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(% 27), kronik yorgunluk semptomları (% 50-68),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kas güçsüzlüğü (% 30-35) görülebilir. </a:t>
            </a:r>
          </a:p>
          <a:p>
            <a:pPr>
              <a:lnSpc>
                <a:spcPct val="120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Subklinik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sıkken, hastaların % 11’inde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klinik bulgularına rastlanılabilir.</a:t>
            </a:r>
          </a:p>
          <a:p>
            <a:pPr>
              <a:lnSpc>
                <a:spcPts val="3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Cilt Bulguları</a:t>
            </a:r>
          </a:p>
          <a:p>
            <a:pPr>
              <a:lnSpc>
                <a:spcPct val="120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Ciltte kuruluk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kserozis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lökositoklastik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palpabl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purpura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hipokomplamentemik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ürtikeryal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 görülebilir.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686568" cy="1132732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tanımı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6000" y="1556792"/>
            <a:ext cx="7452000" cy="6771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maruziyet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emosyonel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stresle artan el ve ayak parmaklarının</a:t>
            </a:r>
          </a:p>
          <a:p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epizodik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iskemisi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ile karakterize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reverzibl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vazospastik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bir hastalıktır.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40725" y="2967916"/>
            <a:ext cx="2647199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Soğuğu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vazokonstriksiyona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27984" y="2852936"/>
            <a:ext cx="2451056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BEYAZLAŞMA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İskemi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27984" y="3933056"/>
            <a:ext cx="2821542" cy="384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KIZARIKLIK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Reperfüzyon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546707" y="3825044"/>
            <a:ext cx="2341217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Isınmayı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vazodilatasyona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3356992"/>
            <a:ext cx="3347135" cy="3847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MORARMA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Deoksijenizasyon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3831038" y="2853032"/>
            <a:ext cx="324036" cy="864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3" name="Sağ Ayraç 12"/>
          <p:cNvSpPr/>
          <p:nvPr/>
        </p:nvSpPr>
        <p:spPr>
          <a:xfrm>
            <a:off x="3831038" y="3789040"/>
            <a:ext cx="324036" cy="720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4" name="Metin kutusu 13"/>
          <p:cNvSpPr txBox="1"/>
          <p:nvPr/>
        </p:nvSpPr>
        <p:spPr>
          <a:xfrm>
            <a:off x="3110575" y="2348880"/>
            <a:ext cx="2922851" cy="3847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TRİFAZİK RENK DEĞİŞİKLİĞİ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40" y="4653136"/>
            <a:ext cx="216991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372"/>
            <a:ext cx="261862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nedenleri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5290388"/>
              </p:ext>
            </p:extLst>
          </p:nvPr>
        </p:nvGraphicFramePr>
        <p:xfrm>
          <a:off x="540000" y="1556792"/>
          <a:ext cx="8064000" cy="52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</a:t>
                      </a:r>
                      <a:r>
                        <a:rPr lang="tr-TR" sz="15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(İDYOPATİK)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Torasik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outlet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Diyabetik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mikroanjiopati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Kollajen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Doku Hastalıkları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İntravasküler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SSc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ve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Mikst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bağ dokusu hastalığı (% 90)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Paraproteinemi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İnflamatuvar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 hastalıkları (% 20)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Kryoglobülinemi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Sistemik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lupus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eritematozus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10-45)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Kryofibrijonemi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Sjögren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 (% 33)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Malignite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Romatoid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artrit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10-15)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İlaçlar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Vaskülitler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Antimigren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Antifosfolipid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Beta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blokerler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(özellikle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selektif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olmayanlar)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Mesleksel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Sitotoksik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 (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bleomisin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vinblastin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sisplatin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Soğuk hasarı (donmuş besin paketleyicileri)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Siklosporin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Polivinil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klorid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maruziyeti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Sülfasalazin</a:t>
                      </a:r>
                      <a:endParaRPr lang="tr-TR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El-kol vibrasyon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İnterferon (alfa ve beta)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Obstrüktif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Kokain, narkotikler, amfetaminler, nikotin)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Ateroskleroz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Diğer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Tromboanjiitis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obliterans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50)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Hipotiroidizm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Karpal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tünel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70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04"/>
            <a:ext cx="7920000" cy="410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Kuru öksürük 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trakea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bronşlardaki kuruluktan veya bronşların aşırı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reaktivitesinden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kaynaklanır.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ve küçük hava yollarına ait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obstrüktif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hastalığa bağlı nefes darlığı gelişebilir.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lenfositik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bronşiolitis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obliterans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organize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az görülür. 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288"/>
            <a:ext cx="82296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Tüm olguların % 8’inde klinik bulgu verir.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nefrite (en sık) bağlı olarak olguların % 25’inde tip 1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tübüler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asidoz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ortaya çıkar. İdrar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pH’sı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sıklıkla yüksektir (&gt;5.5).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Hipopotasemiye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kas paralizisi ile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tübüler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asidoz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hipofosfatemiye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osteomalasi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1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Glomerülonefrit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nadirdir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membranoporliferatif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GN,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membranöz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mezangioproliferatif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GN).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bulguları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3304"/>
            <a:ext cx="8229600" cy="39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bulantı,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epigastrik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dispepsi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görülür. Biyopsi ile hastaların % 10-25’inde kronik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atrofik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gastrit bulunduğu gösterilmiştir. </a:t>
            </a:r>
          </a:p>
          <a:p>
            <a:pPr>
              <a:lnSpc>
                <a:spcPts val="15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Karaciğer fonksiyon testlerinde bozukluk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nisbeten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sıktır.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% 25’inde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hepatit, daha nadiren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biliyer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kolanjiopati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pankreatit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bildirilmiştir. Hastaların % 6-19’unda HCV pozitifliği saptanmıştır.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Nörolojik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38576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tutulumu (% 20),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kranial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(duyusal, motor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mononöritis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multiplex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ve otonom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şeklinde karşımıza çıkabilir.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Santral sinir sistemi (% 0-30) tutulumu gelişebilir. Hastalarda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stroke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(inme) benzeri akut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sklerozu taklit eden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progressif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relaps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remisyonlarla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seyreden nörolojik bulgular olabilmektedir.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Serebral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beyaz cevher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spinal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lezyonları,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ensefalopati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aseptik menenjit görülebilir.</a:t>
            </a:r>
          </a:p>
          <a:p>
            <a:pPr>
              <a:lnSpc>
                <a:spcPts val="10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Trigeminal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nevralji,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fasial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vestibulokohlear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tutulumuna bağlı olarak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sensorionöral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işitme kaybı görülebilir. Optik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gelişebilir.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7544" y="5310336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Otoimmün</a:t>
            </a:r>
            <a:r>
              <a:rPr kumimoji="0" lang="tr-T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tiroidit</a:t>
            </a:r>
            <a:endParaRPr kumimoji="0" lang="tr-T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Primer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SS’lu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hastalarda genel popülasyona göre 9 kat fazla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otoimmün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tiroidit</a:t>
            </a:r>
            <a:r>
              <a:rPr kumimoji="0" lang="tr-TR" sz="28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olduğu görülmüştür.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tipleri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5264"/>
            <a:ext cx="8064000" cy="36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 da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olabilir.</a:t>
            </a:r>
          </a:p>
          <a:p>
            <a:pPr>
              <a:lnSpc>
                <a:spcPts val="2000"/>
              </a:lnSpc>
              <a:buNone/>
            </a:pP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Altta yatan başka bir hastalık yoksa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sendromu, başka bir hastalık ile birlikte ise (başlıca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SLE)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sekonder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olarak adlandırılır.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Vaskülit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316000" cy="5508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Sistemik </a:t>
            </a:r>
            <a:r>
              <a:rPr lang="tr-TR" sz="2000" dirty="0" err="1" smtClean="0"/>
              <a:t>vaskülit</a:t>
            </a:r>
            <a:r>
              <a:rPr lang="tr-TR" sz="2000" dirty="0" smtClean="0"/>
              <a:t> %5-10 sıklık</a:t>
            </a:r>
          </a:p>
          <a:p>
            <a:r>
              <a:rPr lang="tr-TR" sz="2000" dirty="0" err="1" smtClean="0"/>
              <a:t>Vaskülit</a:t>
            </a:r>
            <a:r>
              <a:rPr lang="tr-TR" sz="2000" dirty="0" smtClean="0"/>
              <a:t> ile birlikte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/>
              <a:t>RF ve anti-</a:t>
            </a:r>
            <a:r>
              <a:rPr lang="tr-TR" sz="2000" dirty="0" err="1" smtClean="0"/>
              <a:t>Ro</a:t>
            </a:r>
            <a:r>
              <a:rPr lang="tr-TR" sz="2000" dirty="0" smtClean="0"/>
              <a:t> pozitifliği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smtClean="0"/>
              <a:t>C4 düşüklüğü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err="1" smtClean="0"/>
              <a:t>Hipergamaglobulinemi</a:t>
            </a:r>
            <a:endParaRPr lang="tr-TR" sz="2000" dirty="0" smtClean="0"/>
          </a:p>
          <a:p>
            <a:pPr lvl="1">
              <a:buFont typeface="Wingdings" pitchFamily="2" charset="2"/>
              <a:buChar char="Ø"/>
            </a:pPr>
            <a:r>
              <a:rPr lang="tr-TR" sz="2000" dirty="0" err="1" smtClean="0"/>
              <a:t>Kriyoglobulinemi</a:t>
            </a:r>
            <a:r>
              <a:rPr lang="tr-TR" sz="2000" dirty="0" smtClean="0"/>
              <a:t> 		</a:t>
            </a:r>
            <a:r>
              <a:rPr lang="tr-T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sıktır.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tr-TR" sz="2000" dirty="0" smtClean="0"/>
              <a:t>Küçük çaplı damar </a:t>
            </a:r>
            <a:r>
              <a:rPr lang="tr-TR" sz="2000" dirty="0" err="1" smtClean="0"/>
              <a:t>vasküliti</a:t>
            </a:r>
            <a:endParaRPr lang="tr-TR" sz="2000" dirty="0" smtClean="0"/>
          </a:p>
          <a:p>
            <a:pPr>
              <a:buSzPct val="150000"/>
              <a:buNone/>
            </a:pPr>
            <a:r>
              <a:rPr lang="tr-TR" sz="2000" dirty="0" smtClean="0"/>
              <a:t>	(</a:t>
            </a:r>
            <a:r>
              <a:rPr lang="tr-TR" sz="2000" dirty="0" err="1" smtClean="0"/>
              <a:t>Lökositoklastik</a:t>
            </a:r>
            <a:r>
              <a:rPr lang="tr-TR" sz="2000" dirty="0" smtClean="0"/>
              <a:t> veya </a:t>
            </a:r>
            <a:r>
              <a:rPr lang="tr-TR" sz="2000" dirty="0" err="1" smtClean="0"/>
              <a:t>kriyoglobulinemik</a:t>
            </a:r>
            <a:r>
              <a:rPr lang="tr-TR" sz="2000" dirty="0" smtClean="0"/>
              <a:t>)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err="1" smtClean="0"/>
              <a:t>Purpura</a:t>
            </a:r>
            <a:endParaRPr lang="tr-TR" sz="2000" dirty="0" smtClean="0"/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Yineleyen ürtiker plakları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Deri ülserleri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err="1" smtClean="0"/>
              <a:t>Mononöritis</a:t>
            </a:r>
            <a:r>
              <a:rPr lang="tr-TR" sz="2000" dirty="0" smtClean="0"/>
              <a:t> </a:t>
            </a:r>
            <a:r>
              <a:rPr lang="tr-TR" sz="2000" dirty="0" err="1" smtClean="0"/>
              <a:t>multipleks</a:t>
            </a:r>
            <a:endParaRPr lang="tr-TR" dirty="0" smtClean="0"/>
          </a:p>
          <a:p>
            <a:pPr>
              <a:buSzPct val="150000"/>
              <a:buFont typeface="Arial" pitchFamily="34" charset="0"/>
              <a:buChar char="•"/>
            </a:pPr>
            <a:r>
              <a:rPr lang="tr-TR" sz="2000" dirty="0" smtClean="0"/>
              <a:t>Orta çaplı damar </a:t>
            </a:r>
            <a:r>
              <a:rPr lang="tr-TR" sz="2000" dirty="0" err="1" smtClean="0"/>
              <a:t>vasküliti</a:t>
            </a:r>
            <a:endParaRPr lang="tr-TR" sz="2000" dirty="0" smtClean="0"/>
          </a:p>
          <a:p>
            <a:pPr lvl="1">
              <a:buSzPct val="90000"/>
              <a:buFont typeface="Wingdings" pitchFamily="2" charset="2"/>
              <a:buChar char="Ø"/>
            </a:pPr>
            <a:r>
              <a:rPr lang="tr-TR" sz="2000" dirty="0" smtClean="0"/>
              <a:t>Böbrek, akciğer, GIS, dalak, </a:t>
            </a:r>
            <a:r>
              <a:rPr lang="tr-TR" sz="2000" dirty="0" err="1" smtClean="0"/>
              <a:t>ürogenital</a:t>
            </a:r>
            <a:r>
              <a:rPr lang="tr-TR" sz="2000" dirty="0" smtClean="0"/>
              <a:t> sistem gibi organ tutuluşları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-24"/>
            <a:ext cx="8305800" cy="1143000"/>
          </a:xfrm>
        </p:spPr>
        <p:txBody>
          <a:bodyPr>
            <a:normAutofit/>
          </a:bodyPr>
          <a:lstStyle/>
          <a:p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Lökositoklastik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vaskülit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İçerik Yer Tutucusu" descr="http://127.0.0.1:1818/images/128FF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5"/>
            <a:ext cx="3162411" cy="5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27.0.0.1:1818/images/25FF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5"/>
            <a:ext cx="3214710" cy="2198057"/>
          </a:xfrm>
          <a:prstGeom prst="rect">
            <a:avLst/>
          </a:prstGeom>
          <a:noFill/>
        </p:spPr>
      </p:pic>
      <p:pic>
        <p:nvPicPr>
          <p:cNvPr id="66562" name="Picture 2" descr="http://127.0.0.1:1818/images/141F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357562"/>
            <a:ext cx="2291836" cy="330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Lenfoproliferatif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hastalık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89320"/>
            <a:ext cx="8496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hastalarda sağlıklı kontrollere göre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gelişme riski 16 kat artmıştır. En sık B lenfosit kökenli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ekstranodal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MALT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lenfomalar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görülür.</a:t>
            </a:r>
          </a:p>
          <a:p>
            <a:pPr>
              <a:lnSpc>
                <a:spcPts val="600"/>
              </a:lnSpc>
              <a:buNone/>
            </a:pPr>
            <a:endParaRPr lang="tr-TR" sz="25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bezlerinde ani büyüme,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lenfadenopati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splenomegali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bulguları,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protein gelişimi, yeni başlayan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lökopeni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anemi,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RF’ün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negatifleşmesi,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kriyoglobülinemi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hipergammaglobülinemi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yüksek </a:t>
            </a:r>
            <a:r>
              <a:rPr lang="el-G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</a:t>
            </a:r>
            <a:r>
              <a:rPr lang="tr-TR" sz="255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mikroglobülin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düzeyleri, düşük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kompleman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IgM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düzeyleri </a:t>
            </a:r>
            <a:r>
              <a:rPr lang="tr-TR" sz="25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5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 açısından uyarıcı olmalıdır. </a:t>
            </a:r>
            <a:endParaRPr lang="tr-TR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Sarkoidoz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tr-TR" dirty="0" smtClean="0"/>
              <a:t> </a:t>
            </a:r>
            <a:r>
              <a:rPr lang="tr-TR" dirty="0" err="1" smtClean="0"/>
              <a:t>Nonkazeifiye</a:t>
            </a:r>
            <a:r>
              <a:rPr lang="tr-TR" dirty="0" smtClean="0"/>
              <a:t> </a:t>
            </a:r>
            <a:r>
              <a:rPr lang="tr-TR" dirty="0" err="1" smtClean="0"/>
              <a:t>granulomlar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 </a:t>
            </a:r>
            <a:r>
              <a:rPr lang="tr-TR" dirty="0" smtClean="0"/>
              <a:t>Antikorlar negatif</a:t>
            </a:r>
          </a:p>
          <a:p>
            <a:r>
              <a:rPr lang="tr-TR" dirty="0" err="1" smtClean="0"/>
              <a:t>Lipoproteinemiler</a:t>
            </a:r>
            <a:r>
              <a:rPr lang="tr-TR" dirty="0" smtClean="0"/>
              <a:t> (</a:t>
            </a:r>
            <a:r>
              <a:rPr lang="tr-TR" dirty="0" err="1" smtClean="0"/>
              <a:t>tipII</a:t>
            </a:r>
            <a:r>
              <a:rPr lang="tr-TR" dirty="0" smtClean="0"/>
              <a:t>, III, IV)</a:t>
            </a:r>
          </a:p>
          <a:p>
            <a:r>
              <a:rPr lang="tr-TR" dirty="0" err="1" smtClean="0"/>
              <a:t>Graft</a:t>
            </a:r>
            <a:r>
              <a:rPr lang="tr-TR" dirty="0" smtClean="0"/>
              <a:t> </a:t>
            </a:r>
            <a:r>
              <a:rPr lang="tr-TR" dirty="0" err="1" smtClean="0"/>
              <a:t>versus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hastalığı</a:t>
            </a:r>
          </a:p>
          <a:p>
            <a:r>
              <a:rPr lang="tr-TR" dirty="0" err="1" smtClean="0"/>
              <a:t>Amiloidoz</a:t>
            </a:r>
            <a:endParaRPr lang="tr-TR" dirty="0" smtClean="0"/>
          </a:p>
          <a:p>
            <a:r>
              <a:rPr lang="tr-TR" dirty="0" smtClean="0"/>
              <a:t>HIV, HTLV-1, HCV enfeksiyonları</a:t>
            </a:r>
          </a:p>
          <a:p>
            <a:r>
              <a:rPr lang="tr-TR" dirty="0" err="1" smtClean="0"/>
              <a:t>Antikolinerjik</a:t>
            </a:r>
            <a:r>
              <a:rPr lang="tr-TR" dirty="0" smtClean="0"/>
              <a:t> ilaçlar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Tedavi: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Glandüler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semptomların tedavisi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bulunduğu ortamın nemlendirilmesi, ağız hijyeninin sağlanması, sık su içme, şekersiz sakız çiğneme, dudak koruyucu nemlendiriciler, göz jelleri ve güneş gözlüğü kullanımı, kahve, sigara ve alkolden kaçınılması, mümkünse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antikolinerjik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antihistaminik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antidepresan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diüretiklerden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kaçınılması, şekerli gıdaların ağız içinde fazla kalmasının önlenmesi, düzenli diş hekimi muayenesi şeklinde basit önlemler önerilmektedir.</a:t>
            </a:r>
          </a:p>
          <a:p>
            <a:pPr>
              <a:lnSpc>
                <a:spcPts val="600"/>
              </a:lnSpc>
              <a:buNone/>
            </a:pPr>
            <a:endParaRPr lang="tr-TR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Kuru göz için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polivinil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metiselüloz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içeren yapay göz yaşları kullanılabilir. Göz yaşını artırmak için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oftalmik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emülsiyonu yararlı olabilir. Şiddetli göz kuruluğunda cerrahi yöntem veya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punktumların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koterizasyonu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önerilmektedir.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Glandüler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semptomların tedavisi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Ağız kuruluğunun tedavisinde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klorheksidinli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ağız gargaraları, oral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kandidiazis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topikal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nistatin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kotrimazol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kullanılır.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Şiddetli ağız kuruluğunda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agonistlerin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pilokarpin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cevimelin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etkinliği kanıtlanmıştır.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-spesifik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pilokarpin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hidroklorid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Salagen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günde 4 kez 5 mg önerilir.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Cevimelin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Evoxac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muskorinik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agonisttir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günde 3 kez 30 mg önerilir. Her iki ajan da glokom ve astımda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kontrendikedir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Metilselüloz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müsinden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oluşan yapay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kullanılabilir.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357322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Sistemik 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86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ilaçlar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hidroksiklorokin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(200-400 mg/gün)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miyaljide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etkili bulunmuştur.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Poliartriti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olan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metotreksat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tercih edilir. Tedavide ayrıca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azatiyoprin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siklosporin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kullanılabilir.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kortikosteroid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(0.5-1 mg/kg/gün)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siklofosfamid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pnömoni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glomerülonefrit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santral sinir sistemi (yüksek doz) tutulumlarında kullanılır.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Dirençli olgularda anti-CD20 antikorları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rituksimab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ve anti-CD22 antikorları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epratuzumab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anti-BAFF (B-lenfosit aktive edici faktör) antikoru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belimumab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humanize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antikor) ve anti-BAFF reseptörü (anti-BR3) gibi B lenfosit hedefleyici ajanlar denenebilir.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tr-TR" sz="4800" dirty="0" smtClean="0"/>
              <a:t>MİKS BAĞ DOKUSU HASTALIĞI VE OVERLAP SENDROMLAR</a:t>
            </a:r>
            <a:endParaRPr lang="tr-TR" sz="4800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Doç. Dr. Aşkın ATEŞ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AÜTF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Romatoloji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Bilim Dalı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 dokusu hastalığı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25304"/>
            <a:ext cx="8229600" cy="414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SLE, sistemik skleroz,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klinik özelliklerin kombinasyonu ve yüksek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titrede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anti-U1-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ribonükleoprotein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(U1-RNP) antikorlarının varlığı ile karakterize sistemik bir bağ dokusu hastalığıdır. 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Hastalığın erken fazında U1-RNP antikorları ile en sık birliktelik gösteren klinik özellikler ellerde ödem,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kas hastalığı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bağ dokusu hastalığı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432" y="1935480"/>
            <a:ext cx="7920000" cy="45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hastalığının ayrı bir hastalık olduğunu düşündüren en önemli neden yüksek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titrede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U1-RNP antikorlarının birçok farklı özellik ile birlikte olmasıdır.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SLE’deki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morbidite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önemli nedeni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santral sinir sistemi tutulumları bu hastalarda nadiren görülür.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Genellikle en erken bulgu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fenomenidir ve sistemik skleroza benzer tırnak yatağı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kapiller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paterni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gelişme olasılığı SLE ve sistemik sklerozdan daha fazladır ve en önemli ölüm nedenidir.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RF’ün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olma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gelişme olasılığı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fazladır.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320"/>
            <a:ext cx="81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0.5-5 arasındadır.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Tüm yaşlarda ortaya çıkabilmekle beraber, 40-50 yaş grubundaki kadınlarda daha sık görülür.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Kadın/erkek oranı 9/1’dir.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% 50’sini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oluşturur.</a:t>
            </a:r>
          </a:p>
          <a:p>
            <a:pPr>
              <a:lnSpc>
                <a:spcPts val="6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Türkiye’de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sendromunun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Avrupa-Amerika kriterlerine göre % 0.72’dir.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Epidemiyoloji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1168"/>
            <a:ext cx="8100000" cy="270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Kadınlarda erkeklerden 9-16 kat daha sık görülür.</a:t>
            </a:r>
          </a:p>
          <a:p>
            <a:pPr>
              <a:lnSpc>
                <a:spcPts val="2000"/>
              </a:lnSpc>
              <a:buNone/>
            </a:pPr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 yaşı diğer bağ dokusu hastalıklarına benzer şekilde sıklıkla 2-3.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dekattır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tr-T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9296"/>
            <a:ext cx="8064000" cy="410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1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 düşündüren 4 önemli klinik özellik vardır: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 ve ellerde veya parmaklarda şişlik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böbrek ve santral sinir sistemi tutulumunun bulunmaması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sinsi başlangıçlı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(akciğer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ile ilişkisiz)</a:t>
            </a:r>
          </a:p>
          <a:p>
            <a:pPr marL="628650" indent="-357188">
              <a:buClr>
                <a:schemeClr val="accent2"/>
              </a:buClr>
              <a:buSzPct val="105000"/>
              <a:buAutoNum type="arabicPeriod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Anti-U1-RNP antikorlarının varlığı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Cilt Bulguları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şiş parmaklar ve bazen total el ödemi,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kutis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diskoid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plaklar,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oral ülserler, nazal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septal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perforasyon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14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Eklem tutulumu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ve daha şiddetlidir. Hastaların % 60 kadarında belirgin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karakteristik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gelişir. Ancak radyolojik görünüm genellikle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Jaccoud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artropatisine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benzer ve radyolojik erozyon hafiftir.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27.0.0.1:1818/images/141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131136" cy="2592288"/>
          </a:xfrm>
          <a:prstGeom prst="rect">
            <a:avLst/>
          </a:prstGeom>
          <a:noFill/>
        </p:spPr>
      </p:pic>
      <p:pic>
        <p:nvPicPr>
          <p:cNvPr id="1030" name="Picture 6" descr="http://127.0.0.1:1818/images/141F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407" y="1700808"/>
            <a:ext cx="4370913" cy="280831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580112" y="1124744"/>
            <a:ext cx="21162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 ödemi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2204864"/>
            <a:ext cx="39727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Gottron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papülü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</a:t>
            </a: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127.0.0.1:1818/images/25FF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620000" cy="518160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571604" y="714356"/>
            <a:ext cx="68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Skleroderma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-Makinist eli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tanımı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46000" y="1556792"/>
            <a:ext cx="7452000" cy="6771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maruziyet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emosyonel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stresle artan el ve ayak parmaklarının</a:t>
            </a:r>
          </a:p>
          <a:p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epizodik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iskemisi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ile karakterize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reverzibl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vazospastik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bir hastalıktır.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40725" y="2967916"/>
            <a:ext cx="2647199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Soğuğu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vazokonstriksiyona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427984" y="2852936"/>
            <a:ext cx="2451056" cy="3847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BEYAZLAŞMA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İskemi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4427984" y="3933056"/>
            <a:ext cx="2821542" cy="3847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KIZARIKLIK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Reperfüzyon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546707" y="3825044"/>
            <a:ext cx="2341217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r"/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Isınmayı takiben</a:t>
            </a:r>
          </a:p>
          <a:p>
            <a:pPr algn="r"/>
            <a:r>
              <a:rPr lang="tr-TR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vazodilatasyona</a:t>
            </a:r>
            <a:r>
              <a:rPr lang="tr-T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bağlı</a:t>
            </a:r>
            <a:endParaRPr lang="tr-T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3356992"/>
            <a:ext cx="3347135" cy="3847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MORARMA  (</a:t>
            </a:r>
            <a:r>
              <a:rPr lang="tr-TR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Deoksijenizasyon</a:t>
            </a:r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Sağ Ayraç 11"/>
          <p:cNvSpPr/>
          <p:nvPr/>
        </p:nvSpPr>
        <p:spPr>
          <a:xfrm>
            <a:off x="3831038" y="2853032"/>
            <a:ext cx="324036" cy="864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3" name="Sağ Ayraç 12"/>
          <p:cNvSpPr/>
          <p:nvPr/>
        </p:nvSpPr>
        <p:spPr>
          <a:xfrm>
            <a:off x="3831038" y="3789040"/>
            <a:ext cx="324036" cy="720000"/>
          </a:xfrm>
          <a:prstGeom prst="rightBrace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900"/>
          </a:p>
        </p:txBody>
      </p:sp>
      <p:sp>
        <p:nvSpPr>
          <p:cNvPr id="14" name="Metin kutusu 13"/>
          <p:cNvSpPr txBox="1"/>
          <p:nvPr/>
        </p:nvSpPr>
        <p:spPr>
          <a:xfrm>
            <a:off x="3110575" y="2348880"/>
            <a:ext cx="2922851" cy="38472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 anchor="ctr">
            <a:spAutoFit/>
          </a:bodyPr>
          <a:lstStyle/>
          <a:p>
            <a:pPr algn="ctr"/>
            <a:r>
              <a:rPr lang="tr-TR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TRİFAZİK RENK DEĞİŞİKLİĞİ</a:t>
            </a:r>
            <a:endParaRPr lang="tr-TR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40" y="4653136"/>
            <a:ext cx="2169912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372"/>
            <a:ext cx="2618627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tr-T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</a:t>
            </a:r>
            <a:endParaRPr lang="tr-T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6444" y="1929026"/>
            <a:ext cx="7812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ve ayak parmakları dışında nadiren dil, burun, kulak ve memelerde de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görülebilir.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56436" y="3081154"/>
            <a:ext cx="7740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(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veya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için % 5-20 arasında değişen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sıklık bildirilmiştir.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56004" y="4221136"/>
            <a:ext cx="38520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Olguların % 75’den fazlası kadındır.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5097378"/>
            <a:ext cx="766498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fenomenili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hastaların % 15-20’sinde izlemde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geliştiği gösterilmiştir.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6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 nedenleri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5290388"/>
              </p:ext>
            </p:extLst>
          </p:nvPr>
        </p:nvGraphicFramePr>
        <p:xfrm>
          <a:off x="540000" y="1556792"/>
          <a:ext cx="8064000" cy="522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</a:t>
                      </a:r>
                      <a:r>
                        <a:rPr lang="tr-TR" sz="15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(İDYOPATİK)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Torasik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outlet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Diyabetik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mikroanjiopati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Kollajen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Doku Hastalıkları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İntravasküler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SSc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ve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Mikst</a:t>
                      </a:r>
                      <a:r>
                        <a:rPr lang="tr-TR" sz="15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bağ dokusu hastalığı (% 90)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Paraproteinemi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İnflamatuvar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 hastalıkları (% 20)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Kryoglobülinemi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Sistemik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lupus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eritematozus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10-45)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Kryofibrijonemi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Sjögren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 (% 33)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Malignite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Romatoid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artrit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10-15)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İlaçlar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Vaskülitler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Antimigren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Antifosfolipid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Beta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blokerler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(özellikle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selektif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olmayanlar)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Mesleksel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Sitotoksik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ilaçlar (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bleomisin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vinblastin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sisplatin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Soğuk hasarı (donmuş besin paketleyicileri)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Siklosporin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Polivinil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klorid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maruziyeti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Sülfasalazin</a:t>
                      </a:r>
                      <a:endParaRPr lang="tr-TR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El-kol vibrasyon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İnterferon (alfa ve beta)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Obstrüktif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Vasküler</a:t>
                      </a: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Hastalıklar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Kokain, narkotikler, amfetaminler, nikotin)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Ateroskleroz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Diğer Nedenler</a:t>
                      </a:r>
                      <a:endParaRPr lang="tr-TR" sz="15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Tromboanjiitis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obliterans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(% 50)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Hipotiroidizm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5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Karpal</a:t>
                      </a:r>
                      <a:r>
                        <a:rPr lang="tr-TR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tünel sendromu</a:t>
                      </a:r>
                      <a:endParaRPr lang="tr-TR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70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Primer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sekonder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Raynaud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fenomeninin ayırıcı özellikleri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812048"/>
              </p:ext>
            </p:extLst>
          </p:nvPr>
        </p:nvGraphicFramePr>
        <p:xfrm>
          <a:off x="215516" y="1881260"/>
          <a:ext cx="4032000" cy="3888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PRİMER RAYNAUD FENOMENİ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Genç yaş (&lt;30 yaş)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Kadınlarda sık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Genetik yatkınlık (1. derece akrabalarda  % 30 sıklık)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Altta yatan hastalık yok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Doku nekrozu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gangren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yok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Tırnak yatağı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kapiller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morfolojisi 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ESH 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 negatif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7472352"/>
              </p:ext>
            </p:extLst>
          </p:nvPr>
        </p:nvGraphicFramePr>
        <p:xfrm>
          <a:off x="4463988" y="1881260"/>
          <a:ext cx="4500000" cy="3888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SEKONDER RAYNAUD FENOMENİ</a:t>
                      </a:r>
                      <a:endParaRPr lang="tr-TR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Daha ileri yaş (&gt;30 yaş)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Daha seyrek (% 10-20)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Altta yatan hastalığa ait semptom/bulgular var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Parmak cildinde sertleşme, daha şiddetli ağrı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Dijital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iskemi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(dijital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pitting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skar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, ülser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gangren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Tırnak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yatağı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kapiller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morfolojisi anormal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ESH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artmış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 veya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ENA pozitif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05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53319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Sklerodermada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erken, aktif ve geç tırnak yatağı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videokapilleroskopi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paternleri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5236"/>
            <a:ext cx="4455533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190" y="2204864"/>
            <a:ext cx="4371286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6237312"/>
            <a:ext cx="864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Cutolo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 et al.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Practice &amp; Research Clinical Rheumatology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22, No. 6, </a:t>
            </a:r>
            <a:r>
              <a:rPr lang="tr-T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r>
              <a:rPr lang="tr-T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1093–1108, 2008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3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Etyopatogenez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8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Etyopatogenez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tam olarak bilinmemekle beraber, çalışmalar genetik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hormonal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(östrojen) faktörler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viruslar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(EBV, HCV, HTLV ve HIV) üzerine yoğunlaşmıştır. Genetik yatkınlığı olan bireylerde eklenen çevresel faktörlerin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otoimmüniteyi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tetiklediği düşünülmektedir.</a:t>
            </a:r>
          </a:p>
          <a:p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sendromunun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patogenezinde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belirgin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immün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regülasyon bozukluğu B hücre aktivitesinde belirgin artıştır. Buna bağlı olarak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sendromlu hastaların yaklaşık 2/3’ünde ANA (% 55-97) ve RF (% 32-90), anti-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/SS-A (% 40-60) ve anti-La/SS-B (% 50) antikorları pozitif bulunur.</a:t>
            </a:r>
          </a:p>
          <a:p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Başlangıçta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 lenfosit aktivasyonu görülürken, zamanla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oligoklonal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monoklonal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aktivasyonun ortaya çıkması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malign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lenfoma</a:t>
            </a:r>
            <a:r>
              <a:rPr lang="tr-TR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gelişimine yol açabilir.</a:t>
            </a:r>
            <a:endParaRPr lang="tr-T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53320"/>
            <a:ext cx="8172000" cy="435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tanısı için gerekli üç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özelliğinden birisi klinik ve histolojik olarak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uyan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inflamatuvar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miyopatidir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Kardiyak Hastalık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Perikardit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kardiyak tutulum bulgusudur (% 10-30). En önemli ölüm nedeni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hipertansiyondur. Tanıda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doppler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EKO ve kesin tanı için kalp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kateterizasyonu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gerekir. Ortalama istirahat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arter basıncı 25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mmHg’dan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yüksek ise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 tanısı konulur.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53312"/>
            <a:ext cx="7740000" cy="428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1"/>
              </a:buClr>
              <a:buSzPct val="11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Hastaların % 75’inde akciğerler tutulur. Bu patolojiler: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Plevral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plöritik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ağrı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hipertansiyon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Tromboembolik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hastalık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hemoraji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Obstrüktif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hava yolu hastalığı</a:t>
            </a:r>
          </a:p>
          <a:p>
            <a:pPr marL="628650" indent="-357188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vaskülit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489922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bulgular: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571612"/>
            <a:ext cx="8301038" cy="50006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Erken semptomlar kuru öksürük,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dispne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plöritik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göğüs ağrısıdır.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 bireylerin % 30-50’sinde görülür. Erken evrede akciğer fonksiyon testlerinde en sık görülen bulgu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karbonmonoksit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diffüzyon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testinde (DLCO) azalmadır.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hastalığının saptanmasında yüksek çözünürlüklü bilgisayarlı tomografi oldukça duyarlıdır. En sık gözlenen bulgular buzlu cam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opasiteleri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lineer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opasitelerdir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Özellikle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periferik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bölgeler ve alt loblar tutulur. Anti-U1-RNP antikoru pozitif olanlarda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eşlik eden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ölüm, negatif olanlara göre daha azdır.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Aminoacyl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antikoru pozitif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interstisyel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hastalığının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kötüdür.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6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Böbrek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böbrek hastalığının bulunmaması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hastalığının en önemli göstergesidir. Buna rağmen hastaların   % 10’unda böbrek tutulumu ortaya çıkar.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Membranöz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nefropati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görülen lezyondur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nefrotik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proteinüri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görülebilir.</a:t>
            </a:r>
          </a:p>
          <a:p>
            <a:pPr>
              <a:lnSpc>
                <a:spcPts val="100"/>
              </a:lnSpc>
              <a:buNone/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tr-T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ile çakışan en sık klinik bulgudur ve hastaların % 60-80’inde görülür. Üst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gastrointestinal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sistemde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motilite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bozukluğu, ince barsak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dilatasyonuna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bağlı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malabsorpsiyon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kronik aktif hepatit gelişebilir.</a:t>
            </a:r>
          </a:p>
          <a:p>
            <a:pPr>
              <a:lnSpc>
                <a:spcPts val="100"/>
              </a:lnSpc>
              <a:buNone/>
            </a:pPr>
            <a:endParaRPr lang="tr-TR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2400"/>
              </a:lnSpc>
              <a:buNone/>
            </a:pPr>
            <a:r>
              <a:rPr lang="tr-T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Santral Sinir Sistemi Tutulumu</a:t>
            </a:r>
          </a:p>
          <a:p>
            <a:pPr>
              <a:lnSpc>
                <a:spcPts val="2400"/>
              </a:lnSpc>
            </a:pP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Ciddi santral sistemi tutulumunun bulunmaması karakteristik özelliktir. En sık görülen bulgular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trigeminal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sinir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nöropatisi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vasküler</a:t>
            </a: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kaynaklı baş ağrısıdır.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Sınıflama kriterleri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08928"/>
            <a:ext cx="8229600" cy="9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için en sık kullanılan kriter seti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Alarcon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Segovia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tarafından ileri sürülen kriterlerdir.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1512000" y="2996952"/>
          <a:ext cx="6120000" cy="3627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Serolojik</a:t>
                      </a:r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</a:t>
                      </a:r>
                    </a:p>
                    <a:p>
                      <a:r>
                        <a:rPr lang="tr-TR" sz="2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Pozitif</a:t>
                      </a:r>
                      <a:r>
                        <a:rPr lang="tr-TR" sz="2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anti-U1-RNP antikorları (≥1/1600 </a:t>
                      </a:r>
                      <a:r>
                        <a:rPr lang="tr-TR" sz="22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titrede</a:t>
                      </a:r>
                      <a:r>
                        <a:rPr lang="tr-TR" sz="2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tr-TR" sz="2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Klinik</a:t>
                      </a:r>
                      <a:r>
                        <a:rPr lang="tr-TR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Kriterler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Ellerde ödem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Raynaud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fenomeni</a:t>
                      </a: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Akroskleroz</a:t>
                      </a:r>
                      <a:endParaRPr lang="tr-TR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Sinovit</a:t>
                      </a:r>
                      <a:endParaRPr lang="tr-TR" sz="2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 marL="271463" indent="-185738">
                        <a:buFont typeface="+mj-lt"/>
                        <a:buAutoNum type="arabicPeriod"/>
                      </a:pP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endParaRPr lang="tr-T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Serolojik</a:t>
                      </a:r>
                      <a:r>
                        <a:rPr lang="tr-T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kriter ve 5 klinik kriterden,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biri </a:t>
                      </a:r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sinovit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veya</a:t>
                      </a:r>
                    </a:p>
                    <a:p>
                      <a:r>
                        <a:rPr lang="tr-TR" sz="2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r>
                        <a:rPr lang="tr-T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olmak üzere üçü varsa tanı konulur.</a:t>
                      </a:r>
                      <a:endParaRPr lang="tr-T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9512" y="476672"/>
          <a:ext cx="8784976" cy="61206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6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8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7587">
                <a:tc>
                  <a:txBody>
                    <a:bodyPr/>
                    <a:lstStyle/>
                    <a:p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Klinik Bulgu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Tedavi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20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Artrit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artralji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miyalji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NSAİİ,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hidroksiklorokin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düşük doz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(≤10 mg/gün),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metotreksat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Plörezi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perikardit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(0.25-1 mg/kg/gün)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İnterstisyel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akciğer hastalığı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Yüksek doz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idamede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azatiyoprine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931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Miyozit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Akut/ciddi başlangıç: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(60-100 mg/gün)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Kronik: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(10-30 mg/gün),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metotreksat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azatiyoprine</a:t>
                      </a:r>
                      <a:endParaRPr lang="tr-T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Steroide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dirençli: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IVIG ve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Rituximab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(anti-CD20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Mab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Nefrotik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sendrom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Prednizolon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(15-60 mg/gün) ± aylık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pulse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65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Miyokardit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Steroid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siklofosfamid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637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Pulmoner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hipertansiyon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Semptomatik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: iv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prostoglandin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ACE inhibitörü,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antikoagülasyon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endotelin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reseptör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antagonisti (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bosentan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),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sildenafil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1637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Regürjitasyon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Yatak başını kaldır, sigara ve kafeini kes, proton pompa inhibitörleri, H2 antagonistleri,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metoklopropamid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sisaprid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6207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İntestinal</a:t>
                      </a:r>
                      <a:r>
                        <a:rPr lang="tr-T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psödoobstrüksiyon</a:t>
                      </a:r>
                      <a:endParaRPr lang="tr-T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Sisaprid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ve/veya </a:t>
                      </a:r>
                      <a:r>
                        <a:rPr lang="tr-T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makrolid</a:t>
                      </a: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antibiyotikler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tr-T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Ciddi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olgularda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enterostomi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,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parenteral</a:t>
                      </a:r>
                      <a:r>
                        <a:rPr lang="tr-T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tr-TR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nütrisyon</a:t>
                      </a:r>
                      <a:endParaRPr lang="tr-T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7592" cy="1107504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(çakışma) sendromları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4968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Bağ dokusu hastalıklarının klinikleri kompleks ve heterojendir. Bu hastalıklar arasında bazı klinik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laboratuvar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özellikler çakışabilir.</a:t>
            </a:r>
          </a:p>
          <a:p>
            <a:pPr>
              <a:lnSpc>
                <a:spcPts val="1200"/>
              </a:lnSpc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bir hastada birden fazla bağ dokusu hastalığına ait klinik bulgular varsa ve spesifik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serolojik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testin eşlik ettiği hastalık şeklinde tanımlanır.</a:t>
            </a:r>
          </a:p>
          <a:p>
            <a:pPr>
              <a:lnSpc>
                <a:spcPts val="1200"/>
              </a:lnSpc>
              <a:buNone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sendromlarında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sık görülen bulgulardır.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eşlik ettiği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 görülen ve çok daha ciddi klinik bulguya neden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70408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sendromları sınıflandırma</a:t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Spesifik antikor profili ile ilişkili olmayanlar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392" y="1935480"/>
            <a:ext cx="756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başka bir bağ dokusu hastalığı (en sık görülen) (RA, SLE,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PM ile birlikte)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SLE (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Rhupus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Primer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biliyer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siroz,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ve CREST sendromu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ve SLE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Sistemik skleroz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romatoid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sendromları sınıflandırma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Spesifik antikor profili ile ilişkili olanlar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58204" cy="439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tr-T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Mikst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(anti-U1-RNP)</a:t>
            </a: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Antisentetaz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(anti-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PM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(anti-PM/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(anti-La/SSB)</a:t>
            </a: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935480"/>
            <a:ext cx="8372476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RA,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kliniği ve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aminoaçil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karşı (ARS)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otoantikor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 ile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karekterize</a:t>
            </a:r>
            <a:endParaRPr lang="tr-TR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 sık görülen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spesifik antikor anti-ARS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Anti-ARS antikoru PM ve/veya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DM’in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30-40’ında pozitif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farklı </a:t>
            </a:r>
            <a:r>
              <a:rPr lang="tr-T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ARS’a</a:t>
            </a:r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karşı antikor mevcut, ilk bulunan anti-Jo1</a:t>
            </a:r>
          </a:p>
          <a:p>
            <a:r>
              <a:rPr lang="tr-T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Anti-ARS pozitif olguların %75’inde anti-Jo1 pozitif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ar331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5429288" cy="392909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6929454" y="114298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857884" y="1209620"/>
            <a:ext cx="3071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*IRF5 (IFN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regulatuar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faktör 5)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polimorfizmi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Tip1 IFN (IFN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salınımında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etkili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*STAT4 (Sinyal iletici ve transkripsiyon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aktivatörü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polimorfizmi</a:t>
            </a:r>
            <a:endParaRPr lang="tr-TR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lenfositlerin Th1 ve Th17 alt gruba değişimini ve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monosit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aktivasyonunu indükler, IFN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üretimini uyarır.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-32" y="5086191"/>
            <a:ext cx="921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hücreleri aktive olur ve MHC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molekülleri eksprese eder.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pDH’ler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aktive olarak genetik yatkın bireylerde IFN-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dahil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proinflamatuar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sitokinleri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fazla miktarda</a:t>
            </a: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sentezler. IFN etkisiyle BAFF sentezi gerçekleşir ve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hücrelerinde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otoantijen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sumunu</a:t>
            </a:r>
            <a:endParaRPr lang="tr-TR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 birlikte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adaptif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immün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 uyarılır.</a:t>
            </a:r>
            <a:endParaRPr lang="tr-T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500166" y="38377"/>
            <a:ext cx="686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</a:t>
            </a:r>
            <a:endParaRPr lang="tr-T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 bulgular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Miyopati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ILD,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noneroziv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ateş ve makinist eli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Simetrik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60-90, % 17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yapıcı, % 17 ACPA pozitif</a:t>
            </a:r>
          </a:p>
          <a:p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Anti-Jo1 pozitiflerin % 90’ında, anti-PL-12’lerin % 52’inde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görülür.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İnflamatuar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miyozitin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klinik ve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histopatolojik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özellikleri saptanır.</a:t>
            </a:r>
          </a:p>
          <a:p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Heliotrop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gottron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lezyonları bulunabilir.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(ASS)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Pulmoner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tutulum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64108"/>
            <a:ext cx="8229600" cy="3850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Anti-Jo1 pozitiflerin % 50-85’inde, anti-PL-12 pozitiflerin % 90’ında ILD saptanır.</a:t>
            </a:r>
          </a:p>
          <a:p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Akut başlangıçlı-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progressif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kronik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asemptomatik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olabilir.</a:t>
            </a:r>
          </a:p>
          <a:p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Morbidite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akciğer tutulumu ile ilişkili</a:t>
            </a:r>
          </a:p>
          <a:p>
            <a:pPr>
              <a:buNone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24136"/>
          </a:xfrm>
        </p:spPr>
        <p:txBody>
          <a:bodyPr anchor="ctr">
            <a:normAutofit/>
          </a:bodyPr>
          <a:lstStyle/>
          <a:p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(çakışma) sendromları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085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t-RNA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(sıklıkla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-1) ilişkili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mikst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bağ dokusu hastalığı çok yakın benzerlik gösterir.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her ikisinde de sık görülen bulgulardır. ARS ilişkili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fibrozan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daha sık görülür ve daha fazla başlangıçta semptom verir.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tRNA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prognozu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anti-U1-RNP pozitif hastalardan daha kötüdür.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Anti-U1-RNP pozitif hastalar daha fazla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bulgulara sahiptir ve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SLE’e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dönüşebilirken, anti-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-1 antikor pozitif hastalarda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RA’da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görülen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eroziv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deformiteye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neden olan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gelişebilmektedir.</a:t>
            </a:r>
          </a:p>
          <a:p>
            <a:pPr>
              <a:buNone/>
            </a:pP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484784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Sistemik skleroz ve 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Polimiyozit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Skleromiyozit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428736"/>
            <a:ext cx="8820472" cy="5286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PM kliniği ile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karekterlidir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Hastalığın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serolojik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belirleyicisi anti-PM/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antikor pozitifliğidir.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Anti-PM/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skleromiyozitlerin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33’ünde pozitif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Klinik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prezentasyon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çok değişkendir.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prevalansı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yüksek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Hafif kas enzim yüksekliği ve EMG bulguları ile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karekterli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ılımlı kas tutulumu vardır.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t-RNA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sentetaz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hastalarla karşılaştırıldığında anti-PM-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Scl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pozitif hastalarda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fibrozan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alveolitin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sıklığı ve şiddeti daha az ve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steroid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immünsüpressif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tedaviye daha iyi yanıt verir.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Diğer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overlap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sendromlara göre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cilt tutulumlu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formu daha sıktır </a:t>
            </a:r>
          </a:p>
          <a:p>
            <a:pPr>
              <a:buNone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(% 47,4)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Dijital ülser, GİS tutulumu, ILD,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 MR ile konfirme edilmiş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kardiyomiyopati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gözlenir.</a:t>
            </a:r>
          </a:p>
          <a:p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Mortalite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% 21.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315416"/>
            <a:ext cx="9396536" cy="1512168"/>
          </a:xfrm>
        </p:spPr>
        <p:txBody>
          <a:bodyPr anchor="ctr">
            <a:no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U1-RNP antikor ilişkili 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sendromunda (</a:t>
            </a:r>
            <a:r>
              <a:rPr lang="tr-T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Mikst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 dokusu hastalığı) görülen klinik bulguları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949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						%95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				%85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Ösefagus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motilitesinde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azalma				%67	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diffüzyon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kapasitesinde  azalma			%67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Ellerde şişlik						% 66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63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Lenfadenopati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%39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Ciltte </a:t>
            </a: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38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Sklerodermatöz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değişiklikler				% 33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Ateş							% 33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Serozit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27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Splenomegali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19</a:t>
            </a:r>
          </a:p>
          <a:p>
            <a:pPr>
              <a:lnSpc>
                <a:spcPts val="2700"/>
              </a:lnSpc>
            </a:pPr>
            <a:r>
              <a:rPr lang="tr-T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Hepatomegali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	% 15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Böbrek tutulumu					% 10</a:t>
            </a:r>
          </a:p>
          <a:p>
            <a:pPr>
              <a:lnSpc>
                <a:spcPts val="2700"/>
              </a:lnSpc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Nörolojik bulgular					%10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710952"/>
          </a:xfrm>
        </p:spPr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 (Anti-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aminoasil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sentetaz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ilişkili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     klinik bulguları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1328"/>
            <a:ext cx="684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		% 93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90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83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79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72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Sikka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	% 59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38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Yüzde </a:t>
            </a: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telenjiektazi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31</a:t>
            </a:r>
          </a:p>
          <a:p>
            <a:pPr>
              <a:lnSpc>
                <a:spcPts val="2700"/>
              </a:lnSpc>
            </a:pPr>
            <a:r>
              <a:rPr lang="tr-T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	% 31</a:t>
            </a:r>
          </a:p>
          <a:p>
            <a:pPr>
              <a:lnSpc>
                <a:spcPts val="2700"/>
              </a:lnSpc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Yumuşak doku kalsifikasyonu	% 24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Anti-PM/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antikor ilişkili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klinik bulguları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0232" y="2064216"/>
            <a:ext cx="6120000" cy="438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Raynaud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fenomeni	% 100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artralji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97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88</a:t>
            </a:r>
          </a:p>
          <a:p>
            <a:pPr>
              <a:lnSpc>
                <a:spcPts val="3000"/>
              </a:lnSpc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Akciğer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fibrozisi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78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Sklerodaktili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% 97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		% 34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Dermatomiyozit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raşı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% 38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Disfaji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78</a:t>
            </a:r>
          </a:p>
          <a:p>
            <a:pPr>
              <a:lnSpc>
                <a:spcPts val="3000"/>
              </a:lnSpc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Kalsinozis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% 47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Anti-La antikor pozitif SLE/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</a:t>
            </a:r>
            <a:endParaRPr lang="tr-T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988840"/>
            <a:ext cx="7920880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antikoru pozitif olan bu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sendromunda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klinik bulguları ön plandadır.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Ekstraglandüler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bulguların çoğu SLE ile benzerlik gösterir. Daha sık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artrit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raş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raynaud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fenomeni,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lökopeni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trombositopeni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görülür. </a:t>
            </a:r>
          </a:p>
          <a:p>
            <a:pPr>
              <a:buNone/>
            </a:pPr>
            <a:endParaRPr lang="tr-TR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Purpurik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hipergammaglobulinemik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raş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(%30 sıklık) anti-La ilişkili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sendromunun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karekteristik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bulgusudur. Daha az sıklıkla nefrit görülmektedir. Ancak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subklinik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tübüler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asidoz</a:t>
            </a:r>
            <a:r>
              <a:rPr lang="tr-T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sıklığı (%30) yüksektir.</a:t>
            </a:r>
          </a:p>
          <a:p>
            <a:endParaRPr lang="tr-T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70037"/>
            <a:ext cx="7715304" cy="56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928662" y="285728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Sjögren</a:t>
            </a:r>
            <a:r>
              <a:rPr lang="tr-T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sendromu </a:t>
            </a:r>
            <a:r>
              <a:rPr lang="tr-T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Patogenezi</a:t>
            </a:r>
            <a:endParaRPr lang="tr-T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Patoloji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Otoimmün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ekzokrinopatinin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belirgin özelliği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ekzokrin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salgı bez biyopsisinde ayrı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agregatlar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oluşturan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periepitelyal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yoğun lenfosit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infiltrasyonudur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Tanıda minör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bezi biyopsisinden faydalanılır. 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Periduktal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perivasküler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bölgede 4 mm</a:t>
            </a:r>
            <a:r>
              <a:rPr lang="tr-T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’lik bir alanda en azından 50 lenfosit içeren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agregatların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sayısı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skorunu gösterir.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0. Normal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Hafif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mononükleer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2: Orta derecede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mononükleer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infiltrasyonu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3: Bir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 marL="273050" indent="-1588">
              <a:buSzPct val="85000"/>
              <a:buFont typeface="Wingdings" pitchFamily="2" charset="2"/>
              <a:buChar char="Ø"/>
            </a:pP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4: Birden fazla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fokus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varlığı</a:t>
            </a:r>
          </a:p>
          <a:p>
            <a:pPr>
              <a:buClr>
                <a:schemeClr val="accent2"/>
              </a:buClr>
              <a:buSzPct val="115000"/>
            </a:pP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Grade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 ve 4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Sjögren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sendromu varlığını kuvvetle destekler.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ize image (336 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3138180" cy="5652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5500694" y="5719887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M.I. </a:t>
            </a:r>
            <a:r>
              <a:rPr lang="tr-TR" dirty="0" err="1" smtClean="0"/>
              <a:t>Christodoulou</a:t>
            </a:r>
            <a:r>
              <a:rPr lang="tr-TR" dirty="0" smtClean="0"/>
              <a:t> et al. /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 smtClean="0"/>
              <a:t>Autoimmunity</a:t>
            </a:r>
            <a:r>
              <a:rPr lang="tr-TR" dirty="0" smtClean="0"/>
              <a:t> 34 (2010) 400e407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 rot="10800000" flipV="1">
            <a:off x="-714412" y="0"/>
            <a:ext cx="1078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Minör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bezi biyopsisi </a:t>
            </a:r>
            <a:r>
              <a:rPr lang="tr-TR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İmmünhistokimyasal</a:t>
            </a: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boyanma</a:t>
            </a:r>
            <a:endParaRPr lang="tr-T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071934" y="1428736"/>
            <a:ext cx="5540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Histolojik olarak;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Tükrük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bezlerini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eden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MNH’ler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*Lenfositler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Plasmositoid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dendritik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hücreler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*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Makrofajlar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Asiner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epitel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hücre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atrofisi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-İlerleyici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fibrozis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skoru arttıkça (</a:t>
            </a:r>
            <a:r>
              <a:rPr lang="tr-T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İnflamasyon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şiddeti artınca) </a:t>
            </a:r>
          </a:p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CD4+ T lenfositlerin sayısı azalırken B lenfositlerin </a:t>
            </a:r>
          </a:p>
          <a:p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sayısı artar.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1381</TotalTime>
  <Words>3399</Words>
  <Application>Microsoft Office PowerPoint</Application>
  <PresentationFormat>Ekran Gösterisi (4:3)</PresentationFormat>
  <Paragraphs>559</Paragraphs>
  <Slides>67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Akış</vt:lpstr>
      <vt:lpstr>SJÖGREN SENDROMU</vt:lpstr>
      <vt:lpstr>Sjögren sendromu</vt:lpstr>
      <vt:lpstr>Sjögren sendromunun tipleri</vt:lpstr>
      <vt:lpstr>Epidemiyoloji</vt:lpstr>
      <vt:lpstr>Etyopatogenez</vt:lpstr>
      <vt:lpstr>Slayt 6</vt:lpstr>
      <vt:lpstr>Slayt 7</vt:lpstr>
      <vt:lpstr>Patoloji</vt:lpstr>
      <vt:lpstr>Slayt 9</vt:lpstr>
      <vt:lpstr>Klinik bulgular: Göz bulguları</vt:lpstr>
      <vt:lpstr>Rose-Bengal boya testi</vt:lpstr>
      <vt:lpstr>Oral bulgular</vt:lpstr>
      <vt:lpstr>Oral bulgular: Tanısal testler</vt:lpstr>
      <vt:lpstr>Primer Sjögren Sendromu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  American College of Rheumatology(ACR) /EULAR Sjögren sınıflama kriterleri-2016 Dışlama kriterleri </vt:lpstr>
      <vt:lpstr>Ekstraglandüler bulgular</vt:lpstr>
      <vt:lpstr>Raynaud fenomeninin tanımı</vt:lpstr>
      <vt:lpstr>Raynaud fenomeni nedenleri</vt:lpstr>
      <vt:lpstr>Pulmoner bulgular</vt:lpstr>
      <vt:lpstr>Renal bulgular</vt:lpstr>
      <vt:lpstr>Gastrointestinal sistem bulguları</vt:lpstr>
      <vt:lpstr>Nörolojik bulgular</vt:lpstr>
      <vt:lpstr>Vaskülit</vt:lpstr>
      <vt:lpstr>                Lökositoklastik vaskülit</vt:lpstr>
      <vt:lpstr>Lenfoproliferatif hastalık</vt:lpstr>
      <vt:lpstr>Ayırıcı Tanı</vt:lpstr>
      <vt:lpstr>Tedavi: Glandüler semptomların tedavisi</vt:lpstr>
      <vt:lpstr>Glandüler semptomların tedavisi</vt:lpstr>
      <vt:lpstr>Sistemik tedavi</vt:lpstr>
      <vt:lpstr>MİKS BAĞ DOKUSU HASTALIĞI VE OVERLAP SENDROMLAR</vt:lpstr>
      <vt:lpstr>Miks bağ dokusu hastalığı</vt:lpstr>
      <vt:lpstr>Miks bağ dokusu hastalığı</vt:lpstr>
      <vt:lpstr>Epidemiyoloji</vt:lpstr>
      <vt:lpstr>Klinik bulgular</vt:lpstr>
      <vt:lpstr>Klinik bulgular</vt:lpstr>
      <vt:lpstr>Slayt 43</vt:lpstr>
      <vt:lpstr>Slayt 44</vt:lpstr>
      <vt:lpstr>Raynaud fenomeninin tanımı</vt:lpstr>
      <vt:lpstr>Raynaud fenomeni</vt:lpstr>
      <vt:lpstr>Raynaud fenomeni nedenleri</vt:lpstr>
      <vt:lpstr>Primer ve sekonder Raynaud fenomeninin ayırıcı özellikleri</vt:lpstr>
      <vt:lpstr>Sklerodermada erken, aktif ve geç tırnak yatağı videokapilleroskopi paternleri</vt:lpstr>
      <vt:lpstr>Klinik bulgular</vt:lpstr>
      <vt:lpstr>Klinik bulgular: Pulmoner tutulum</vt:lpstr>
      <vt:lpstr>Klinik bulgular: Pulmoner tutulum</vt:lpstr>
      <vt:lpstr>Klinik bulgular</vt:lpstr>
      <vt:lpstr>Sınıflama kriterleri</vt:lpstr>
      <vt:lpstr>Tedavi</vt:lpstr>
      <vt:lpstr>Overlap (çakışma) sendromları</vt:lpstr>
      <vt:lpstr>Overlap sendromları sınıflandırma Spesifik antikor profili ile ilişkili olmayanlar</vt:lpstr>
      <vt:lpstr>Overlap sendromları sınıflandırma  Spesifik antikor profili ile ilişkili olanlar</vt:lpstr>
      <vt:lpstr>Anti-tRNA sentetaz sendromu (ASS)</vt:lpstr>
      <vt:lpstr>Anti-tRNA sentetaz sendromu (ASS) Klinik bulgular</vt:lpstr>
      <vt:lpstr>Anti-tRNA sentetaz sendromu (ASS) Pulmoner tutulum</vt:lpstr>
      <vt:lpstr>Overlap (çakışma) sendromları</vt:lpstr>
      <vt:lpstr>Sistemik skleroz ve Polimiyozit (Skleromiyozit)</vt:lpstr>
      <vt:lpstr>U1-RNP antikor ilişkili overlap sendromunda (Mikst  bağ dokusu hastalığı) görülen klinik bulguları</vt:lpstr>
      <vt:lpstr>ARS (Anti-aminoasil-tRNA sentetaz) ilişkili overlap sendromunun      klinik bulguları</vt:lpstr>
      <vt:lpstr>Anti-PM/Scl antikor ilişkili overlap sendromunun klinik bulguları</vt:lpstr>
      <vt:lpstr>Anti-La antikor pozitif SLE/ Sjögren overlap sendromu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SJÖGREN SENDROMU</dc:title>
  <dc:creator>TOSHIBA</dc:creator>
  <cp:lastModifiedBy>user</cp:lastModifiedBy>
  <cp:revision>127</cp:revision>
  <dcterms:created xsi:type="dcterms:W3CDTF">2012-08-30T15:55:24Z</dcterms:created>
  <dcterms:modified xsi:type="dcterms:W3CDTF">2018-01-16T09:40:30Z</dcterms:modified>
</cp:coreProperties>
</file>