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62" r:id="rId5"/>
    <p:sldId id="259" r:id="rId6"/>
    <p:sldId id="260" r:id="rId7"/>
    <p:sldId id="261" r:id="rId8"/>
    <p:sldId id="264" r:id="rId9"/>
    <p:sldId id="265" r:id="rId10"/>
    <p:sldId id="263" r:id="rId11"/>
    <p:sldId id="266" r:id="rId12"/>
    <p:sldId id="268" r:id="rId13"/>
    <p:sldId id="269" r:id="rId14"/>
    <p:sldId id="270" r:id="rId15"/>
    <p:sldId id="271" r:id="rId16"/>
    <p:sldId id="272" r:id="rId17"/>
    <p:sldId id="273" r:id="rId18"/>
    <p:sldId id="274" r:id="rId19"/>
    <p:sldId id="267"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ctrTitle"/>
          </p:nvPr>
        </p:nvSpPr>
        <p:spPr>
          <a:xfrm>
            <a:off x="914400" y="1803405"/>
            <a:ext cx="7315200" cy="1825096"/>
          </a:xfrm>
        </p:spPr>
        <p:txBody>
          <a:bodyPr anchor="b">
            <a:normAutofit/>
          </a:bodyPr>
          <a:lstStyle>
            <a:lvl1pPr algn="l">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914400" y="3632201"/>
            <a:ext cx="73152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5932170" y="4323845"/>
            <a:ext cx="2297429" cy="365125"/>
          </a:xfrm>
        </p:spPr>
        <p:txBody>
          <a:bodyPr/>
          <a:lstStyle/>
          <a:p>
            <a:fld id="{D9F75050-0E15-4C5B-92B0-66D068882F1F}" type="datetimeFigureOut">
              <a:rPr lang="tr-TR" smtClean="0"/>
              <a:pPr/>
              <a:t>14.10.2020</a:t>
            </a:fld>
            <a:endParaRPr lang="tr-TR"/>
          </a:p>
        </p:txBody>
      </p:sp>
      <p:sp>
        <p:nvSpPr>
          <p:cNvPr id="5" name="Footer Placeholder 4"/>
          <p:cNvSpPr>
            <a:spLocks noGrp="1"/>
          </p:cNvSpPr>
          <p:nvPr>
            <p:ph type="ftr" sz="quarter" idx="11"/>
          </p:nvPr>
        </p:nvSpPr>
        <p:spPr>
          <a:xfrm>
            <a:off x="914400" y="4323846"/>
            <a:ext cx="4880610" cy="365125"/>
          </a:xfrm>
        </p:spPr>
        <p:txBody>
          <a:bodyPr/>
          <a:lstStyle/>
          <a:p>
            <a:endParaRPr lang="tr-TR"/>
          </a:p>
        </p:txBody>
      </p:sp>
      <p:sp>
        <p:nvSpPr>
          <p:cNvPr id="6" name="Slide Number Placeholder 5"/>
          <p:cNvSpPr>
            <a:spLocks noGrp="1"/>
          </p:cNvSpPr>
          <p:nvPr>
            <p:ph type="sldNum" sz="quarter" idx="12"/>
          </p:nvPr>
        </p:nvSpPr>
        <p:spPr>
          <a:xfrm>
            <a:off x="6057900" y="1430867"/>
            <a:ext cx="2171700"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131611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94355" y="4697361"/>
            <a:ext cx="7956482" cy="819355"/>
          </a:xfrm>
        </p:spPr>
        <p:txBody>
          <a:bodyPr anchor="b"/>
          <a:lstStyle>
            <a:lvl1pPr algn="l">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94355" y="977035"/>
            <a:ext cx="7950260" cy="340697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594360" y="5516716"/>
            <a:ext cx="7955280" cy="746924"/>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9F75050-0E15-4C5B-92B0-66D068882F1F}" type="datetimeFigureOut">
              <a:rPr lang="tr-TR" smtClean="0"/>
              <a:pPr/>
              <a:t>14.10.2020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15751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3"/>
            <a:ext cx="7955280" cy="2802467"/>
          </a:xfrm>
        </p:spPr>
        <p:txBody>
          <a:bodyPr anchor="ctr"/>
          <a:lstStyle>
            <a:lvl1pPr algn="l">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5800" y="3649134"/>
            <a:ext cx="7772400" cy="1330852"/>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D9F75050-0E15-4C5B-92B0-66D068882F1F}" type="datetimeFigureOut">
              <a:rPr lang="tr-TR" smtClean="0"/>
              <a:pPr/>
              <a:t>14.10.2020</a:t>
            </a:fld>
            <a:endParaRPr lang="tr-TR"/>
          </a:p>
        </p:txBody>
      </p:sp>
      <p:sp>
        <p:nvSpPr>
          <p:cNvPr id="6" name="Footer Placeholder 5"/>
          <p:cNvSpPr>
            <a:spLocks noGrp="1"/>
          </p:cNvSpPr>
          <p:nvPr>
            <p:ph type="ftr" sz="quarter" idx="11"/>
          </p:nvPr>
        </p:nvSpPr>
        <p:spPr>
          <a:xfrm>
            <a:off x="594360" y="381001"/>
            <a:ext cx="4830656" cy="365125"/>
          </a:xfrm>
        </p:spPr>
        <p:txBody>
          <a:bodyPr/>
          <a:lstStyle/>
          <a:p>
            <a:endParaRPr lang="tr-TR"/>
          </a:p>
        </p:txBody>
      </p:sp>
      <p:sp>
        <p:nvSpPr>
          <p:cNvPr id="7" name="Slide Number Placeholder 6"/>
          <p:cNvSpPr>
            <a:spLocks noGrp="1"/>
          </p:cNvSpPr>
          <p:nvPr>
            <p:ph type="sldNum" sz="quarter" idx="12"/>
          </p:nvPr>
        </p:nvSpPr>
        <p:spPr>
          <a:xfrm>
            <a:off x="7882466" y="381001"/>
            <a:ext cx="667174"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0971363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pic>
        <p:nvPicPr>
          <p:cNvPr id="15" name="Picture 14"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768351" y="753534"/>
            <a:ext cx="7613650" cy="2756234"/>
          </a:xfrm>
        </p:spPr>
        <p:txBody>
          <a:bodyPr anchor="ctr"/>
          <a:lstStyle>
            <a:lvl1pPr algn="l">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977899" y="3509768"/>
            <a:ext cx="7194552"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685800" y="4174597"/>
            <a:ext cx="7778752" cy="821265"/>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D9F75050-0E15-4C5B-92B0-66D068882F1F}" type="datetimeFigureOut">
              <a:rPr lang="tr-TR" smtClean="0"/>
              <a:pPr/>
              <a:t>14.10.2020</a:t>
            </a:fld>
            <a:endParaRPr lang="tr-TR"/>
          </a:p>
        </p:txBody>
      </p:sp>
      <p:sp>
        <p:nvSpPr>
          <p:cNvPr id="6" name="Footer Placeholder 5"/>
          <p:cNvSpPr>
            <a:spLocks noGrp="1"/>
          </p:cNvSpPr>
          <p:nvPr>
            <p:ph type="ftr" sz="quarter" idx="11"/>
          </p:nvPr>
        </p:nvSpPr>
        <p:spPr>
          <a:xfrm>
            <a:off x="594360" y="379438"/>
            <a:ext cx="4830656" cy="365125"/>
          </a:xfrm>
        </p:spPr>
        <p:txBody>
          <a:bodyPr/>
          <a:lstStyle/>
          <a:p>
            <a:endParaRPr lang="tr-TR"/>
          </a:p>
        </p:txBody>
      </p:sp>
      <p:sp>
        <p:nvSpPr>
          <p:cNvPr id="7" name="Slide Number Placeholder 6"/>
          <p:cNvSpPr>
            <a:spLocks noGrp="1"/>
          </p:cNvSpPr>
          <p:nvPr>
            <p:ph type="sldNum" sz="quarter" idx="12"/>
          </p:nvPr>
        </p:nvSpPr>
        <p:spPr>
          <a:xfrm>
            <a:off x="7882466" y="381001"/>
            <a:ext cx="667174" cy="365125"/>
          </a:xfrm>
        </p:spPr>
        <p:txBody>
          <a:bodyPr/>
          <a:lstStyle/>
          <a:p>
            <a:fld id="{B1DEFA8C-F947-479F-BE07-76B6B3F80BF1}" type="slidenum">
              <a:rPr lang="tr-TR" smtClean="0"/>
              <a:pPr/>
              <a:t>‹#›</a:t>
            </a:fld>
            <a:endParaRPr lang="tr-TR"/>
          </a:p>
        </p:txBody>
      </p:sp>
      <p:sp>
        <p:nvSpPr>
          <p:cNvPr id="13" name="TextBox 12"/>
          <p:cNvSpPr txBox="1"/>
          <p:nvPr/>
        </p:nvSpPr>
        <p:spPr>
          <a:xfrm>
            <a:off x="231458" y="80772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8146733" y="302133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5483434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685800" y="1124702"/>
            <a:ext cx="7774782" cy="2511835"/>
          </a:xfrm>
        </p:spPr>
        <p:txBody>
          <a:bodyPr anchor="b"/>
          <a:lstStyle>
            <a:lvl1pPr algn="l">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5792" y="3648316"/>
            <a:ext cx="7773608"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5562176" y="378884"/>
            <a:ext cx="2183130" cy="365125"/>
          </a:xfrm>
        </p:spPr>
        <p:txBody>
          <a:bodyPr/>
          <a:lstStyle>
            <a:lvl1pPr algn="r">
              <a:defRPr/>
            </a:lvl1pPr>
          </a:lstStyle>
          <a:p>
            <a:fld id="{D9F75050-0E15-4C5B-92B0-66D068882F1F}" type="datetimeFigureOut">
              <a:rPr lang="tr-TR" smtClean="0"/>
              <a:pPr/>
              <a:t>14.10.2020</a:t>
            </a:fld>
            <a:endParaRPr lang="tr-TR"/>
          </a:p>
        </p:txBody>
      </p:sp>
      <p:sp>
        <p:nvSpPr>
          <p:cNvPr id="6" name="Footer Placeholder 5"/>
          <p:cNvSpPr>
            <a:spLocks noGrp="1"/>
          </p:cNvSpPr>
          <p:nvPr>
            <p:ph type="ftr" sz="quarter" idx="11"/>
          </p:nvPr>
        </p:nvSpPr>
        <p:spPr>
          <a:xfrm>
            <a:off x="594360" y="378884"/>
            <a:ext cx="4830656" cy="365125"/>
          </a:xfrm>
        </p:spPr>
        <p:txBody>
          <a:bodyPr/>
          <a:lstStyle/>
          <a:p>
            <a:endParaRPr lang="tr-TR"/>
          </a:p>
        </p:txBody>
      </p:sp>
      <p:sp>
        <p:nvSpPr>
          <p:cNvPr id="7" name="Slide Number Placeholder 6"/>
          <p:cNvSpPr>
            <a:spLocks noGrp="1"/>
          </p:cNvSpPr>
          <p:nvPr>
            <p:ph type="sldNum" sz="quarter" idx="12"/>
          </p:nvPr>
        </p:nvSpPr>
        <p:spPr>
          <a:xfrm>
            <a:off x="7882466" y="381001"/>
            <a:ext cx="667174"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630931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2171701" y="762000"/>
            <a:ext cx="6377939" cy="1303867"/>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594361" y="2202080"/>
            <a:ext cx="2560320"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59436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3302237" y="2201333"/>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3300781" y="2904068"/>
            <a:ext cx="2560320" cy="335957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5989319" y="2192866"/>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598932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D9F75050-0E15-4C5B-92B0-66D068882F1F}" type="datetimeFigureOut">
              <a:rPr lang="tr-TR" smtClean="0"/>
              <a:pPr/>
              <a:t>14.10.2020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4457317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2171702" y="762000"/>
            <a:ext cx="6381984" cy="12954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594360"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594360" y="2331720"/>
            <a:ext cx="2560320" cy="15073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594360" y="4796103"/>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3291873"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3291872" y="2331720"/>
            <a:ext cx="2560320" cy="1509862"/>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3290858" y="4796102"/>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5993365"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5993364" y="2331721"/>
            <a:ext cx="2560320" cy="1508919"/>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5993272" y="4796100"/>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D9F75050-0E15-4C5B-92B0-66D068882F1F}" type="datetimeFigureOut">
              <a:rPr lang="tr-TR" smtClean="0"/>
              <a:pPr/>
              <a:t>14.10.2020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969161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94360" y="2194560"/>
            <a:ext cx="7955280" cy="406908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14.10.2020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719095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Vertical Title 1"/>
          <p:cNvSpPr>
            <a:spLocks noGrp="1"/>
          </p:cNvSpPr>
          <p:nvPr>
            <p:ph type="title" orient="vert"/>
          </p:nvPr>
        </p:nvSpPr>
        <p:spPr>
          <a:xfrm>
            <a:off x="7006590" y="747183"/>
            <a:ext cx="1543050" cy="4248675"/>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94360" y="746126"/>
            <a:ext cx="6278035" cy="4249732"/>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D9F75050-0E15-4C5B-92B0-66D068882F1F}" type="datetimeFigureOut">
              <a:rPr lang="tr-TR" smtClean="0"/>
              <a:pPr/>
              <a:t>14.10.2020</a:t>
            </a:fld>
            <a:endParaRPr lang="tr-TR"/>
          </a:p>
        </p:txBody>
      </p:sp>
      <p:sp>
        <p:nvSpPr>
          <p:cNvPr id="5" name="Footer Placeholder 4"/>
          <p:cNvSpPr>
            <a:spLocks noGrp="1"/>
          </p:cNvSpPr>
          <p:nvPr>
            <p:ph type="ftr" sz="quarter" idx="11"/>
          </p:nvPr>
        </p:nvSpPr>
        <p:spPr>
          <a:xfrm>
            <a:off x="594360" y="381001"/>
            <a:ext cx="4830656" cy="365125"/>
          </a:xfrm>
        </p:spPr>
        <p:txBody>
          <a:bodyPr/>
          <a:lstStyle/>
          <a:p>
            <a:endParaRPr lang="tr-TR"/>
          </a:p>
        </p:txBody>
      </p:sp>
      <p:sp>
        <p:nvSpPr>
          <p:cNvPr id="6" name="Slide Number Placeholder 5"/>
          <p:cNvSpPr>
            <a:spLocks noGrp="1"/>
          </p:cNvSpPr>
          <p:nvPr>
            <p:ph type="sldNum" sz="quarter" idx="12"/>
          </p:nvPr>
        </p:nvSpPr>
        <p:spPr>
          <a:xfrm>
            <a:off x="7882466" y="381001"/>
            <a:ext cx="667174"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75045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14.10.2020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275892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4"/>
            <a:ext cx="7955280" cy="2801935"/>
          </a:xfrm>
        </p:spPr>
        <p:txBody>
          <a:bodyPr anchor="b">
            <a:normAutofit/>
          </a:bodyPr>
          <a:lstStyle>
            <a:lvl1pPr algn="r">
              <a:defRPr sz="4000"/>
            </a:lvl1pPr>
          </a:lstStyle>
          <a:p>
            <a:r>
              <a:rPr lang="tr-TR" smtClean="0"/>
              <a:t>Asıl başlık stili için tıklatın</a:t>
            </a:r>
            <a:endParaRPr lang="en-US" dirty="0"/>
          </a:p>
        </p:txBody>
      </p:sp>
      <p:sp>
        <p:nvSpPr>
          <p:cNvPr id="3" name="Text Placeholder 2"/>
          <p:cNvSpPr>
            <a:spLocks noGrp="1"/>
          </p:cNvSpPr>
          <p:nvPr>
            <p:ph type="body" idx="1"/>
          </p:nvPr>
        </p:nvSpPr>
        <p:spPr>
          <a:xfrm>
            <a:off x="594360" y="3641726"/>
            <a:ext cx="7955281" cy="1354134"/>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D9F75050-0E15-4C5B-92B0-66D068882F1F}" type="datetimeFigureOut">
              <a:rPr lang="tr-TR" smtClean="0"/>
              <a:pPr/>
              <a:t>14.10.2020</a:t>
            </a:fld>
            <a:endParaRPr lang="tr-TR"/>
          </a:p>
        </p:txBody>
      </p:sp>
      <p:sp>
        <p:nvSpPr>
          <p:cNvPr id="5" name="Footer Placeholder 4"/>
          <p:cNvSpPr>
            <a:spLocks noGrp="1"/>
          </p:cNvSpPr>
          <p:nvPr>
            <p:ph type="ftr" sz="quarter" idx="11"/>
          </p:nvPr>
        </p:nvSpPr>
        <p:spPr>
          <a:xfrm>
            <a:off x="594360" y="381001"/>
            <a:ext cx="4830656" cy="365125"/>
          </a:xfrm>
        </p:spPr>
        <p:txBody>
          <a:bodyPr/>
          <a:lstStyle/>
          <a:p>
            <a:endParaRPr lang="tr-TR"/>
          </a:p>
        </p:txBody>
      </p:sp>
      <p:sp>
        <p:nvSpPr>
          <p:cNvPr id="6" name="Slide Number Placeholder 5"/>
          <p:cNvSpPr>
            <a:spLocks noGrp="1"/>
          </p:cNvSpPr>
          <p:nvPr>
            <p:ph type="sldNum" sz="quarter" idx="12"/>
          </p:nvPr>
        </p:nvSpPr>
        <p:spPr>
          <a:xfrm>
            <a:off x="7882466" y="381001"/>
            <a:ext cx="667173"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22030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594360" y="2194560"/>
            <a:ext cx="3910579" cy="406908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2099" y="2194560"/>
            <a:ext cx="3907540" cy="406908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9F75050-0E15-4C5B-92B0-66D068882F1F}" type="datetimeFigureOut">
              <a:rPr lang="tr-TR" smtClean="0"/>
              <a:pPr/>
              <a:t>14.10.2020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772078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2171700" y="762000"/>
            <a:ext cx="6377940" cy="1295400"/>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21279" y="2183802"/>
            <a:ext cx="3683659"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594359" y="3132667"/>
            <a:ext cx="3910579" cy="31309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69018" y="2183802"/>
            <a:ext cx="368062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2098" y="3132667"/>
            <a:ext cx="3907541" cy="31309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9F75050-0E15-4C5B-92B0-66D068882F1F}" type="datetimeFigureOut">
              <a:rPr lang="tr-TR" smtClean="0"/>
              <a:pPr/>
              <a:t>14.10.2020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377545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9F75050-0E15-4C5B-92B0-66D068882F1F}" type="datetimeFigureOut">
              <a:rPr lang="tr-TR" smtClean="0"/>
              <a:pPr/>
              <a:t>14.10.2020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595721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14.10.2020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144871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3086100" cy="1600200"/>
          </a:xfrm>
        </p:spPr>
        <p:txBody>
          <a:bodyPr anchor="b"/>
          <a:lstStyle>
            <a:lvl1pPr algn="l">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6200" y="746760"/>
            <a:ext cx="4663440" cy="551688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94360" y="3124200"/>
            <a:ext cx="308610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9F75050-0E15-4C5B-92B0-66D068882F1F}" type="datetimeFigureOut">
              <a:rPr lang="tr-TR" smtClean="0"/>
              <a:pPr/>
              <a:t>14.10.2020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57859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4075730" cy="1600200"/>
          </a:xfrm>
        </p:spPr>
        <p:txBody>
          <a:bodyPr anchor="b"/>
          <a:lstStyle>
            <a:lvl1pPr algn="l">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4877524" y="751242"/>
            <a:ext cx="3674234" cy="5512398"/>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594360" y="3124200"/>
            <a:ext cx="407573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9F75050-0E15-4C5B-92B0-66D068882F1F}" type="datetimeFigureOut">
              <a:rPr lang="tr-TR" smtClean="0"/>
              <a:pPr/>
              <a:t>14.10.2020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10255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2-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1081088"/>
          </a:xfrm>
          <a:prstGeom prst="rect">
            <a:avLst/>
          </a:prstGeom>
        </p:spPr>
      </p:pic>
      <p:sp>
        <p:nvSpPr>
          <p:cNvPr id="2" name="Title Placeholder 1"/>
          <p:cNvSpPr>
            <a:spLocks noGrp="1"/>
          </p:cNvSpPr>
          <p:nvPr>
            <p:ph type="title"/>
          </p:nvPr>
        </p:nvSpPr>
        <p:spPr>
          <a:xfrm>
            <a:off x="2171700" y="764373"/>
            <a:ext cx="6377940" cy="12930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94360" y="2194560"/>
            <a:ext cx="7955280" cy="406908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412230" y="6356351"/>
            <a:ext cx="213741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9F75050-0E15-4C5B-92B0-66D068882F1F}" type="datetimeFigureOut">
              <a:rPr lang="tr-TR" smtClean="0"/>
              <a:pPr/>
              <a:t>14.10.2020</a:t>
            </a:fld>
            <a:endParaRPr lang="tr-TR"/>
          </a:p>
        </p:txBody>
      </p:sp>
      <p:sp>
        <p:nvSpPr>
          <p:cNvPr id="5" name="Footer Placeholder 4"/>
          <p:cNvSpPr>
            <a:spLocks noGrp="1"/>
          </p:cNvSpPr>
          <p:nvPr>
            <p:ph type="ftr" sz="quarter" idx="3"/>
          </p:nvPr>
        </p:nvSpPr>
        <p:spPr>
          <a:xfrm>
            <a:off x="594360" y="6355846"/>
            <a:ext cx="568071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72250" y="381001"/>
            <a:ext cx="197739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2682237426"/>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1728191"/>
          </a:xfrm>
        </p:spPr>
        <p:txBody>
          <a:bodyPr>
            <a:normAutofit fontScale="90000"/>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140968"/>
            <a:ext cx="7200800" cy="2592288"/>
          </a:xfrm>
        </p:spPr>
        <p:txBody>
          <a:bodyPr>
            <a:noAutofit/>
          </a:bodyPr>
          <a:lstStyle/>
          <a:p>
            <a:pPr algn="just"/>
            <a:r>
              <a:rPr lang="tr-TR" sz="3000" dirty="0" smtClean="0">
                <a:solidFill>
                  <a:schemeClr val="tx1"/>
                </a:solidFill>
                <a:latin typeface="Calibri" pitchFamily="34" charset="0"/>
                <a:cs typeface="Calibri" pitchFamily="34" charset="0"/>
              </a:rPr>
              <a:t>Dersin Adı: </a:t>
            </a:r>
            <a:r>
              <a:rPr lang="tr-TR" sz="3000" dirty="0" err="1" smtClean="0">
                <a:solidFill>
                  <a:schemeClr val="tx1"/>
                </a:solidFill>
                <a:latin typeface="Calibri" pitchFamily="34" charset="0"/>
                <a:cs typeface="Calibri" pitchFamily="34" charset="0"/>
              </a:rPr>
              <a:t>Gerontolojik</a:t>
            </a:r>
            <a:r>
              <a:rPr lang="tr-TR" sz="3000" dirty="0" smtClean="0">
                <a:solidFill>
                  <a:schemeClr val="tx1"/>
                </a:solidFill>
                <a:latin typeface="Calibri" pitchFamily="34" charset="0"/>
                <a:cs typeface="Calibri" pitchFamily="34" charset="0"/>
              </a:rPr>
              <a:t> Sosyal Hizmet</a:t>
            </a:r>
          </a:p>
          <a:p>
            <a:pPr algn="just"/>
            <a:r>
              <a:rPr lang="tr-TR" sz="3000" dirty="0" smtClean="0">
                <a:solidFill>
                  <a:schemeClr val="tx1"/>
                </a:solidFill>
                <a:latin typeface="Calibri" pitchFamily="34" charset="0"/>
                <a:cs typeface="Calibri" pitchFamily="34" charset="0"/>
              </a:rPr>
              <a:t>Öğretim Üyesi: Prof. Dr. Emine ÖZMETE</a:t>
            </a:r>
          </a:p>
          <a:p>
            <a:pPr algn="just"/>
            <a:endParaRPr lang="tr-TR" sz="3000" dirty="0" smtClean="0">
              <a:solidFill>
                <a:schemeClr val="tx1"/>
              </a:solidFill>
              <a:latin typeface="Calibri" pitchFamily="34" charset="0"/>
              <a:cs typeface="Calibri" pitchFamily="34" charset="0"/>
            </a:endParaRPr>
          </a:p>
          <a:p>
            <a:pPr algn="just"/>
            <a:r>
              <a:rPr lang="tr-TR" sz="3200" dirty="0" smtClean="0">
                <a:solidFill>
                  <a:schemeClr val="tx1"/>
                </a:solidFill>
                <a:latin typeface="Calibri" pitchFamily="34" charset="0"/>
                <a:cs typeface="Calibri" pitchFamily="34" charset="0"/>
              </a:rPr>
              <a:t>Konu: </a:t>
            </a:r>
            <a:r>
              <a:rPr lang="tr-TR" sz="3200" dirty="0" smtClean="0">
                <a:latin typeface="Calibri" pitchFamily="34" charset="0"/>
                <a:cs typeface="Calibri" pitchFamily="34" charset="0"/>
              </a:rPr>
              <a:t>Yaş, yaşlanma ve yaşlılık tanımları</a:t>
            </a:r>
            <a:endParaRPr lang="tr-TR" sz="32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556792"/>
            <a:ext cx="8229600" cy="4600168"/>
          </a:xfrm>
        </p:spPr>
        <p:txBody>
          <a:bodyPr>
            <a:normAutofit/>
          </a:bodyPr>
          <a:lstStyle/>
          <a:p>
            <a:pPr algn="just"/>
            <a:r>
              <a:rPr lang="tr-TR" sz="2800" dirty="0" smtClean="0"/>
              <a:t> Üçüncül yaşlanma, yasamın sonunu haber veren hızlı ve en ileri düzeydeki bozulmadır. Sağlıkta, toplumsal yasamda, bilişsel işleyişteki değişiklikler ile ortaya çıkar. Yaşlılık, tüm canlılarda görülen temel bir biyolojik süreçtir. </a:t>
            </a:r>
          </a:p>
          <a:p>
            <a:endParaRPr lang="tr-TR" sz="2800" dirty="0" smtClean="0"/>
          </a:p>
          <a:p>
            <a:pPr algn="just">
              <a:buNone/>
            </a:pPr>
            <a:r>
              <a:rPr lang="tr-TR" sz="2800" dirty="0" smtClean="0"/>
              <a:t>	Yaşlılık; bireylerin fiziksel ve ruhsal güçlerini bir daha yerine gelmeyecek şekilde yavaş yavaş kaybetme hali olarak tanımlanmaktadır. </a:t>
            </a:r>
            <a:endParaRPr lang="tr-TR"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94360" y="1196752"/>
            <a:ext cx="7955280" cy="5066888"/>
          </a:xfrm>
        </p:spPr>
        <p:txBody>
          <a:bodyPr>
            <a:noAutofit/>
          </a:bodyPr>
          <a:lstStyle/>
          <a:p>
            <a:pPr algn="just"/>
            <a:r>
              <a:rPr lang="tr-TR" sz="2800" dirty="0" smtClean="0"/>
              <a:t>Yaşlılık, yasam surecinin çocukluk, gençlik, yetişkinlik gibi doğal ve kaçınılmaz bir surecidir. Fransızların büyüme ve olgunluk surecinden sonra </a:t>
            </a:r>
            <a:r>
              <a:rPr lang="tr-TR" sz="2800" b="1" dirty="0" smtClean="0"/>
              <a:t>“üçüncü çağ” </a:t>
            </a:r>
            <a:r>
              <a:rPr lang="tr-TR" sz="2800" dirty="0" smtClean="0"/>
              <a:t>olarak isimlendirdikleri yaşlılık, insan yaşamının son dönemidir. </a:t>
            </a:r>
          </a:p>
          <a:p>
            <a:pPr algn="just">
              <a:buNone/>
            </a:pPr>
            <a:endParaRPr lang="tr-TR" sz="2800" dirty="0" smtClean="0"/>
          </a:p>
          <a:p>
            <a:pPr algn="just"/>
            <a:r>
              <a:rPr lang="tr-TR" sz="2800" dirty="0" smtClean="0"/>
              <a:t>Yaşlılık, ilk bakışta fizyolojik bir olgu olup, döllenme ile birlikte başlayıp, ölüme kadar </a:t>
            </a:r>
            <a:r>
              <a:rPr lang="es-ES" sz="2800" dirty="0" smtClean="0"/>
              <a:t>devam eden değisim surecidir. Bu nedenle yaslanmanın biyolojik,</a:t>
            </a:r>
            <a:r>
              <a:rPr lang="tr-TR" sz="2800" dirty="0" smtClean="0"/>
              <a:t> sosyal, ekonomik, ekolojik ve biyografik bir yazgı olduğu kabul edilir (</a:t>
            </a:r>
            <a:r>
              <a:rPr lang="tr-TR" sz="2800" dirty="0" err="1" smtClean="0"/>
              <a:t>Akyol</a:t>
            </a:r>
            <a:r>
              <a:rPr lang="tr-TR" sz="2800" dirty="0" smtClean="0"/>
              <a:t> 1996).</a:t>
            </a:r>
          </a:p>
          <a:p>
            <a:endParaRPr lang="tr-T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dirty="0"/>
              <a:t>Yaslanma; kronolojik, biyolojik, fizyolojik, psikolojik, </a:t>
            </a:r>
            <a:r>
              <a:rPr lang="tr-TR" sz="2400" dirty="0" err="1" smtClean="0"/>
              <a:t>sosyo</a:t>
            </a:r>
            <a:r>
              <a:rPr lang="tr-TR" sz="2400" dirty="0" smtClean="0"/>
              <a:t>-kültürel, </a:t>
            </a:r>
            <a:r>
              <a:rPr lang="tr-TR" sz="2400" dirty="0" smtClean="0"/>
              <a:t>ekonomik </a:t>
            </a:r>
            <a:r>
              <a:rPr lang="tr-TR" sz="2400" dirty="0"/>
              <a:t>ve toplumsal olmak </a:t>
            </a:r>
            <a:r>
              <a:rPr lang="tr-TR" sz="2400" dirty="0"/>
              <a:t>ü</a:t>
            </a:r>
            <a:r>
              <a:rPr lang="tr-TR" sz="2400" dirty="0" smtClean="0"/>
              <a:t>zere farklı </a:t>
            </a:r>
            <a:r>
              <a:rPr lang="tr-TR" sz="2400" dirty="0"/>
              <a:t>boyutları ile tanımlanmaktadır</a:t>
            </a:r>
            <a:r>
              <a:rPr lang="tr-TR" sz="2400" dirty="0" smtClean="0"/>
              <a:t>.</a:t>
            </a:r>
          </a:p>
          <a:p>
            <a:pPr algn="just"/>
            <a:r>
              <a:rPr lang="tr-TR" sz="2400" b="1" dirty="0"/>
              <a:t>Kronolojik </a:t>
            </a:r>
            <a:r>
              <a:rPr lang="tr-TR" sz="2400" b="1" dirty="0" smtClean="0"/>
              <a:t>Yaşlanma</a:t>
            </a:r>
            <a:r>
              <a:rPr lang="tr-TR" sz="2400" b="1" dirty="0"/>
              <a:t>: </a:t>
            </a:r>
            <a:r>
              <a:rPr lang="tr-TR" sz="2400" dirty="0"/>
              <a:t>Doğumla birlikte </a:t>
            </a:r>
            <a:r>
              <a:rPr lang="tr-TR" sz="2400" dirty="0" smtClean="0"/>
              <a:t>başlayan ve </a:t>
            </a:r>
            <a:r>
              <a:rPr lang="tr-TR" sz="2400" dirty="0"/>
              <a:t>yasın </a:t>
            </a:r>
            <a:r>
              <a:rPr lang="tr-TR" sz="2400" dirty="0" smtClean="0"/>
              <a:t>ilerlemesi ile </a:t>
            </a:r>
            <a:r>
              <a:rPr lang="tr-TR" sz="2400" dirty="0"/>
              <a:t>gecen zaman “kronolojik yaslanma” olarak </a:t>
            </a:r>
            <a:r>
              <a:rPr lang="tr-TR" sz="2400" dirty="0" smtClean="0"/>
              <a:t>açıklanmaktadır. Günümüzde, </a:t>
            </a:r>
            <a:r>
              <a:rPr lang="tr-TR" sz="2400" dirty="0"/>
              <a:t>fizyolojik olarak </a:t>
            </a:r>
            <a:r>
              <a:rPr lang="tr-TR" sz="2400" dirty="0" smtClean="0"/>
              <a:t>yaşlılığın başlangıcını belirlemenin son derece güç, </a:t>
            </a:r>
            <a:r>
              <a:rPr lang="tr-TR" sz="2400" dirty="0"/>
              <a:t>psikolojik olarak ise hemen hemen olanaksız olduğu </a:t>
            </a:r>
            <a:r>
              <a:rPr lang="tr-TR" sz="2400" dirty="0" smtClean="0"/>
              <a:t>bilinmektedir. Bu </a:t>
            </a:r>
            <a:r>
              <a:rPr lang="tr-TR" sz="2400" dirty="0"/>
              <a:t>bağlamda, doğumdan </a:t>
            </a:r>
            <a:r>
              <a:rPr lang="tr-TR" sz="2400" dirty="0" smtClean="0"/>
              <a:t>başlayarak yaşın </a:t>
            </a:r>
            <a:r>
              <a:rPr lang="tr-TR" sz="2400" dirty="0"/>
              <a:t>ilerlemesi </a:t>
            </a:r>
            <a:r>
              <a:rPr lang="tr-TR" sz="2400" dirty="0" smtClean="0"/>
              <a:t>ile geçen </a:t>
            </a:r>
            <a:r>
              <a:rPr lang="tr-TR" sz="2400" dirty="0"/>
              <a:t>zaman olarak tanımlanan “kronolojik yaslanma” </a:t>
            </a:r>
            <a:r>
              <a:rPr lang="tr-TR" sz="2400" dirty="0" err="1"/>
              <a:t>primer</a:t>
            </a:r>
            <a:r>
              <a:rPr lang="tr-TR" sz="2400" dirty="0"/>
              <a:t> ve </a:t>
            </a:r>
            <a:r>
              <a:rPr lang="tr-TR" sz="2400" dirty="0" err="1" smtClean="0"/>
              <a:t>sekonder</a:t>
            </a:r>
            <a:r>
              <a:rPr lang="tr-TR" sz="2400" dirty="0" smtClean="0"/>
              <a:t> yaşlanma </a:t>
            </a:r>
            <a:r>
              <a:rPr lang="tr-TR" sz="2400" dirty="0"/>
              <a:t>ayrımıyla irdelenmektedir.</a:t>
            </a:r>
          </a:p>
        </p:txBody>
      </p:sp>
    </p:spTree>
    <p:extLst>
      <p:ext uri="{BB962C8B-B14F-4D97-AF65-F5344CB8AC3E}">
        <p14:creationId xmlns:p14="http://schemas.microsoft.com/office/powerpoint/2010/main" val="12500687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94360" y="1052736"/>
            <a:ext cx="7955280" cy="5210904"/>
          </a:xfrm>
        </p:spPr>
        <p:txBody>
          <a:bodyPr>
            <a:noAutofit/>
          </a:bodyPr>
          <a:lstStyle/>
          <a:p>
            <a:pPr algn="just"/>
            <a:r>
              <a:rPr lang="tr-TR" sz="2400" b="1" dirty="0"/>
              <a:t>a. </a:t>
            </a:r>
            <a:r>
              <a:rPr lang="tr-TR" sz="2400" b="1" dirty="0" err="1"/>
              <a:t>Primer</a:t>
            </a:r>
            <a:r>
              <a:rPr lang="tr-TR" sz="2400" b="1" dirty="0"/>
              <a:t> </a:t>
            </a:r>
            <a:r>
              <a:rPr lang="tr-TR" sz="2400" b="1" dirty="0" smtClean="0"/>
              <a:t>Yaşlanma</a:t>
            </a:r>
            <a:r>
              <a:rPr lang="tr-TR" sz="2400" b="1" dirty="0"/>
              <a:t>: </a:t>
            </a:r>
            <a:r>
              <a:rPr lang="tr-TR" sz="2400" dirty="0"/>
              <a:t>Kronolojik yasın ilerlemesiyle birlikte, </a:t>
            </a:r>
            <a:r>
              <a:rPr lang="tr-TR" sz="2400" dirty="0" smtClean="0"/>
              <a:t>sabit bir </a:t>
            </a:r>
            <a:r>
              <a:rPr lang="tr-TR" sz="2400" dirty="0"/>
              <a:t>hızla </a:t>
            </a:r>
            <a:r>
              <a:rPr lang="tr-TR" sz="2400" dirty="0" smtClean="0"/>
              <a:t>gelişen biyokimyasal değişimlerdir</a:t>
            </a:r>
            <a:r>
              <a:rPr lang="tr-TR" sz="2400" dirty="0"/>
              <a:t>. Bunlar; beyin </a:t>
            </a:r>
            <a:r>
              <a:rPr lang="tr-TR" sz="2400" dirty="0" smtClean="0"/>
              <a:t>hücrelerindeki sürekli </a:t>
            </a:r>
            <a:r>
              <a:rPr lang="tr-TR" sz="2400" dirty="0"/>
              <a:t>kayıp, otuzlu yaslarla </a:t>
            </a:r>
            <a:r>
              <a:rPr lang="tr-TR" sz="2400" dirty="0" smtClean="0"/>
              <a:t>başlayarak gelişen kırışma, kuruma gibi </a:t>
            </a:r>
            <a:r>
              <a:rPr lang="tr-TR" sz="2400" dirty="0"/>
              <a:t>derideki </a:t>
            </a:r>
            <a:r>
              <a:rPr lang="tr-TR" sz="2400" dirty="0" smtClean="0"/>
              <a:t>değişimler ve </a:t>
            </a:r>
            <a:r>
              <a:rPr lang="tr-TR" sz="2400" dirty="0" smtClean="0"/>
              <a:t>ç</a:t>
            </a:r>
            <a:r>
              <a:rPr lang="tr-TR" sz="2400" dirty="0" smtClean="0"/>
              <a:t>eşitli </a:t>
            </a:r>
            <a:r>
              <a:rPr lang="tr-TR" sz="2400" dirty="0"/>
              <a:t>bedensel gerilemelerdir. </a:t>
            </a:r>
            <a:r>
              <a:rPr lang="tr-TR" sz="2400" dirty="0" err="1"/>
              <a:t>Primer</a:t>
            </a:r>
            <a:r>
              <a:rPr lang="tr-TR" sz="2400" dirty="0"/>
              <a:t> </a:t>
            </a:r>
            <a:r>
              <a:rPr lang="tr-TR" sz="2400" dirty="0" smtClean="0"/>
              <a:t>yaşlanmanın genetik </a:t>
            </a:r>
            <a:r>
              <a:rPr lang="tr-TR" sz="2400" dirty="0"/>
              <a:t>olduğu belirtilmekte ve insan </a:t>
            </a:r>
            <a:r>
              <a:rPr lang="tr-TR" sz="2400" dirty="0" smtClean="0"/>
              <a:t>vücudunda </a:t>
            </a:r>
            <a:r>
              <a:rPr lang="tr-TR" sz="2400" dirty="0" err="1"/>
              <a:t>primer</a:t>
            </a:r>
            <a:r>
              <a:rPr lang="tr-TR" sz="2400" dirty="0"/>
              <a:t> </a:t>
            </a:r>
            <a:r>
              <a:rPr lang="tr-TR" sz="2400" dirty="0" smtClean="0"/>
              <a:t>yaşlanmaya yol açan </a:t>
            </a:r>
            <a:r>
              <a:rPr lang="tr-TR" sz="2400" dirty="0"/>
              <a:t>bir genin varlığından da </a:t>
            </a:r>
            <a:r>
              <a:rPr lang="tr-TR" sz="2400" dirty="0" smtClean="0"/>
              <a:t>söz </a:t>
            </a:r>
            <a:r>
              <a:rPr lang="tr-TR" sz="2400" dirty="0"/>
              <a:t>edilmektedir. Bu </a:t>
            </a:r>
            <a:r>
              <a:rPr lang="tr-TR" sz="2400" dirty="0" smtClean="0"/>
              <a:t>gen </a:t>
            </a:r>
            <a:r>
              <a:rPr lang="tr-TR" sz="2400" dirty="0"/>
              <a:t>ü</a:t>
            </a:r>
            <a:r>
              <a:rPr lang="tr-TR" sz="2400" dirty="0" smtClean="0"/>
              <a:t>zerinde sürdürülen araştırmaların</a:t>
            </a:r>
            <a:r>
              <a:rPr lang="tr-TR" sz="2400" dirty="0"/>
              <a:t>, kronolojik yaslanma ile </a:t>
            </a:r>
            <a:r>
              <a:rPr lang="tr-TR" sz="2400" dirty="0" smtClean="0"/>
              <a:t>gelişen değişimlerin </a:t>
            </a:r>
            <a:r>
              <a:rPr lang="tr-TR" sz="2400" dirty="0"/>
              <a:t>ortaya </a:t>
            </a:r>
            <a:r>
              <a:rPr lang="tr-TR" sz="2400" dirty="0" smtClean="0"/>
              <a:t>ç</a:t>
            </a:r>
            <a:r>
              <a:rPr lang="tr-TR" sz="2400" dirty="0" smtClean="0"/>
              <a:t>ıkışını </a:t>
            </a:r>
            <a:r>
              <a:rPr lang="tr-TR" sz="2400" dirty="0"/>
              <a:t>geciktirebilecek ya da </a:t>
            </a:r>
            <a:r>
              <a:rPr lang="tr-TR" sz="2400" dirty="0" smtClean="0"/>
              <a:t>önleyebilecek sonuçlar ortaya </a:t>
            </a:r>
            <a:r>
              <a:rPr lang="tr-TR" sz="2400" dirty="0"/>
              <a:t>koyabileceği tahmin edilmektedir.</a:t>
            </a:r>
          </a:p>
          <a:p>
            <a:pPr algn="just"/>
            <a:r>
              <a:rPr lang="tr-TR" sz="2400" b="1" dirty="0"/>
              <a:t>b. </a:t>
            </a:r>
            <a:r>
              <a:rPr lang="tr-TR" sz="2400" b="1" dirty="0" err="1"/>
              <a:t>Sekonder</a:t>
            </a:r>
            <a:r>
              <a:rPr lang="tr-TR" sz="2400" b="1" dirty="0"/>
              <a:t> </a:t>
            </a:r>
            <a:r>
              <a:rPr lang="tr-TR" sz="2400" b="1" dirty="0" smtClean="0"/>
              <a:t>Yaşlanma</a:t>
            </a:r>
            <a:r>
              <a:rPr lang="tr-TR" sz="2400" b="1" dirty="0"/>
              <a:t>: </a:t>
            </a:r>
            <a:r>
              <a:rPr lang="tr-TR" sz="2400" dirty="0"/>
              <a:t>Duygusal </a:t>
            </a:r>
            <a:r>
              <a:rPr lang="tr-TR" sz="2400" dirty="0" smtClean="0"/>
              <a:t>örselenmeler</a:t>
            </a:r>
            <a:r>
              <a:rPr lang="tr-TR" sz="2400" dirty="0"/>
              <a:t>, hastalıklar, </a:t>
            </a:r>
            <a:r>
              <a:rPr lang="tr-TR" sz="2400" dirty="0" smtClean="0"/>
              <a:t>gerilimli ve </a:t>
            </a:r>
            <a:r>
              <a:rPr lang="tr-TR" sz="2400" dirty="0"/>
              <a:t>yorucu bir yasam temposu, yetersiz ve dengesiz beslenme, </a:t>
            </a:r>
            <a:r>
              <a:rPr lang="tr-TR" sz="2400" dirty="0" smtClean="0"/>
              <a:t>fiziksel ve düşünsel </a:t>
            </a:r>
            <a:r>
              <a:rPr lang="tr-TR" sz="2400" dirty="0"/>
              <a:t>aktivite yetersizliği gibi yasam baskıları ile </a:t>
            </a:r>
            <a:r>
              <a:rPr lang="tr-TR" sz="2400" dirty="0" err="1" smtClean="0"/>
              <a:t>primer</a:t>
            </a:r>
            <a:r>
              <a:rPr lang="tr-TR" sz="2400" dirty="0" smtClean="0"/>
              <a:t> yaşlanmanın </a:t>
            </a:r>
            <a:r>
              <a:rPr lang="tr-TR" sz="2400" dirty="0"/>
              <a:t>hızlanmasıdır.</a:t>
            </a:r>
          </a:p>
        </p:txBody>
      </p:sp>
    </p:spTree>
    <p:extLst>
      <p:ext uri="{BB962C8B-B14F-4D97-AF65-F5344CB8AC3E}">
        <p14:creationId xmlns:p14="http://schemas.microsoft.com/office/powerpoint/2010/main" val="18242678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94360" y="1124744"/>
            <a:ext cx="7955280" cy="5138896"/>
          </a:xfrm>
        </p:spPr>
        <p:txBody>
          <a:bodyPr>
            <a:noAutofit/>
          </a:bodyPr>
          <a:lstStyle/>
          <a:p>
            <a:pPr algn="just"/>
            <a:r>
              <a:rPr lang="tr-TR" sz="2800" b="1" dirty="0"/>
              <a:t>Biyolojik </a:t>
            </a:r>
            <a:r>
              <a:rPr lang="tr-TR" sz="2800" b="1" dirty="0" smtClean="0"/>
              <a:t>Yaşlanma</a:t>
            </a:r>
            <a:r>
              <a:rPr lang="tr-TR" sz="2800" b="1" dirty="0"/>
              <a:t>: </a:t>
            </a:r>
            <a:r>
              <a:rPr lang="tr-TR" sz="2800" dirty="0" smtClean="0"/>
              <a:t>Zamana </a:t>
            </a:r>
            <a:r>
              <a:rPr lang="tr-TR" sz="2800" dirty="0"/>
              <a:t>bağlı </a:t>
            </a:r>
            <a:r>
              <a:rPr lang="tr-TR" sz="2800" dirty="0" smtClean="0"/>
              <a:t>olarak bireyin </a:t>
            </a:r>
            <a:r>
              <a:rPr lang="tr-TR" sz="2800" dirty="0"/>
              <a:t>anatomi ve fizyolojisindeki </a:t>
            </a:r>
            <a:r>
              <a:rPr lang="tr-TR" sz="2800" dirty="0" smtClean="0"/>
              <a:t>değişiklikler </a:t>
            </a:r>
            <a:r>
              <a:rPr lang="tr-TR" sz="2800" dirty="0"/>
              <a:t>ile ortaya </a:t>
            </a:r>
            <a:r>
              <a:rPr lang="tr-TR" sz="2800" dirty="0"/>
              <a:t>ç</a:t>
            </a:r>
            <a:r>
              <a:rPr lang="tr-TR" sz="2800" dirty="0" smtClean="0"/>
              <a:t>ıkar</a:t>
            </a:r>
            <a:r>
              <a:rPr lang="tr-TR" sz="2800" dirty="0"/>
              <a:t>. </a:t>
            </a:r>
            <a:r>
              <a:rPr lang="tr-TR" sz="2800" dirty="0"/>
              <a:t>İ</a:t>
            </a:r>
            <a:r>
              <a:rPr lang="tr-TR" sz="2800" dirty="0" smtClean="0"/>
              <a:t>skelet sistemindeki </a:t>
            </a:r>
            <a:r>
              <a:rPr lang="tr-TR" sz="2800" dirty="0"/>
              <a:t>yıpranmaya bağlı olarak </a:t>
            </a:r>
            <a:r>
              <a:rPr lang="tr-TR" sz="2800" dirty="0" smtClean="0"/>
              <a:t>duruşta</a:t>
            </a:r>
            <a:r>
              <a:rPr lang="tr-TR" sz="2800" dirty="0"/>
              <a:t>, boyda, omuzlar </a:t>
            </a:r>
            <a:r>
              <a:rPr lang="tr-TR" sz="2800" dirty="0" smtClean="0"/>
              <a:t>arasındaki açıklıkta ve göğüs </a:t>
            </a:r>
            <a:r>
              <a:rPr lang="tr-TR" sz="2800" dirty="0"/>
              <a:t>derinliğindeki </a:t>
            </a:r>
            <a:r>
              <a:rPr lang="tr-TR" sz="2800" dirty="0" smtClean="0"/>
              <a:t>değişikliklerde gözlemlenir</a:t>
            </a:r>
            <a:r>
              <a:rPr lang="tr-TR" sz="2800" dirty="0"/>
              <a:t>.</a:t>
            </a:r>
          </a:p>
          <a:p>
            <a:pPr algn="just"/>
            <a:r>
              <a:rPr lang="tr-TR" sz="2800" b="1" dirty="0"/>
              <a:t>Fizyolojik </a:t>
            </a:r>
            <a:r>
              <a:rPr lang="tr-TR" sz="2800" b="1" dirty="0" smtClean="0"/>
              <a:t>Yaşlanma</a:t>
            </a:r>
            <a:r>
              <a:rPr lang="tr-TR" sz="2800" b="1" dirty="0"/>
              <a:t>: </a:t>
            </a:r>
            <a:r>
              <a:rPr lang="tr-TR" sz="2800" dirty="0" smtClean="0"/>
              <a:t>Yaşlanmayla </a:t>
            </a:r>
            <a:r>
              <a:rPr lang="tr-TR" sz="2800" dirty="0"/>
              <a:t>birlikte </a:t>
            </a:r>
            <a:r>
              <a:rPr lang="tr-TR" sz="2800" dirty="0" smtClean="0"/>
              <a:t>üretkenlikte </a:t>
            </a:r>
            <a:r>
              <a:rPr lang="tr-TR" sz="2800" dirty="0"/>
              <a:t>ve </a:t>
            </a:r>
            <a:r>
              <a:rPr lang="tr-TR" sz="2800" dirty="0" smtClean="0"/>
              <a:t>fizyolojik </a:t>
            </a:r>
            <a:r>
              <a:rPr lang="tr-TR" sz="2800" dirty="0" smtClean="0"/>
              <a:t>süreçlerde sürekli </a:t>
            </a:r>
            <a:r>
              <a:rPr lang="tr-TR" sz="2800" dirty="0"/>
              <a:t>ve </a:t>
            </a:r>
            <a:r>
              <a:rPr lang="tr-TR" sz="2800" dirty="0" smtClean="0"/>
              <a:t>kaçınılmaz düşüşler görülmektedir</a:t>
            </a:r>
            <a:r>
              <a:rPr lang="tr-TR" sz="2800" dirty="0"/>
              <a:t>. </a:t>
            </a:r>
            <a:r>
              <a:rPr lang="tr-TR" sz="2800" dirty="0" smtClean="0"/>
              <a:t> </a:t>
            </a:r>
            <a:r>
              <a:rPr lang="tr-TR" sz="2800" dirty="0" smtClean="0"/>
              <a:t>Vücut</a:t>
            </a:r>
            <a:r>
              <a:rPr lang="tr-TR" sz="2800" dirty="0" smtClean="0"/>
              <a:t> </a:t>
            </a:r>
            <a:r>
              <a:rPr lang="tr-TR" sz="2800" dirty="0" smtClean="0"/>
              <a:t>bileşimi</a:t>
            </a:r>
            <a:r>
              <a:rPr lang="tr-TR" sz="2800" dirty="0"/>
              <a:t>, kalp-damar sistemi, </a:t>
            </a:r>
            <a:r>
              <a:rPr lang="tr-TR" sz="2800" dirty="0" smtClean="0"/>
              <a:t>böbrekler</a:t>
            </a:r>
            <a:r>
              <a:rPr lang="tr-TR" sz="2800" dirty="0"/>
              <a:t>, sindirim sistemi, </a:t>
            </a:r>
            <a:r>
              <a:rPr lang="tr-TR" sz="2800" dirty="0" smtClean="0"/>
              <a:t>karaciğer, beyin</a:t>
            </a:r>
            <a:r>
              <a:rPr lang="tr-TR" sz="2800" dirty="0"/>
              <a:t>, sinirler, akciğerler ve endokrin sistemde </a:t>
            </a:r>
            <a:r>
              <a:rPr lang="tr-TR" sz="2800" dirty="0" smtClean="0"/>
              <a:t>işlevsel </a:t>
            </a:r>
            <a:r>
              <a:rPr lang="tr-TR" sz="2800" dirty="0"/>
              <a:t>olarak </a:t>
            </a:r>
            <a:r>
              <a:rPr lang="tr-TR" sz="2800" dirty="0" smtClean="0"/>
              <a:t>yetersizlikler ortaya </a:t>
            </a:r>
            <a:r>
              <a:rPr lang="tr-TR" sz="2800" dirty="0"/>
              <a:t>ç</a:t>
            </a:r>
            <a:r>
              <a:rPr lang="tr-TR" sz="2800" dirty="0" smtClean="0"/>
              <a:t>ıkmaktadır</a:t>
            </a:r>
            <a:r>
              <a:rPr lang="tr-TR" sz="2800" dirty="0"/>
              <a:t>.</a:t>
            </a:r>
          </a:p>
        </p:txBody>
      </p:sp>
    </p:spTree>
    <p:extLst>
      <p:ext uri="{BB962C8B-B14F-4D97-AF65-F5344CB8AC3E}">
        <p14:creationId xmlns:p14="http://schemas.microsoft.com/office/powerpoint/2010/main" val="2956029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94360" y="1196752"/>
            <a:ext cx="7955280" cy="5066888"/>
          </a:xfrm>
        </p:spPr>
        <p:txBody>
          <a:bodyPr>
            <a:noAutofit/>
          </a:bodyPr>
          <a:lstStyle/>
          <a:p>
            <a:pPr algn="just"/>
            <a:r>
              <a:rPr lang="tr-TR" sz="2800" b="1" dirty="0"/>
              <a:t>Psikolojik </a:t>
            </a:r>
            <a:r>
              <a:rPr lang="tr-TR" sz="2800" b="1" dirty="0" smtClean="0"/>
              <a:t>Yaşlanma</a:t>
            </a:r>
            <a:r>
              <a:rPr lang="tr-TR" sz="2800" b="1" dirty="0"/>
              <a:t>: </a:t>
            </a:r>
            <a:r>
              <a:rPr lang="tr-TR" sz="2800" dirty="0"/>
              <a:t>Psikolojik </a:t>
            </a:r>
            <a:r>
              <a:rPr lang="tr-TR" sz="2800" dirty="0" smtClean="0"/>
              <a:t>yaşlanma</a:t>
            </a:r>
            <a:r>
              <a:rPr lang="tr-TR" sz="2800" dirty="0"/>
              <a:t>, bireyin zihinsel </a:t>
            </a:r>
            <a:r>
              <a:rPr lang="tr-TR" sz="2800" dirty="0" smtClean="0"/>
              <a:t>yetenek ve işlevlerindeki </a:t>
            </a:r>
            <a:r>
              <a:rPr lang="tr-TR" sz="2800" dirty="0"/>
              <a:t>azalma ile birlikte, </a:t>
            </a:r>
            <a:r>
              <a:rPr lang="tr-TR" sz="2800" dirty="0" smtClean="0"/>
              <a:t>davranışsal </a:t>
            </a:r>
            <a:r>
              <a:rPr lang="tr-TR" sz="2800" dirty="0"/>
              <a:t>uyum </a:t>
            </a:r>
            <a:r>
              <a:rPr lang="tr-TR" sz="2800" dirty="0" smtClean="0"/>
              <a:t>yeteneğinde yasa </a:t>
            </a:r>
            <a:r>
              <a:rPr lang="tr-TR" sz="2800" dirty="0"/>
              <a:t>bağlı ortaya </a:t>
            </a:r>
            <a:r>
              <a:rPr lang="tr-TR" sz="2800" dirty="0"/>
              <a:t>ç</a:t>
            </a:r>
            <a:r>
              <a:rPr lang="tr-TR" sz="2800" dirty="0" smtClean="0"/>
              <a:t>ıkan değişimleri </a:t>
            </a:r>
            <a:r>
              <a:rPr lang="tr-TR" sz="2800" dirty="0"/>
              <a:t>ifade etmektedir. </a:t>
            </a:r>
            <a:r>
              <a:rPr lang="tr-TR" sz="2800" dirty="0" smtClean="0"/>
              <a:t>Yaslanma </a:t>
            </a:r>
            <a:r>
              <a:rPr lang="tr-TR" sz="2800" dirty="0"/>
              <a:t>surecinde sevilen birinin kaybı, </a:t>
            </a:r>
            <a:r>
              <a:rPr lang="tr-TR" sz="2800" dirty="0" smtClean="0"/>
              <a:t>işlevsel </a:t>
            </a:r>
            <a:r>
              <a:rPr lang="tr-TR" sz="2800" dirty="0"/>
              <a:t>yetersizlik, kronik </a:t>
            </a:r>
            <a:r>
              <a:rPr lang="tr-TR" sz="2800" dirty="0" smtClean="0"/>
              <a:t>fiziksel hastalıklar</a:t>
            </a:r>
            <a:r>
              <a:rPr lang="tr-TR" sz="2800" dirty="0"/>
              <a:t>, </a:t>
            </a:r>
            <a:r>
              <a:rPr lang="tr-TR" sz="2800" dirty="0" smtClean="0"/>
              <a:t>günlük yaşam </a:t>
            </a:r>
            <a:r>
              <a:rPr lang="tr-TR" sz="2800" dirty="0"/>
              <a:t>aktivitelerinde </a:t>
            </a:r>
            <a:r>
              <a:rPr lang="tr-TR" sz="2800" dirty="0" smtClean="0"/>
              <a:t>başkalarına </a:t>
            </a:r>
            <a:r>
              <a:rPr lang="tr-TR" sz="2800" dirty="0"/>
              <a:t>bağımlılığın </a:t>
            </a:r>
            <a:r>
              <a:rPr lang="tr-TR" sz="2800" dirty="0" smtClean="0"/>
              <a:t>artması, otonomi </a:t>
            </a:r>
            <a:r>
              <a:rPr lang="tr-TR" sz="2800" dirty="0"/>
              <a:t>kaybı, ekonomik yetersizlik, sosyal destek kaybı </a:t>
            </a:r>
            <a:r>
              <a:rPr lang="tr-TR" sz="2800" dirty="0" smtClean="0"/>
              <a:t>gibi yoksunluklar </a:t>
            </a:r>
            <a:r>
              <a:rPr lang="tr-TR" sz="2800" dirty="0"/>
              <a:t>ve kurum bakımına duyulan </a:t>
            </a:r>
            <a:r>
              <a:rPr lang="tr-TR" sz="2800" dirty="0" smtClean="0"/>
              <a:t>ihtiyaç, </a:t>
            </a:r>
            <a:r>
              <a:rPr lang="tr-TR" sz="2800" dirty="0"/>
              <a:t>depresyon </a:t>
            </a:r>
            <a:r>
              <a:rPr lang="tr-TR" sz="2800" dirty="0" smtClean="0"/>
              <a:t>olasılığını arttırmakta </a:t>
            </a:r>
            <a:r>
              <a:rPr lang="tr-TR" sz="2800" dirty="0"/>
              <a:t>ve psikolojik yaslanmayı hızlandırmaktadır.</a:t>
            </a:r>
          </a:p>
        </p:txBody>
      </p:sp>
    </p:spTree>
    <p:extLst>
      <p:ext uri="{BB962C8B-B14F-4D97-AF65-F5344CB8AC3E}">
        <p14:creationId xmlns:p14="http://schemas.microsoft.com/office/powerpoint/2010/main" val="9668399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94360" y="1196752"/>
            <a:ext cx="7955280" cy="5066888"/>
          </a:xfrm>
        </p:spPr>
        <p:txBody>
          <a:bodyPr>
            <a:noAutofit/>
          </a:bodyPr>
          <a:lstStyle/>
          <a:p>
            <a:pPr algn="just"/>
            <a:r>
              <a:rPr lang="tr-TR" sz="2400" b="1" dirty="0" smtClean="0"/>
              <a:t>Sosyal/</a:t>
            </a:r>
            <a:r>
              <a:rPr lang="tr-TR" sz="2400" b="1" dirty="0" err="1" smtClean="0"/>
              <a:t>Sosyo</a:t>
            </a:r>
            <a:r>
              <a:rPr lang="tr-TR" sz="2400" b="1" dirty="0" smtClean="0"/>
              <a:t>-Kültürel Yaşlanma</a:t>
            </a:r>
            <a:r>
              <a:rPr lang="tr-TR" sz="2400" b="1" dirty="0"/>
              <a:t>:</a:t>
            </a:r>
            <a:r>
              <a:rPr lang="tr-TR" sz="2400" dirty="0"/>
              <a:t> Toplumun </a:t>
            </a:r>
            <a:r>
              <a:rPr lang="tr-TR" sz="2400" dirty="0" smtClean="0"/>
              <a:t>yaşlılığa bakışı, yaşlı </a:t>
            </a:r>
            <a:r>
              <a:rPr lang="tr-TR" sz="2400" dirty="0"/>
              <a:t>bireyin kayıplarla </a:t>
            </a:r>
            <a:r>
              <a:rPr lang="tr-TR" sz="2400" dirty="0" smtClean="0"/>
              <a:t>başa </a:t>
            </a:r>
            <a:r>
              <a:rPr lang="tr-TR" sz="2400" dirty="0"/>
              <a:t>ç</a:t>
            </a:r>
            <a:r>
              <a:rPr lang="tr-TR" sz="2400" dirty="0" smtClean="0"/>
              <a:t>ıkması</a:t>
            </a:r>
            <a:r>
              <a:rPr lang="tr-TR" sz="2400" dirty="0"/>
              <a:t>, emeklilik ve </a:t>
            </a:r>
            <a:r>
              <a:rPr lang="tr-TR" sz="2400" dirty="0" smtClean="0"/>
              <a:t>ölüme</a:t>
            </a:r>
            <a:r>
              <a:rPr lang="tr-TR" sz="2400" dirty="0"/>
              <a:t> </a:t>
            </a:r>
            <a:r>
              <a:rPr lang="tr-TR" sz="2400" dirty="0" smtClean="0"/>
              <a:t>yaklaşımları bağlamında </a:t>
            </a:r>
            <a:r>
              <a:rPr lang="tr-TR" sz="2400" dirty="0"/>
              <a:t>değerlendirilmektedir. </a:t>
            </a:r>
            <a:r>
              <a:rPr lang="tr-TR" sz="2400" dirty="0" smtClean="0"/>
              <a:t>Sosyal/</a:t>
            </a:r>
            <a:r>
              <a:rPr lang="tr-TR" sz="2400" dirty="0" err="1" smtClean="0"/>
              <a:t>sosyo</a:t>
            </a:r>
            <a:r>
              <a:rPr lang="tr-TR" sz="2400" dirty="0" smtClean="0"/>
              <a:t>-kültürel yaşlanma</a:t>
            </a:r>
            <a:r>
              <a:rPr lang="tr-TR" sz="2400" dirty="0"/>
              <a:t>, </a:t>
            </a:r>
            <a:r>
              <a:rPr lang="tr-TR" sz="2400" dirty="0" smtClean="0"/>
              <a:t>sosyalizasyon sürecinde gerçekleşmektedir. </a:t>
            </a:r>
          </a:p>
          <a:p>
            <a:pPr algn="just"/>
            <a:r>
              <a:rPr lang="tr-TR" sz="2400" dirty="0" smtClean="0"/>
              <a:t>Sosyalizasyon</a:t>
            </a:r>
            <a:r>
              <a:rPr lang="tr-TR" sz="2400" dirty="0"/>
              <a:t>, bireyin </a:t>
            </a:r>
            <a:r>
              <a:rPr lang="tr-TR" sz="2400" dirty="0" smtClean="0"/>
              <a:t>çevresindeki bireylerle iletişim kurduğu </a:t>
            </a:r>
            <a:r>
              <a:rPr lang="tr-TR" sz="2400" dirty="0"/>
              <a:t>ve toplumun normlarını, </a:t>
            </a:r>
            <a:r>
              <a:rPr lang="tr-TR" sz="2400" dirty="0" smtClean="0"/>
              <a:t>değerlerini, rol </a:t>
            </a:r>
            <a:r>
              <a:rPr lang="tr-TR" sz="2400" dirty="0"/>
              <a:t>beklentilerini </a:t>
            </a:r>
            <a:r>
              <a:rPr lang="tr-TR" sz="2400" dirty="0"/>
              <a:t>ö</a:t>
            </a:r>
            <a:r>
              <a:rPr lang="tr-TR" sz="2400" dirty="0" smtClean="0"/>
              <a:t>ğrendiği</a:t>
            </a:r>
            <a:r>
              <a:rPr lang="tr-TR" sz="2400" dirty="0"/>
              <a:t>, toplumsal yasama </a:t>
            </a:r>
            <a:r>
              <a:rPr lang="tr-TR" sz="2400" dirty="0" smtClean="0"/>
              <a:t>ilişkin tutumlarını ve </a:t>
            </a:r>
            <a:r>
              <a:rPr lang="tr-TR" sz="2400" dirty="0"/>
              <a:t>fikirlerini </a:t>
            </a:r>
            <a:r>
              <a:rPr lang="tr-TR" sz="2400" dirty="0" smtClean="0"/>
              <a:t>geliştirdiği </a:t>
            </a:r>
            <a:r>
              <a:rPr lang="tr-TR" sz="2400" dirty="0"/>
              <a:t>bir </a:t>
            </a:r>
            <a:r>
              <a:rPr lang="tr-TR" sz="2400" dirty="0" smtClean="0"/>
              <a:t>süreçtir</a:t>
            </a:r>
            <a:r>
              <a:rPr lang="tr-TR" sz="2400" dirty="0"/>
              <a:t>. </a:t>
            </a:r>
            <a:r>
              <a:rPr lang="tr-TR" sz="2400" dirty="0" smtClean="0"/>
              <a:t>Böylece birçok </a:t>
            </a:r>
            <a:r>
              <a:rPr lang="tr-TR" sz="2400" dirty="0"/>
              <a:t>toplumda </a:t>
            </a:r>
            <a:r>
              <a:rPr lang="tr-TR" sz="2400" dirty="0" smtClean="0"/>
              <a:t>yaşlılığa ilişkin </a:t>
            </a:r>
            <a:r>
              <a:rPr lang="tr-TR" sz="2400" dirty="0"/>
              <a:t>değerler, yargılar, gelenekler, diğer </a:t>
            </a:r>
            <a:r>
              <a:rPr lang="tr-TR" sz="2400" dirty="0" smtClean="0"/>
              <a:t>ö</a:t>
            </a:r>
            <a:r>
              <a:rPr lang="tr-TR" sz="2400" dirty="0" smtClean="0"/>
              <a:t>ğrenilmiş davranışlar ve </a:t>
            </a:r>
            <a:r>
              <a:rPr lang="tr-TR" sz="2400" dirty="0"/>
              <a:t>tutumlar yaslıların rollerini belirlemektedir. Bu acıdan </a:t>
            </a:r>
            <a:r>
              <a:rPr lang="tr-TR" sz="2400" dirty="0" smtClean="0"/>
              <a:t>yaşlılık bireyler için </a:t>
            </a:r>
            <a:r>
              <a:rPr lang="tr-TR" sz="2400" dirty="0"/>
              <a:t>aile bireyleri, </a:t>
            </a:r>
            <a:r>
              <a:rPr lang="tr-TR" sz="2400" dirty="0"/>
              <a:t>ç</a:t>
            </a:r>
            <a:r>
              <a:rPr lang="tr-TR" sz="2400" dirty="0" smtClean="0"/>
              <a:t>ocukları</a:t>
            </a:r>
            <a:r>
              <a:rPr lang="tr-TR" sz="2400" dirty="0"/>
              <a:t>, akraba ve </a:t>
            </a:r>
            <a:r>
              <a:rPr lang="tr-TR" sz="2400" dirty="0" smtClean="0"/>
              <a:t>arkadaşları </a:t>
            </a:r>
            <a:r>
              <a:rPr lang="tr-TR" sz="2400" dirty="0"/>
              <a:t>ile </a:t>
            </a:r>
            <a:r>
              <a:rPr lang="tr-TR" sz="2400" dirty="0" smtClean="0"/>
              <a:t>iletişim surecinde </a:t>
            </a:r>
            <a:r>
              <a:rPr lang="tr-TR" sz="2400" dirty="0"/>
              <a:t>ö</a:t>
            </a:r>
            <a:r>
              <a:rPr lang="tr-TR" sz="2400" dirty="0" smtClean="0"/>
              <a:t>ğrendikleri yaşam boyu gelişen </a:t>
            </a:r>
            <a:r>
              <a:rPr lang="tr-TR" sz="2400" dirty="0"/>
              <a:t>bir </a:t>
            </a:r>
            <a:r>
              <a:rPr lang="tr-TR" sz="2400" dirty="0" err="1" smtClean="0"/>
              <a:t>sürectir</a:t>
            </a:r>
            <a:r>
              <a:rPr lang="tr-TR" sz="2400" dirty="0" smtClean="0"/>
              <a:t> </a:t>
            </a:r>
            <a:r>
              <a:rPr lang="tr-TR" sz="2400" dirty="0"/>
              <a:t>(</a:t>
            </a:r>
            <a:r>
              <a:rPr lang="tr-TR" sz="2400" dirty="0" err="1"/>
              <a:t>Hansson</a:t>
            </a:r>
            <a:r>
              <a:rPr lang="tr-TR" sz="2400" dirty="0"/>
              <a:t> </a:t>
            </a:r>
            <a:r>
              <a:rPr lang="tr-TR" sz="2400" dirty="0" smtClean="0"/>
              <a:t>ve </a:t>
            </a:r>
            <a:r>
              <a:rPr lang="tr-TR" sz="2400" dirty="0" err="1" smtClean="0"/>
              <a:t>Carpenter</a:t>
            </a:r>
            <a:r>
              <a:rPr lang="tr-TR" sz="2400" dirty="0" smtClean="0"/>
              <a:t> </a:t>
            </a:r>
            <a:r>
              <a:rPr lang="tr-TR" sz="2400" dirty="0"/>
              <a:t>1994).</a:t>
            </a:r>
          </a:p>
        </p:txBody>
      </p:sp>
    </p:spTree>
    <p:extLst>
      <p:ext uri="{BB962C8B-B14F-4D97-AF65-F5344CB8AC3E}">
        <p14:creationId xmlns:p14="http://schemas.microsoft.com/office/powerpoint/2010/main" val="27186828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94360" y="1484784"/>
            <a:ext cx="7955280" cy="4778856"/>
          </a:xfrm>
        </p:spPr>
        <p:txBody>
          <a:bodyPr>
            <a:noAutofit/>
          </a:bodyPr>
          <a:lstStyle/>
          <a:p>
            <a:pPr algn="just"/>
            <a:r>
              <a:rPr lang="tr-TR" sz="2400" b="1" dirty="0"/>
              <a:t>Ekonomik </a:t>
            </a:r>
            <a:r>
              <a:rPr lang="tr-TR" sz="2400" b="1" dirty="0" smtClean="0"/>
              <a:t>Yaşlanma</a:t>
            </a:r>
            <a:r>
              <a:rPr lang="tr-TR" sz="2400" b="1" dirty="0"/>
              <a:t>: </a:t>
            </a:r>
            <a:r>
              <a:rPr lang="tr-TR" sz="2400" dirty="0"/>
              <a:t>Emeklilik </a:t>
            </a:r>
            <a:r>
              <a:rPr lang="tr-TR" sz="2400" dirty="0" smtClean="0"/>
              <a:t>döneminin başlaması </a:t>
            </a:r>
            <a:r>
              <a:rPr lang="tr-TR" sz="2400" dirty="0"/>
              <a:t>ile </a:t>
            </a:r>
            <a:r>
              <a:rPr lang="tr-TR" sz="2400" dirty="0" smtClean="0"/>
              <a:t>birlikte gelir </a:t>
            </a:r>
            <a:r>
              <a:rPr lang="tr-TR" sz="2400" dirty="0"/>
              <a:t>azalmakta ve </a:t>
            </a:r>
            <a:r>
              <a:rPr lang="tr-TR" sz="2400" dirty="0" smtClean="0"/>
              <a:t>alışılmış toplumsal statü giderek kaybolmaktadır. Bu </a:t>
            </a:r>
            <a:r>
              <a:rPr lang="tr-TR" sz="2400" dirty="0"/>
              <a:t>da </a:t>
            </a:r>
            <a:r>
              <a:rPr lang="tr-TR" sz="2400" dirty="0" smtClean="0"/>
              <a:t>çoğu zaman </a:t>
            </a:r>
            <a:r>
              <a:rPr lang="tr-TR" sz="2400" dirty="0"/>
              <a:t>yaslılar </a:t>
            </a:r>
            <a:r>
              <a:rPr lang="tr-TR" sz="2400" dirty="0" smtClean="0"/>
              <a:t>için ilişkilerin ve etkileşimlerin değişmesine neden </a:t>
            </a:r>
            <a:r>
              <a:rPr lang="tr-TR" sz="2400" dirty="0"/>
              <a:t>olabilmektedir. Diğer yandan </a:t>
            </a:r>
            <a:r>
              <a:rPr lang="tr-TR" sz="2400" dirty="0" smtClean="0"/>
              <a:t>yaşlılık bilişsel ve fiziksel gerileme</a:t>
            </a:r>
            <a:r>
              <a:rPr lang="tr-TR" sz="2400" dirty="0"/>
              <a:t>, </a:t>
            </a:r>
            <a:r>
              <a:rPr lang="tr-TR" sz="2400" dirty="0" smtClean="0"/>
              <a:t>üreticilik rolünün</a:t>
            </a:r>
            <a:r>
              <a:rPr lang="tr-TR" sz="2400" dirty="0" smtClean="0"/>
              <a:t> </a:t>
            </a:r>
            <a:r>
              <a:rPr lang="tr-TR" sz="2400" dirty="0" smtClean="0"/>
              <a:t>azalması</a:t>
            </a:r>
            <a:r>
              <a:rPr lang="tr-TR" sz="2400" dirty="0"/>
              <a:t>, sosyal </a:t>
            </a:r>
            <a:r>
              <a:rPr lang="tr-TR" sz="2400" dirty="0" smtClean="0"/>
              <a:t>statüde değişme, sosyal </a:t>
            </a:r>
            <a:r>
              <a:rPr lang="tr-TR" sz="2400" dirty="0"/>
              <a:t>desteğin zayıflaması, sağlığın kaybı gibi </a:t>
            </a:r>
            <a:r>
              <a:rPr lang="tr-TR" sz="2400" dirty="0" smtClean="0"/>
              <a:t>özgün</a:t>
            </a:r>
            <a:r>
              <a:rPr lang="tr-TR" sz="2400" dirty="0" smtClean="0"/>
              <a:t> </a:t>
            </a:r>
            <a:r>
              <a:rPr lang="tr-TR" sz="2400" dirty="0"/>
              <a:t>sorunlarıyla </a:t>
            </a:r>
            <a:r>
              <a:rPr lang="tr-TR" sz="2400" dirty="0" smtClean="0"/>
              <a:t>bir “kayıplar </a:t>
            </a:r>
            <a:r>
              <a:rPr lang="tr-TR" sz="2400" dirty="0"/>
              <a:t>donemi” olarak tanımlanabilir. Kayıpların birbiriyle </a:t>
            </a:r>
            <a:r>
              <a:rPr lang="tr-TR" sz="2400" dirty="0" smtClean="0"/>
              <a:t>kesişmesi ve </a:t>
            </a:r>
            <a:r>
              <a:rPr lang="tr-TR" sz="2400" dirty="0"/>
              <a:t>yoksunluklara </a:t>
            </a:r>
            <a:r>
              <a:rPr lang="tr-TR" sz="2400" dirty="0" smtClean="0"/>
              <a:t>dönüşmesi; </a:t>
            </a:r>
            <a:r>
              <a:rPr lang="tr-TR" sz="2400" dirty="0"/>
              <a:t>gelirin </a:t>
            </a:r>
            <a:r>
              <a:rPr lang="tr-TR" sz="2400" dirty="0" smtClean="0"/>
              <a:t>düşmesi ile </a:t>
            </a:r>
            <a:r>
              <a:rPr lang="tr-TR" sz="2400" dirty="0"/>
              <a:t>yoksulluğun </a:t>
            </a:r>
            <a:r>
              <a:rPr lang="tr-TR" sz="2400" dirty="0" smtClean="0"/>
              <a:t>başlaması yaslıların </a:t>
            </a:r>
            <a:r>
              <a:rPr lang="tr-TR" sz="2400" dirty="0"/>
              <a:t>ö</a:t>
            </a:r>
            <a:r>
              <a:rPr lang="tr-TR" sz="2400" dirty="0" smtClean="0"/>
              <a:t>z-saygısını </a:t>
            </a:r>
            <a:r>
              <a:rPr lang="tr-TR" sz="2400" dirty="0"/>
              <a:t>ve </a:t>
            </a:r>
            <a:r>
              <a:rPr lang="tr-TR" sz="2400" dirty="0" smtClean="0"/>
              <a:t>yaşamdan </a:t>
            </a:r>
            <a:r>
              <a:rPr lang="tr-TR" sz="2400" dirty="0"/>
              <a:t>duydukları tatmini </a:t>
            </a:r>
            <a:r>
              <a:rPr lang="tr-TR" sz="2400" dirty="0" smtClean="0"/>
              <a:t>azaltmaktadır. Böylece sağlık </a:t>
            </a:r>
            <a:r>
              <a:rPr lang="tr-TR" sz="2400" dirty="0"/>
              <a:t>ve bakım maliyetinin arttığı bir donemde </a:t>
            </a:r>
            <a:r>
              <a:rPr lang="tr-TR" sz="2400" dirty="0" smtClean="0"/>
              <a:t>gelir kaynaklarındaki </a:t>
            </a:r>
            <a:r>
              <a:rPr lang="tr-TR" sz="2400" dirty="0"/>
              <a:t>azalma, yaslıların yasam </a:t>
            </a:r>
            <a:r>
              <a:rPr lang="tr-TR" sz="2400" dirty="0" smtClean="0"/>
              <a:t>biçiminin değişmesini kaçınılmaz hale </a:t>
            </a:r>
            <a:r>
              <a:rPr lang="tr-TR" sz="2400" dirty="0"/>
              <a:t>gelmektedir.</a:t>
            </a:r>
          </a:p>
        </p:txBody>
      </p:sp>
    </p:spTree>
    <p:extLst>
      <p:ext uri="{BB962C8B-B14F-4D97-AF65-F5344CB8AC3E}">
        <p14:creationId xmlns:p14="http://schemas.microsoft.com/office/powerpoint/2010/main" val="17352605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94360" y="1268760"/>
            <a:ext cx="7955280" cy="4994880"/>
          </a:xfrm>
        </p:spPr>
        <p:txBody>
          <a:bodyPr>
            <a:noAutofit/>
          </a:bodyPr>
          <a:lstStyle/>
          <a:p>
            <a:pPr algn="just"/>
            <a:r>
              <a:rPr lang="tr-TR" sz="2800" b="1" dirty="0"/>
              <a:t>Toplumsal </a:t>
            </a:r>
            <a:r>
              <a:rPr lang="tr-TR" sz="2800" b="1" dirty="0" smtClean="0"/>
              <a:t>Yaşlanma</a:t>
            </a:r>
            <a:r>
              <a:rPr lang="tr-TR" sz="2800" b="1" dirty="0"/>
              <a:t>: </a:t>
            </a:r>
            <a:r>
              <a:rPr lang="tr-TR" sz="2800" dirty="0"/>
              <a:t>Toplumsal </a:t>
            </a:r>
            <a:r>
              <a:rPr lang="tr-TR" sz="2800" dirty="0" smtClean="0"/>
              <a:t>yaşlanma </a:t>
            </a:r>
            <a:r>
              <a:rPr lang="tr-TR" sz="2800" dirty="0"/>
              <a:t>“doğumda </a:t>
            </a:r>
            <a:r>
              <a:rPr lang="tr-TR" sz="2800" dirty="0" smtClean="0"/>
              <a:t>beklenen yasam süresi</a:t>
            </a:r>
            <a:r>
              <a:rPr lang="tr-TR" sz="2800" dirty="0"/>
              <a:t>”, “toplumun ortalama </a:t>
            </a:r>
            <a:r>
              <a:rPr lang="tr-TR" sz="2800" dirty="0" smtClean="0"/>
              <a:t>yaşı</a:t>
            </a:r>
            <a:r>
              <a:rPr lang="tr-TR" sz="2800" dirty="0"/>
              <a:t>” </a:t>
            </a:r>
            <a:r>
              <a:rPr lang="tr-TR" sz="2800" dirty="0" smtClean="0"/>
              <a:t>göstergeleri </a:t>
            </a:r>
            <a:r>
              <a:rPr lang="tr-TR" sz="2800" dirty="0"/>
              <a:t>bağlamında değerlendirilmektedir</a:t>
            </a:r>
            <a:r>
              <a:rPr lang="tr-TR" sz="2800" dirty="0" smtClean="0"/>
              <a:t>. Bir </a:t>
            </a:r>
            <a:r>
              <a:rPr lang="tr-TR" sz="2800" dirty="0"/>
              <a:t>toplumda 65 yas ve </a:t>
            </a:r>
            <a:r>
              <a:rPr lang="tr-TR" sz="2800" dirty="0"/>
              <a:t>ü</a:t>
            </a:r>
            <a:r>
              <a:rPr lang="tr-TR" sz="2800" dirty="0" smtClean="0"/>
              <a:t>zerindeki </a:t>
            </a:r>
            <a:r>
              <a:rPr lang="tr-TR" sz="2800" dirty="0"/>
              <a:t>birey </a:t>
            </a:r>
            <a:r>
              <a:rPr lang="tr-TR" sz="2800" dirty="0" smtClean="0"/>
              <a:t>sayısının toplam nüfus içinde </a:t>
            </a:r>
            <a:r>
              <a:rPr lang="tr-TR" sz="2800" dirty="0"/>
              <a:t>aldığı payın </a:t>
            </a:r>
            <a:r>
              <a:rPr lang="tr-TR" sz="2800" dirty="0" smtClean="0"/>
              <a:t>düzeyine göre </a:t>
            </a:r>
            <a:r>
              <a:rPr lang="tr-TR" sz="2800" dirty="0"/>
              <a:t>toplumlar </a:t>
            </a:r>
            <a:r>
              <a:rPr lang="tr-TR" sz="2800" dirty="0" smtClean="0"/>
              <a:t>için </a:t>
            </a:r>
            <a:r>
              <a:rPr lang="tr-TR" sz="2800" dirty="0"/>
              <a:t>“</a:t>
            </a:r>
            <a:r>
              <a:rPr lang="tr-TR" sz="2800" dirty="0" smtClean="0"/>
              <a:t>genç </a:t>
            </a:r>
            <a:r>
              <a:rPr lang="tr-TR" sz="2800" dirty="0"/>
              <a:t>olgun-yaslı” tanımlamaları yapılabilmektedir. </a:t>
            </a:r>
            <a:r>
              <a:rPr lang="tr-TR" sz="2800" dirty="0" smtClean="0"/>
              <a:t>Yaşlı nüfusun toplam nüfus içindeki </a:t>
            </a:r>
            <a:r>
              <a:rPr lang="tr-TR" sz="2800" dirty="0"/>
              <a:t>oranı % 4’ten az ise “</a:t>
            </a:r>
            <a:r>
              <a:rPr lang="tr-TR" sz="2800" dirty="0" smtClean="0"/>
              <a:t>genç nüfus</a:t>
            </a:r>
            <a:r>
              <a:rPr lang="tr-TR" sz="2800" dirty="0"/>
              <a:t>”; % 4 - % 6.9 </a:t>
            </a:r>
            <a:r>
              <a:rPr lang="tr-TR" sz="2800" dirty="0" smtClean="0"/>
              <a:t>arasında ise </a:t>
            </a:r>
            <a:r>
              <a:rPr lang="tr-TR" sz="2800" dirty="0"/>
              <a:t>“olgun </a:t>
            </a:r>
            <a:r>
              <a:rPr lang="tr-TR" sz="2800" dirty="0" smtClean="0"/>
              <a:t>nüfus</a:t>
            </a:r>
            <a:r>
              <a:rPr lang="tr-TR" sz="2800" dirty="0"/>
              <a:t>”; % 7 - % 10 arasında ise “yaslı </a:t>
            </a:r>
            <a:r>
              <a:rPr lang="tr-TR" sz="2800" dirty="0" smtClean="0"/>
              <a:t>nüfus</a:t>
            </a:r>
            <a:r>
              <a:rPr lang="tr-TR" sz="2800" dirty="0"/>
              <a:t>”; % 10’un </a:t>
            </a:r>
            <a:r>
              <a:rPr lang="tr-TR" sz="2800" dirty="0" smtClean="0"/>
              <a:t>üzerinde ise “</a:t>
            </a:r>
            <a:r>
              <a:rPr lang="tr-TR" sz="2800" dirty="0"/>
              <a:t>ç</a:t>
            </a:r>
            <a:r>
              <a:rPr lang="tr-TR" sz="2800" dirty="0" smtClean="0"/>
              <a:t>ok </a:t>
            </a:r>
            <a:r>
              <a:rPr lang="tr-TR" sz="2800" dirty="0"/>
              <a:t>yaslı </a:t>
            </a:r>
            <a:r>
              <a:rPr lang="tr-TR" sz="2800" dirty="0" smtClean="0"/>
              <a:t>nüfus</a:t>
            </a:r>
            <a:r>
              <a:rPr lang="tr-TR" sz="2800" dirty="0"/>
              <a:t>” olarak tanımlanmaktadır.</a:t>
            </a:r>
          </a:p>
        </p:txBody>
      </p:sp>
    </p:spTree>
    <p:extLst>
      <p:ext uri="{BB962C8B-B14F-4D97-AF65-F5344CB8AC3E}">
        <p14:creationId xmlns:p14="http://schemas.microsoft.com/office/powerpoint/2010/main" val="17506014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a:t>Hablemitoğlu</a:t>
            </a:r>
            <a:r>
              <a:rPr lang="tr-TR" dirty="0"/>
              <a:t>, Ş., </a:t>
            </a:r>
            <a:r>
              <a:rPr lang="tr-TR" dirty="0" err="1"/>
              <a:t>Özmete</a:t>
            </a:r>
            <a:r>
              <a:rPr lang="tr-TR" dirty="0"/>
              <a:t>, E., 2010. </a:t>
            </a:r>
            <a:r>
              <a:rPr lang="tr-TR" dirty="0" smtClean="0"/>
              <a:t> Yaşlı </a:t>
            </a:r>
            <a:r>
              <a:rPr lang="tr-TR" dirty="0"/>
              <a:t>Refahı</a:t>
            </a:r>
            <a:r>
              <a:rPr lang="tr-TR" dirty="0" smtClean="0"/>
              <a:t>:  Yaşlılar </a:t>
            </a:r>
            <a:r>
              <a:rPr lang="tr-TR" dirty="0"/>
              <a:t>İçin Sosyal Hizmet</a:t>
            </a:r>
            <a:r>
              <a:rPr lang="tr-TR" dirty="0" smtClean="0"/>
              <a:t>. Kilit </a:t>
            </a:r>
            <a:r>
              <a:rPr lang="tr-TR" dirty="0"/>
              <a:t>Yayınları</a:t>
            </a:r>
            <a:r>
              <a:rPr lang="tr-TR" dirty="0" smtClean="0"/>
              <a:t>,  Ankara</a:t>
            </a:r>
          </a:p>
          <a:p>
            <a:r>
              <a:rPr lang="tr-TR" dirty="0"/>
              <a:t>Koşar, N</a:t>
            </a:r>
            <a:r>
              <a:rPr lang="tr-TR" dirty="0" smtClean="0"/>
              <a:t>. 1996. Sosyal </a:t>
            </a:r>
            <a:r>
              <a:rPr lang="tr-TR" dirty="0"/>
              <a:t>Hizmetlerde Yaşlı Refahı Alanı</a:t>
            </a:r>
            <a:r>
              <a:rPr lang="tr-TR" dirty="0" smtClean="0"/>
              <a:t>. Şafak </a:t>
            </a:r>
            <a:r>
              <a:rPr lang="tr-TR" dirty="0"/>
              <a:t>Matbaacılık</a:t>
            </a:r>
            <a:r>
              <a:rPr lang="tr-TR" dirty="0" smtClean="0"/>
              <a:t>. Ankara</a:t>
            </a:r>
          </a:p>
          <a:p>
            <a:endParaRPr lang="tr-TR" dirty="0" smtClean="0"/>
          </a:p>
          <a:p>
            <a:endParaRPr lang="tr-TR" dirty="0"/>
          </a:p>
        </p:txBody>
      </p:sp>
    </p:spTree>
    <p:extLst>
      <p:ext uri="{BB962C8B-B14F-4D97-AF65-F5344CB8AC3E}">
        <p14:creationId xmlns:p14="http://schemas.microsoft.com/office/powerpoint/2010/main" val="1964907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755576" y="1484784"/>
            <a:ext cx="4176464" cy="4778856"/>
          </a:xfrm>
        </p:spPr>
        <p:txBody>
          <a:bodyPr>
            <a:noAutofit/>
          </a:bodyPr>
          <a:lstStyle/>
          <a:p>
            <a:pPr algn="just">
              <a:buNone/>
            </a:pPr>
            <a:r>
              <a:rPr lang="tr-TR" sz="2800" dirty="0" smtClean="0"/>
              <a:t>	Günlük yaşamda yaşlılık ile ilgili birçok kavram kullanılmaktadır.</a:t>
            </a:r>
          </a:p>
          <a:p>
            <a:pPr algn="just">
              <a:buNone/>
            </a:pPr>
            <a:endParaRPr lang="tr-TR" sz="2800" dirty="0" smtClean="0"/>
          </a:p>
          <a:p>
            <a:pPr algn="just"/>
            <a:r>
              <a:rPr lang="tr-TR" sz="2800" b="1" dirty="0" smtClean="0"/>
              <a:t>“Yaş”, “yaşlı”, “yaşlanma” </a:t>
            </a:r>
            <a:r>
              <a:rPr lang="tr-TR" sz="2800" dirty="0" smtClean="0"/>
              <a:t>ve </a:t>
            </a:r>
            <a:r>
              <a:rPr lang="tr-TR" sz="2800" b="1" dirty="0" smtClean="0"/>
              <a:t>“yaşlılık” </a:t>
            </a:r>
            <a:r>
              <a:rPr lang="tr-TR" sz="2800" dirty="0" smtClean="0"/>
              <a:t>kavramları aynı anlama geliyor gibi görünse de farklı tanımlanmaktadır. </a:t>
            </a:r>
            <a:endParaRPr lang="tr-TR" sz="2800" dirty="0"/>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2040" y="1893992"/>
            <a:ext cx="3960440" cy="396044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132856"/>
            <a:ext cx="8229600" cy="4024104"/>
          </a:xfrm>
        </p:spPr>
        <p:txBody>
          <a:bodyPr>
            <a:normAutofit/>
          </a:bodyPr>
          <a:lstStyle/>
          <a:p>
            <a:pPr algn="just"/>
            <a:r>
              <a:rPr lang="tr-TR" sz="2800" b="1" dirty="0" smtClean="0">
                <a:solidFill>
                  <a:srgbClr val="FF0000"/>
                </a:solidFill>
              </a:rPr>
              <a:t>Yaş; </a:t>
            </a:r>
            <a:r>
              <a:rPr lang="tr-TR" sz="2800" dirty="0" smtClean="0"/>
              <a:t>kronolojik ve biyolojik yaş olarak iki bicimde açıklanmaktadır. İnsan yaşamının, doğumdan içinde bulunulan ana kadar olan bütün dönemlerini kapsayan süreci “kronolojik yaş”; içinde bulunulan yaş basamağının zaman birimi ise “biyolojik yaş” olarak ifade edilmektedir. </a:t>
            </a:r>
          </a:p>
          <a:p>
            <a:endParaRPr lang="tr-TR"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484784"/>
            <a:ext cx="8229600" cy="4672176"/>
          </a:xfrm>
        </p:spPr>
        <p:txBody>
          <a:bodyPr/>
          <a:lstStyle/>
          <a:p>
            <a:pPr algn="just"/>
            <a:r>
              <a:rPr lang="tr-TR" sz="2800" b="1" dirty="0" smtClean="0">
                <a:solidFill>
                  <a:srgbClr val="FF0000"/>
                </a:solidFill>
              </a:rPr>
              <a:t>Yaşlanma; </a:t>
            </a:r>
            <a:r>
              <a:rPr lang="tr-TR" sz="2800" dirty="0" smtClean="0"/>
              <a:t>her canlıda görülen, tüm işlevlerde azalmaya neden olan evrensel bir süreçtir. Başka bir deyişle, molekül, hücre, doku, organ ve sistemler düzeyinde süreç içerisinde ortaya çıkan, dönüşü olmayan yapısal ve fonksiyonel değişikliklerin tümüdür.  Yaşlanma, beden yapısı ve işlevinde süregelen bozuklukların birikiminin sonucudur.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772816"/>
            <a:ext cx="8229600" cy="4384144"/>
          </a:xfrm>
        </p:spPr>
        <p:txBody>
          <a:bodyPr/>
          <a:lstStyle/>
          <a:p>
            <a:pPr algn="just"/>
            <a:r>
              <a:rPr lang="tr-TR" sz="2800" dirty="0" smtClean="0"/>
              <a:t>Diğer bir deyişle yaşlanma, önlenmesi mümkün olmayan kronolojik, sosyal ve biyolojik bir süreçtir.  Yaşlanmaya ilişkin tanımların ortak yanı ise, bu olgunun canlılara özgü olduğu gerçeğidir.  Yaşlanma beden yapısı ve işlevindeki süregelen engellerin bir birikimi olarak ortaya çıkar (</a:t>
            </a:r>
            <a:r>
              <a:rPr lang="tr-TR" sz="2800" dirty="0" err="1" smtClean="0"/>
              <a:t>Aiken</a:t>
            </a:r>
            <a:r>
              <a:rPr lang="tr-TR" sz="2800" dirty="0" smtClean="0"/>
              <a:t> 1995).</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buNone/>
            </a:pPr>
            <a:r>
              <a:rPr lang="tr-TR" dirty="0" smtClean="0"/>
              <a:t>	Dünya Sağlık Örgütü (WHO), 1963 yılında yaşlıların sağlık sorunları konusunda düzenlediği toplantıda yaşlıları kronolojik olarak üçe ayırmıştır: </a:t>
            </a:r>
          </a:p>
          <a:p>
            <a:pPr algn="just"/>
            <a:r>
              <a:rPr lang="tr-TR" dirty="0" smtClean="0"/>
              <a:t>(i) </a:t>
            </a:r>
            <a:r>
              <a:rPr lang="tr-TR" b="1" dirty="0" smtClean="0"/>
              <a:t>orta </a:t>
            </a:r>
            <a:r>
              <a:rPr lang="es-ES" b="1" dirty="0" smtClean="0"/>
              <a:t>ya</a:t>
            </a:r>
            <a:r>
              <a:rPr lang="tr-TR" b="1" dirty="0" smtClean="0"/>
              <a:t>ş</a:t>
            </a:r>
            <a:r>
              <a:rPr lang="es-ES" b="1" dirty="0" smtClean="0"/>
              <a:t>lılar </a:t>
            </a:r>
            <a:r>
              <a:rPr lang="es-ES" dirty="0" smtClean="0"/>
              <a:t>(45-59 yas), </a:t>
            </a:r>
            <a:endParaRPr lang="tr-TR" dirty="0" smtClean="0"/>
          </a:p>
          <a:p>
            <a:pPr algn="just"/>
            <a:r>
              <a:rPr lang="es-ES" dirty="0" smtClean="0"/>
              <a:t>(ii) </a:t>
            </a:r>
            <a:r>
              <a:rPr lang="es-ES" b="1" dirty="0" smtClean="0"/>
              <a:t>ya</a:t>
            </a:r>
            <a:r>
              <a:rPr lang="tr-TR" b="1" dirty="0" smtClean="0"/>
              <a:t>ş</a:t>
            </a:r>
            <a:r>
              <a:rPr lang="es-ES" b="1" dirty="0" smtClean="0"/>
              <a:t>lılar </a:t>
            </a:r>
            <a:r>
              <a:rPr lang="es-ES" dirty="0" smtClean="0"/>
              <a:t>(60-74 yas), </a:t>
            </a:r>
            <a:endParaRPr lang="tr-TR" dirty="0" smtClean="0"/>
          </a:p>
          <a:p>
            <a:pPr algn="just"/>
            <a:r>
              <a:rPr lang="es-ES" dirty="0" smtClean="0"/>
              <a:t>(iii) </a:t>
            </a:r>
            <a:r>
              <a:rPr lang="es-ES" b="1" dirty="0" smtClean="0"/>
              <a:t>ihtiyarlar</a:t>
            </a:r>
            <a:r>
              <a:rPr lang="es-ES" dirty="0" smtClean="0"/>
              <a:t> (75 ya</a:t>
            </a:r>
            <a:r>
              <a:rPr lang="tr-TR" dirty="0" smtClean="0"/>
              <a:t>ş</a:t>
            </a:r>
            <a:r>
              <a:rPr lang="es-ES" dirty="0" smtClean="0"/>
              <a:t> ve</a:t>
            </a:r>
            <a:r>
              <a:rPr lang="tr-TR" dirty="0" smtClean="0"/>
              <a:t> üzeri) (UN 1980). </a:t>
            </a:r>
          </a:p>
          <a:p>
            <a:pPr algn="just"/>
            <a:endParaRPr lang="tr-TR" dirty="0" smtClean="0"/>
          </a:p>
          <a:p>
            <a:pPr algn="just">
              <a:buNone/>
            </a:pPr>
            <a:r>
              <a:rPr lang="tr-TR" dirty="0" smtClean="0"/>
              <a:t>	Yaşlanma, genel olarak, organizmanın çevreye uyumunda gitgide artan bir yetersizlik şeklinde ortaya çıkar.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204864"/>
            <a:ext cx="8229600" cy="3952096"/>
          </a:xfrm>
        </p:spPr>
        <p:txBody>
          <a:bodyPr>
            <a:normAutofit/>
          </a:bodyPr>
          <a:lstStyle/>
          <a:p>
            <a:pPr algn="just"/>
            <a:r>
              <a:rPr lang="tr-TR" sz="2800" dirty="0" smtClean="0"/>
              <a:t>Bireyin saçlarının beyazlaşması ya da dökülmesi, cildinin kırışması </a:t>
            </a:r>
            <a:r>
              <a:rPr lang="tr-TR" sz="2800" b="1" dirty="0" smtClean="0"/>
              <a:t>“yaşlanma” </a:t>
            </a:r>
            <a:r>
              <a:rPr lang="tr-TR" sz="2800" dirty="0" smtClean="0"/>
              <a:t>olarak algılanmamalıdır. Gerçekte birey çevresine uyum göstermekte artık zorlanıyor ise yaşlanıyor demektir. Yaşlanma </a:t>
            </a:r>
            <a:r>
              <a:rPr lang="tr-TR" sz="2800" b="1" dirty="0" smtClean="0"/>
              <a:t>“birincil, ikincil ve üçüncül yaşlanma”</a:t>
            </a:r>
            <a:r>
              <a:rPr lang="tr-TR" sz="2800" dirty="0" smtClean="0"/>
              <a:t> şeklinde de incelenmektedir:</a:t>
            </a:r>
            <a:endParaRPr lang="tr-T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772816"/>
            <a:ext cx="4042792" cy="4384144"/>
          </a:xfrm>
        </p:spPr>
        <p:txBody>
          <a:bodyPr>
            <a:normAutofit/>
          </a:bodyPr>
          <a:lstStyle/>
          <a:p>
            <a:pPr algn="just"/>
            <a:r>
              <a:rPr lang="tr-TR" sz="2800" b="1" dirty="0" smtClean="0"/>
              <a:t>Birincil yaşlanma (normal yaşlanma); </a:t>
            </a:r>
            <a:r>
              <a:rPr lang="tr-TR" sz="2800" dirty="0" smtClean="0"/>
              <a:t>izleri yıllarca ortaya çıkmasa da yaşamın erken dönemlerinde başlar. Bütün organlar ya da sistemler aynı düzeyde olmasa da beden genel olarak yaşlanır. </a:t>
            </a:r>
          </a:p>
          <a:p>
            <a:pPr algn="just"/>
            <a:endParaRPr lang="tr-TR" dirty="0"/>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99992" y="2740752"/>
            <a:ext cx="4371914" cy="244827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700808"/>
            <a:ext cx="8229600" cy="4456152"/>
          </a:xfrm>
        </p:spPr>
        <p:txBody>
          <a:bodyPr/>
          <a:lstStyle/>
          <a:p>
            <a:pPr algn="just"/>
            <a:r>
              <a:rPr lang="tr-TR" sz="2800" b="1" dirty="0" smtClean="0"/>
              <a:t>İkincil yaşlanma,</a:t>
            </a:r>
            <a:r>
              <a:rPr lang="tr-TR" sz="2800" dirty="0" smtClean="0"/>
              <a:t> insanların çoğunda ortaya çıkar, ama evrensel ya da kaçınılmaz değildir. Bu yaşlanma hastalıklar, sigara, alkol ya da madde bağımlılığı gibi kotu kullanımlar sonucunda bedenin yıpranmasıdır ve böyle bir yaşam sürecinin sonucudur.</a:t>
            </a:r>
          </a:p>
          <a:p>
            <a:endParaRPr lang="tr-TR" dirty="0"/>
          </a:p>
        </p:txBody>
      </p:sp>
    </p:spTree>
  </p:cSld>
  <p:clrMapOvr>
    <a:masterClrMapping/>
  </p:clrMapOvr>
</p:sld>
</file>

<file path=ppt/theme/theme1.xml><?xml version="1.0" encoding="utf-8"?>
<a:theme xmlns:a="http://schemas.openxmlformats.org/drawingml/2006/main" name="Uçak İzi">
  <a:themeElements>
    <a:clrScheme name="Uçak İzi">
      <a:dk1>
        <a:sysClr val="windowText" lastClr="000000"/>
      </a:dk1>
      <a:lt1>
        <a:sysClr val="window" lastClr="FFFFFF"/>
      </a:lt1>
      <a:dk2>
        <a:srgbClr val="454545"/>
      </a:dk2>
      <a:lt2>
        <a:srgbClr val="DADADA"/>
      </a:lt2>
      <a:accent1>
        <a:srgbClr val="E5224E"/>
      </a:accent1>
      <a:accent2>
        <a:srgbClr val="9D074E"/>
      </a:accent2>
      <a:accent3>
        <a:srgbClr val="7F2294"/>
      </a:accent3>
      <a:accent4>
        <a:srgbClr val="8D65EA"/>
      </a:accent4>
      <a:accent5>
        <a:srgbClr val="588FE2"/>
      </a:accent5>
      <a:accent6>
        <a:srgbClr val="127CA4"/>
      </a:accent6>
      <a:hlink>
        <a:srgbClr val="FB4AB6"/>
      </a:hlink>
      <a:folHlink>
        <a:srgbClr val="F98FE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Uçak İzi">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6DB8EB18-3657-4051-A897-2ED38832359E}"/>
    </a:ext>
  </a:extLst>
</a:theme>
</file>

<file path=docProps/app.xml><?xml version="1.0" encoding="utf-8"?>
<Properties xmlns="http://schemas.openxmlformats.org/officeDocument/2006/extended-properties" xmlns:vt="http://schemas.openxmlformats.org/officeDocument/2006/docPropsVTypes">
  <Template>Uçak İzi</Template>
  <TotalTime>90</TotalTime>
  <Words>1071</Words>
  <Application>Microsoft Office PowerPoint</Application>
  <PresentationFormat>Ekran Gösterisi (4:3)</PresentationFormat>
  <Paragraphs>40</Paragraphs>
  <Slides>19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19</vt:i4>
      </vt:variant>
    </vt:vector>
  </HeadingPairs>
  <TitlesOfParts>
    <vt:vector size="22" baseType="lpstr">
      <vt:lpstr>Arial</vt:lpstr>
      <vt:lpstr>Calibri</vt:lpstr>
      <vt:lpstr>Uçak İzi</vt:lpstr>
      <vt:lpstr>Ankara Üniversitesi  Sağlık Bilimleri Fakültesi Sosyal Hizmet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23</cp:revision>
  <dcterms:created xsi:type="dcterms:W3CDTF">2017-04-26T08:36:58Z</dcterms:created>
  <dcterms:modified xsi:type="dcterms:W3CDTF">2020-10-14T10:47:11Z</dcterms:modified>
</cp:coreProperties>
</file>