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4205" y="1196975"/>
            <a:ext cx="10942955" cy="2743835"/>
          </a:xfrm>
        </p:spPr>
        <p:txBody>
          <a:bodyPr/>
          <a:p>
            <a:br>
              <a:rPr lang="tr-TR" altLang="en-US" sz="4400" b="1">
                <a:solidFill>
                  <a:schemeClr val="tx1"/>
                </a:solidFill>
                <a:sym typeface="+mn-ea"/>
              </a:rPr>
            </a:br>
            <a:br>
              <a:rPr lang="tr-TR" altLang="en-US" sz="4400" b="1">
                <a:solidFill>
                  <a:schemeClr val="tx1"/>
                </a:solidFill>
                <a:sym typeface="+mn-ea"/>
              </a:rPr>
            </a:br>
            <a:r>
              <a:rPr lang="tr-TR" altLang="en-US" sz="4400" b="1">
                <a:solidFill>
                  <a:schemeClr val="tx1"/>
                </a:solidFill>
                <a:sym typeface="+mn-ea"/>
              </a:rPr>
              <a:t>KONAKLAMA İŞLETMELERİNDE MALİYET ANALİZİ</a:t>
            </a:r>
            <a:br>
              <a:rPr lang="tr-TR" altLang="en-US" sz="4400" b="1">
                <a:solidFill>
                  <a:schemeClr val="tx1"/>
                </a:solidFill>
                <a:sym typeface="+mn-ea"/>
              </a:rPr>
            </a:br>
            <a:br>
              <a:rPr lang="en-US">
                <a:sym typeface="+mn-ea"/>
              </a:rPr>
            </a:b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34620" y="378460"/>
            <a:ext cx="12089130" cy="6028690"/>
          </a:xfrm>
        </p:spPr>
        <p:txBody>
          <a:bodyPr/>
          <a:p>
            <a:pPr marL="0" indent="0">
              <a:buNone/>
            </a:pPr>
            <a:endParaRPr lang="en-US" sz="2400">
              <a:latin typeface="Times New Roman" panose="02020603050405020304" charset="0"/>
            </a:endParaRPr>
          </a:p>
          <a:p>
            <a:pPr marL="0" indent="0">
              <a:buNone/>
            </a:pPr>
            <a:endParaRPr lang="tr-TR" altLang="en-US" sz="2400">
              <a:latin typeface="Times New Roman" panose="02020603050405020304" charset="0"/>
              <a:sym typeface="+mn-ea"/>
            </a:endParaRPr>
          </a:p>
          <a:p>
            <a:pPr marL="0" indent="0">
              <a:buNone/>
            </a:pPr>
            <a:r>
              <a:rPr lang="tr-TR" altLang="en-US" sz="2400">
                <a:latin typeface="Times New Roman" panose="02020603050405020304" charset="0"/>
                <a:sym typeface="+mn-ea"/>
              </a:rPr>
              <a:t>Görüldüğü gibi yüksek enflasyon ortamında gider olarak yazılabilecek tutarı 1. yılda yüksek tuttuğu için bu yöntem işletme sahipleri tarafından rağbet gören bir yöntemdir.</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Fakat alınan bu demirbaşın binek oto olacağını varsayarsak tüm hesaplamalar değişecektir. 1. yıl hesaplamasında hesaplanan azalan bakiyeler yöntemine göre olan tutar, otonun alındığı ay itibariyle dikkate alınmak zorundadır. Kıst amortismana göre hesaplamamızı yapalım. (Binek otonun eylül ayında alındığını varsayarsak) </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3" name="Content Placeholder 2"/>
          <p:cNvSpPr>
            <a:spLocks noGrp="1"/>
          </p:cNvSpPr>
          <p:nvPr>
            <p:ph idx="1"/>
          </p:nvPr>
        </p:nvSpPr>
        <p:spPr/>
        <p:txBody>
          <a:bodyPr/>
          <a:p>
            <a:pPr marL="0" indent="0">
              <a:buNone/>
            </a:pPr>
            <a:r>
              <a:rPr lang="tr-TR" altLang="en-US">
                <a:latin typeface="Times New Roman" panose="02020603050405020304" charset="0"/>
                <a:sym typeface="+mn-ea"/>
              </a:rPr>
              <a:t>Ankuzem, Turizm İşletmelerinde Maliyet Analizi , Ankara Üniversitesi , s.1-98</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162560"/>
            <a:ext cx="12103735" cy="904240"/>
          </a:xfrm>
        </p:spPr>
        <p:txBody>
          <a:bodyPr/>
          <a:p>
            <a:pPr algn="ctr"/>
            <a:r>
              <a:rPr lang="en-US" sz="3200" b="1">
                <a:solidFill>
                  <a:srgbClr val="FF0000"/>
                </a:solidFill>
                <a:latin typeface="Times New Roman" panose="02020603050405020304" charset="0"/>
              </a:rPr>
              <a:t>KONAKLAMA İŞLETMELERİNDE AMORTİSMAN VE AMORTİSMAN AYIRMA YÖNTEMLERİ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51435" y="1524000"/>
            <a:ext cx="12103735" cy="5287010"/>
          </a:xfrm>
        </p:spPr>
        <p:txBody>
          <a:bodyPr/>
          <a:p>
            <a:pPr marL="0" indent="0">
              <a:buNone/>
            </a:pPr>
            <a:r>
              <a:rPr lang="en-US" sz="2800" b="1">
                <a:solidFill>
                  <a:srgbClr val="FF0000"/>
                </a:solidFill>
                <a:latin typeface="Times New Roman" panose="02020603050405020304" charset="0"/>
              </a:rPr>
              <a:t>Öğrenme Hedefleri </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Bu üniteyi bitirdiğinizde; </a:t>
            </a:r>
            <a:endParaRPr lang="en-US" sz="2400">
              <a:latin typeface="Times New Roman" panose="02020603050405020304" charset="0"/>
            </a:endParaRPr>
          </a:p>
          <a:p>
            <a:pPr marL="0" indent="0">
              <a:buNone/>
            </a:pPr>
            <a:endParaRPr lang="en-US" sz="2400">
              <a:latin typeface="Times New Roman" panose="02020603050405020304" charset="0"/>
            </a:endParaRPr>
          </a:p>
          <a:p>
            <a:r>
              <a:rPr lang="en-US" sz="2800">
                <a:latin typeface="Times New Roman" panose="02020603050405020304" charset="0"/>
              </a:rPr>
              <a:t>Normal amortisman yöntemine göre amortisman hesaplamayı, </a:t>
            </a:r>
            <a:endParaRPr lang="en-US" sz="2800">
              <a:latin typeface="Times New Roman" panose="02020603050405020304" charset="0"/>
            </a:endParaRPr>
          </a:p>
          <a:p>
            <a:r>
              <a:rPr lang="en-US" sz="2800">
                <a:latin typeface="Times New Roman" panose="02020603050405020304" charset="0"/>
              </a:rPr>
              <a:t>Azalan bakiyeler yöntemine göre amortisman hesaplamayı, </a:t>
            </a:r>
            <a:endParaRPr lang="en-US" sz="2800">
              <a:latin typeface="Times New Roman" panose="02020603050405020304" charset="0"/>
            </a:endParaRPr>
          </a:p>
          <a:p>
            <a:r>
              <a:rPr lang="en-US" sz="2800">
                <a:latin typeface="Times New Roman" panose="02020603050405020304" charset="0"/>
              </a:rPr>
              <a:t>Karma amortisman yöntemine göre amortisman hesaplamayı, </a:t>
            </a:r>
            <a:endParaRPr lang="en-US" sz="2800">
              <a:latin typeface="Times New Roman" panose="02020603050405020304" charset="0"/>
            </a:endParaRPr>
          </a:p>
          <a:p>
            <a:pPr marL="0" indent="0">
              <a:buNone/>
            </a:pPr>
            <a:r>
              <a:rPr lang="en-US" sz="2800">
                <a:latin typeface="Times New Roman" panose="02020603050405020304" charset="0"/>
              </a:rPr>
              <a:t>öğrenmiş olacaksınız. </a:t>
            </a:r>
            <a:endParaRPr lang="en-US" sz="28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4770" y="85090"/>
            <a:ext cx="12117705" cy="6684645"/>
          </a:xfrm>
        </p:spPr>
        <p:txBody>
          <a:bodyPr/>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Amortisman sözcüğünün anlamı " yok etme" demektir. Muhasebesel olarak işletmenin duran varlıkları içerisinde yer alan varlıkların faydalı ömürleri boyunca belirlenen yönteme göre itfa edilmesi demektir.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Vergi Usul Kanunu açısından iki tür amortisman yöntemi vardır. Bunlar normal amortisman yöntemi ve azalan bakiyeler yöntemidir. Bu iki yöntemin dışında başka bir yöntemle amortisman ayırmak mümkün değildir. Fakat Vergi Usul Kanunu yöntemler arasında geçişe izin verdiğinden üçüncü bir yöntem daha söz konusudur.</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29845"/>
            <a:ext cx="12202160" cy="6768465"/>
          </a:xfrm>
        </p:spPr>
        <p:txBody>
          <a:bodyPr/>
          <a:p>
            <a:pPr marL="0" indent="0">
              <a:buNone/>
            </a:pPr>
            <a:r>
              <a:rPr lang="en-US" sz="2800" b="1">
                <a:latin typeface="Times New Roman" panose="02020603050405020304" charset="0"/>
              </a:rPr>
              <a:t>Normal Amortisman Yöntemi:</a:t>
            </a:r>
            <a:r>
              <a:rPr lang="en-US" sz="2400">
                <a:latin typeface="Times New Roman" panose="02020603050405020304" charset="0"/>
              </a:rPr>
              <a:t> </a:t>
            </a:r>
            <a:endParaRPr lang="en-US" sz="2400">
              <a:latin typeface="Times New Roman" panose="02020603050405020304" charset="0"/>
            </a:endParaRPr>
          </a:p>
          <a:p>
            <a:pPr marL="0" indent="0">
              <a:buNone/>
            </a:pPr>
            <a:r>
              <a:rPr lang="en-US" sz="2400">
                <a:latin typeface="Times New Roman" panose="02020603050405020304" charset="0"/>
              </a:rPr>
              <a:t>Bu yöntemde Vergi Usul Kanunu göre amortismana tabi varlıklara faydalı ömürleri boyunca eşit tutarlarda amortisman uygulanması sözkonusudur. </a:t>
            </a:r>
            <a:endParaRPr lang="en-US" sz="2400">
              <a:latin typeface="Times New Roman" panose="02020603050405020304" charset="0"/>
            </a:endParaRPr>
          </a:p>
          <a:p>
            <a:pPr marL="0" indent="0">
              <a:buNone/>
            </a:pPr>
            <a:r>
              <a:rPr lang="en-US" sz="2400">
                <a:latin typeface="Times New Roman" panose="02020603050405020304" charset="0"/>
              </a:rPr>
              <a:t>Oransal olarak bulunması ise 100 rakamının amortismana tabi tutulacak varlığın faydalı ömrüne bölünmesi sonucu çıkan rakamın yüzde olarak kullanılmasıdır.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a:latin typeface="Times New Roman" panose="02020603050405020304" charset="0"/>
              </a:rPr>
              <a:t> </a:t>
            </a:r>
            <a:r>
              <a:rPr lang="tr-TR" altLang="en-US">
                <a:latin typeface="Times New Roman" panose="02020603050405020304" charset="0"/>
              </a:rPr>
              <a:t>* </a:t>
            </a:r>
            <a:r>
              <a:rPr lang="en-US" sz="2400">
                <a:latin typeface="Times New Roman" panose="02020603050405020304" charset="0"/>
              </a:rPr>
              <a:t>Örneğin bir varlığın faydalı ömrü 5 olsun. Bu varlığın amortisman oranı 100/5=20 den %20 olarak bulunur.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Vergi Usul Kanunu’na göre ayrılan bu amortismanlar içinde sadece binek otolarda uygulanan kıst amortisman uygulaması vardır. Bunda normal amortisman yöntemine göre binek otoya hesaplanan amortisman tutarı binek otonun kullanıldığı ay kadar hesaplanması yöntemidir. Artan amortisman tutarı, binek otonun itfa edileceği son yıl amortisman tutarına eklenir. </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57150"/>
            <a:ext cx="12117705" cy="6795770"/>
          </a:xfrm>
        </p:spPr>
        <p:txBody>
          <a:bodyPr/>
          <a:p>
            <a:pPr marL="0" indent="0">
              <a:buNone/>
            </a:pPr>
            <a:r>
              <a:rPr lang="en-US" sz="2400">
                <a:latin typeface="Times New Roman" panose="02020603050405020304" charset="0"/>
              </a:rPr>
              <a:t>Faydalı ömrü 5 yıl olan 60.000,00 TL ye alınmış bir demirbaşın normal amortisman tutarını hesaplayalım. </a:t>
            </a:r>
            <a:endParaRPr lang="en-US" sz="2400">
              <a:latin typeface="Times New Roman" panose="02020603050405020304" charset="0"/>
            </a:endParaRPr>
          </a:p>
          <a:p>
            <a:pPr marL="0" indent="0">
              <a:lnSpc>
                <a:spcPct val="90000"/>
              </a:lnSpc>
              <a:buNone/>
            </a:pPr>
            <a:endParaRPr lang="en-US" sz="2400">
              <a:latin typeface="Times New Roman" panose="02020603050405020304" charset="0"/>
            </a:endParaRPr>
          </a:p>
          <a:p>
            <a:pPr marL="0" indent="0">
              <a:buNone/>
            </a:pPr>
            <a:r>
              <a:rPr lang="en-US" sz="2400">
                <a:latin typeface="Times New Roman" panose="02020603050405020304" charset="0"/>
              </a:rPr>
              <a:t>100 / 5 yıl = 20 den uygulanacak amortisman oranı %20 olarak bulunur. </a:t>
            </a:r>
            <a:endParaRPr lang="en-US" sz="2400">
              <a:latin typeface="Times New Roman" panose="02020603050405020304" charset="0"/>
            </a:endParaRPr>
          </a:p>
          <a:p>
            <a:pPr marL="0" indent="0">
              <a:buNone/>
            </a:pPr>
            <a:r>
              <a:rPr lang="en-US" sz="2400">
                <a:latin typeface="Times New Roman" panose="02020603050405020304" charset="0"/>
              </a:rPr>
              <a:t>60.000,00 x 0,20 = 12.000,00 TL 1. yıl ayrılması gereken amortisman tutarı </a:t>
            </a:r>
            <a:endParaRPr lang="en-US" sz="2400">
              <a:latin typeface="Times New Roman" panose="02020603050405020304" charset="0"/>
            </a:endParaRPr>
          </a:p>
          <a:p>
            <a:pPr marL="0" indent="0">
              <a:buNone/>
            </a:pPr>
            <a:r>
              <a:rPr lang="en-US" sz="2400">
                <a:latin typeface="Times New Roman" panose="02020603050405020304" charset="0"/>
              </a:rPr>
              <a:t>60.000,00 x 0,20 = 12.000,00 TL 2. yıl ayrılması gereken amortisman tutarı </a:t>
            </a:r>
            <a:endParaRPr lang="en-US" sz="2400">
              <a:latin typeface="Times New Roman" panose="02020603050405020304" charset="0"/>
            </a:endParaRPr>
          </a:p>
          <a:p>
            <a:pPr marL="0" indent="0">
              <a:buNone/>
            </a:pPr>
            <a:r>
              <a:rPr lang="en-US" sz="2400">
                <a:latin typeface="Times New Roman" panose="02020603050405020304" charset="0"/>
              </a:rPr>
              <a:t>60.000,00 x 0,20 = 12.000,00 TL 3. yıl ayrılması gereken amortisman tutarı </a:t>
            </a:r>
            <a:endParaRPr lang="en-US" sz="2400">
              <a:latin typeface="Times New Roman" panose="02020603050405020304" charset="0"/>
            </a:endParaRPr>
          </a:p>
          <a:p>
            <a:pPr marL="0" indent="0">
              <a:buNone/>
            </a:pPr>
            <a:r>
              <a:rPr lang="en-US" sz="2400">
                <a:latin typeface="Times New Roman" panose="02020603050405020304" charset="0"/>
              </a:rPr>
              <a:t>60.000,00 x 0,20 = 12.000,00 TL 4. yıl ayrılması gereken amortisman tutarı </a:t>
            </a:r>
            <a:endParaRPr lang="en-US" sz="2400">
              <a:latin typeface="Times New Roman" panose="02020603050405020304" charset="0"/>
            </a:endParaRPr>
          </a:p>
          <a:p>
            <a:pPr marL="0" indent="0">
              <a:buNone/>
            </a:pPr>
            <a:r>
              <a:rPr lang="en-US" sz="2400">
                <a:latin typeface="Times New Roman" panose="02020603050405020304" charset="0"/>
              </a:rPr>
              <a:t>60.000,00 x 0,20 = 12.000,00 TL 5. yıl ayrılması gereken amortisman tutarı olmak üzere toplam 60.000,00 TL'yi amortisman yöntemiyle gider yazmış oluyoruz.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Fakat alınan bu demirbaşın binek oto olacağını varsayarsak hesaplamamızın 1. ve 5. yıllarında değişiklik olacaktır. Diğer yıllarda bir değişiklik olmaz. Kıst amortismana göre hesaplamamızı yapalım. </a:t>
            </a:r>
            <a:endParaRPr lang="en-US" sz="2400">
              <a:latin typeface="Times New Roman" panose="02020603050405020304" charset="0"/>
            </a:endParaRPr>
          </a:p>
          <a:p>
            <a:pPr marL="0" indent="0">
              <a:lnSpc>
                <a:spcPct val="80000"/>
              </a:lnSpc>
              <a:buNone/>
            </a:pPr>
            <a:endParaRPr lang="en-US" sz="2400">
              <a:latin typeface="Times New Roman" panose="02020603050405020304" charset="0"/>
            </a:endParaRPr>
          </a:p>
          <a:p>
            <a:pPr marL="0" indent="0">
              <a:buNone/>
            </a:pPr>
            <a:r>
              <a:rPr lang="en-US" sz="2400">
                <a:latin typeface="Times New Roman" panose="02020603050405020304" charset="0"/>
              </a:rPr>
              <a:t>100 / 5 yıl = 20'den uygulanacak amortisman oranı %20 olarak bulunur. </a:t>
            </a: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57150"/>
            <a:ext cx="12159615" cy="6713220"/>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İlk yıl için 60.000,00 x 0,20 =12.000,00 TL hesaplanır. Burada alınan binek otonun alındığı ay önem arz etmektedir. Sorumuzda vermemiş olmakla birlikte biz otomuzu kasım ayında aldığımızı varsayalım o zaman yapmamız gereken kasım ayı ve aralık ayı için amortisman ayırmaktır. Geri kalan amortisman tutarını 5. yıl amortisman tutarına ekleyeceğiz. Yıllık hesapladığımız 12.000,00 TL'yi yılda bulunan ay sayısına böldüğümüzde karşımıza 12.000,00/12ay = 1.000,00 TL çıkar ve biz kasım ayında aldığımızdan iki ay kullanılmış demektir. 1.000,00 x 2 ay =</a:t>
            </a:r>
            <a:r>
              <a:rPr lang="en-US" sz="2400" b="1">
                <a:latin typeface="Times New Roman" panose="02020603050405020304" charset="0"/>
              </a:rPr>
              <a:t> 2.000,00 TL, </a:t>
            </a:r>
            <a:r>
              <a:rPr lang="en-US" sz="2400">
                <a:latin typeface="Times New Roman" panose="02020603050405020304" charset="0"/>
              </a:rPr>
              <a:t>1. yıl ayrılması gereken amortisman tutarı olarak karşımıza çıkar.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60.000,00 x 0,20  = </a:t>
            </a:r>
            <a:r>
              <a:rPr lang="en-US" sz="2400" b="1">
                <a:latin typeface="Times New Roman" panose="02020603050405020304" charset="0"/>
              </a:rPr>
              <a:t>12.000,00 TL</a:t>
            </a:r>
            <a:r>
              <a:rPr lang="en-US" sz="2400">
                <a:latin typeface="Times New Roman" panose="02020603050405020304" charset="0"/>
              </a:rPr>
              <a:t> 2. yıl ayrılması gereken amortisman tutarı</a:t>
            </a:r>
            <a:endParaRPr lang="en-US" sz="2400">
              <a:latin typeface="Times New Roman" panose="02020603050405020304" charset="0"/>
            </a:endParaRPr>
          </a:p>
          <a:p>
            <a:pPr marL="0" indent="0">
              <a:buNone/>
            </a:pPr>
            <a:r>
              <a:rPr lang="en-US" sz="2400">
                <a:latin typeface="Times New Roman" panose="02020603050405020304" charset="0"/>
              </a:rPr>
              <a:t> 60.000,00 x 0,20 = 1</a:t>
            </a:r>
            <a:r>
              <a:rPr lang="en-US" sz="2400" b="1">
                <a:latin typeface="Times New Roman" panose="02020603050405020304" charset="0"/>
              </a:rPr>
              <a:t>2.000,00 TL </a:t>
            </a:r>
            <a:r>
              <a:rPr lang="en-US" sz="2400">
                <a:latin typeface="Times New Roman" panose="02020603050405020304" charset="0"/>
              </a:rPr>
              <a:t>3. yıl ayrılması gereken amortisman tutarı </a:t>
            </a:r>
            <a:endParaRPr lang="en-US" sz="2400">
              <a:latin typeface="Times New Roman" panose="02020603050405020304" charset="0"/>
            </a:endParaRPr>
          </a:p>
          <a:p>
            <a:pPr marL="0" indent="0">
              <a:buNone/>
            </a:pPr>
            <a:r>
              <a:rPr lang="en-US" sz="2400">
                <a:latin typeface="Times New Roman" panose="02020603050405020304" charset="0"/>
              </a:rPr>
              <a:t>60.000,00 x 0,20  = </a:t>
            </a:r>
            <a:r>
              <a:rPr lang="en-US" sz="2400" b="1">
                <a:latin typeface="Times New Roman" panose="02020603050405020304" charset="0"/>
              </a:rPr>
              <a:t>12.000,00 TL</a:t>
            </a:r>
            <a:r>
              <a:rPr lang="en-US" sz="2400">
                <a:latin typeface="Times New Roman" panose="02020603050405020304" charset="0"/>
              </a:rPr>
              <a:t> 4. yıl ayrılması gereken amortisman tutarı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5. yılda ise hesaplanan 60.000,00 x 0,20= 12.000,00 TL ye ilaveten ilk yılda ayrılmayan 12.000,00 – 2.000,00 = 10.000,00 TL ile birlikte toplam </a:t>
            </a:r>
            <a:r>
              <a:rPr lang="en-US" sz="2400" b="1">
                <a:latin typeface="Times New Roman" panose="02020603050405020304" charset="0"/>
              </a:rPr>
              <a:t>22.000,00 TL'lik</a:t>
            </a:r>
            <a:r>
              <a:rPr lang="en-US" sz="2400">
                <a:latin typeface="Times New Roman" panose="02020603050405020304" charset="0"/>
              </a:rPr>
              <a:t> amortisman ayrılması gerekmektedir.</a:t>
            </a:r>
            <a:endParaRPr lang="en-US" sz="24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140970"/>
            <a:ext cx="12145645" cy="6656070"/>
          </a:xfrm>
        </p:spPr>
        <p:txBody>
          <a:bodyPr/>
          <a:p>
            <a:pPr marL="0" indent="0">
              <a:buNone/>
            </a:pPr>
            <a:r>
              <a:rPr lang="en-US" sz="2800" b="1">
                <a:latin typeface="Times New Roman" panose="02020603050405020304" charset="0"/>
              </a:rPr>
              <a:t>Azalan Bakiyeler Yöntemi:</a:t>
            </a: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400">
                <a:latin typeface="Times New Roman" panose="02020603050405020304" charset="0"/>
              </a:rPr>
              <a:t>Vergi Usul Kanunu'na göre ayrılması gereken normal amortisman oranının 2 katı hesaplanarak kalan tutardan her yıl düşülmesi süretiyle hesaplanan amortismandır. Son yıl kalan tutarın tamamı amortismana tabi tutulur.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Yukarıdaki hesaplamamızı bu yöntemde yapacak olursak;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100 / 5 yıl = 20'den %20 normal amortisman oranı olarak karşımıza çıkar bunun 2 katı olan %40 ise azalan bakiyeler yöntemine göre ayrımda kullanılacak amortisman oranı olur. </a:t>
            </a: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168910"/>
            <a:ext cx="12145645" cy="6516370"/>
          </a:xfrm>
        </p:spPr>
        <p:txBody>
          <a:bodyPr/>
          <a:p>
            <a:pPr marL="0" indent="0">
              <a:buNone/>
            </a:pPr>
            <a:r>
              <a:rPr lang="en-US" sz="2400">
                <a:latin typeface="Times New Roman" panose="02020603050405020304" charset="0"/>
              </a:rPr>
              <a:t>60.000,00 x 0,40 = 24.000,00 TL amortisman tutarı 1. yıl ayrılmalıdır.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(60.000,00 – 24.000,00) x 0,40 = 14.400,00 TL amortisman tutarı 2. yıl ayrılmalıdır.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(60.000,00 – 24.000,00 – 14.400,00) x 0,40 = 8.640,00 TL 3. yıl ayrılacak amortisman tutarı.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(60.000,00 – 24.000,00 – 14.400,00 – 8.640,00) x 0,40 = 5.184,00 TL 4. yıl ayrılacak amortisman tutarıdır.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Son yılda ise kalan tutarın tamamının ayrılması gerekmektedir. Bunun için ise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42545"/>
            <a:ext cx="12145645" cy="6824980"/>
          </a:xfrm>
        </p:spPr>
        <p:txBody>
          <a:bodyPr/>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1. yıl ayrılan tutar                          24.000,00 </a:t>
            </a:r>
            <a:endParaRPr lang="en-US" sz="2400">
              <a:latin typeface="Times New Roman" panose="02020603050405020304" charset="0"/>
            </a:endParaRPr>
          </a:p>
          <a:p>
            <a:pPr marL="0" indent="0">
              <a:buNone/>
            </a:pPr>
            <a:r>
              <a:rPr lang="en-US" sz="2400">
                <a:latin typeface="Times New Roman" panose="02020603050405020304" charset="0"/>
              </a:rPr>
              <a:t>2. yıl ayrılan tutar                         14.400,00 </a:t>
            </a:r>
            <a:endParaRPr lang="en-US" sz="2400">
              <a:latin typeface="Times New Roman" panose="02020603050405020304" charset="0"/>
            </a:endParaRPr>
          </a:p>
          <a:p>
            <a:pPr marL="0" indent="0">
              <a:buNone/>
            </a:pPr>
            <a:r>
              <a:rPr lang="en-US" sz="2400">
                <a:latin typeface="Times New Roman" panose="02020603050405020304" charset="0"/>
              </a:rPr>
              <a:t>3. yıl ayrılan tutar                          8.640,00 </a:t>
            </a:r>
            <a:endParaRPr lang="en-US" sz="2400">
              <a:latin typeface="Times New Roman" panose="02020603050405020304" charset="0"/>
            </a:endParaRPr>
          </a:p>
          <a:p>
            <a:pPr marL="0" indent="0">
              <a:buNone/>
            </a:pPr>
            <a:r>
              <a:rPr lang="en-US" sz="2400">
                <a:latin typeface="Times New Roman" panose="02020603050405020304" charset="0"/>
              </a:rPr>
              <a:t>4. yıl ayrılan tutar                         </a:t>
            </a:r>
            <a:r>
              <a:rPr lang="en-US" sz="2400" u="sng">
                <a:latin typeface="Times New Roman" panose="02020603050405020304" charset="0"/>
              </a:rPr>
              <a:t> 5.184,00</a:t>
            </a:r>
            <a:endParaRPr lang="en-US" sz="2400" u="sng">
              <a:latin typeface="Times New Roman" panose="02020603050405020304" charset="0"/>
            </a:endParaRPr>
          </a:p>
          <a:p>
            <a:pPr marL="0" indent="0">
              <a:buNone/>
            </a:pPr>
            <a:r>
              <a:rPr lang="en-US" sz="2400">
                <a:latin typeface="Times New Roman" panose="02020603050405020304" charset="0"/>
              </a:rPr>
              <a:t> Yıllık toplam değişken maliyet   52.224,00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4. yıl sonuna kadar ayrılmış olan toplam amortisman tutarıdır.</a:t>
            </a:r>
            <a:endParaRPr 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a:latin typeface="Times New Roman" panose="02020603050405020304" charset="0"/>
              </a:rPr>
              <a:t>60.000,00 – 52.224,00 = 7.776,00 TL 5. yıl ayrılan amortisman tutarıdır. </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5488</Words>
  <Application>WPS Presentation</Application>
  <PresentationFormat>Widescreen</PresentationFormat>
  <Paragraphs>811</Paragraphs>
  <Slides>11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11</vt:i4>
      </vt:variant>
    </vt:vector>
  </HeadingPairs>
  <TitlesOfParts>
    <vt:vector size="20" baseType="lpstr">
      <vt:lpstr>Arial</vt:lpstr>
      <vt:lpstr>SimSun</vt:lpstr>
      <vt:lpstr>Wingdings</vt:lpstr>
      <vt:lpstr>Times New Roman</vt:lpstr>
      <vt:lpstr>Microsoft YaHei</vt:lpstr>
      <vt:lpstr/>
      <vt:lpstr>Arial Unicode MS</vt:lpstr>
      <vt:lpstr>Calibri</vt:lpstr>
      <vt:lpstr>Blue Waves</vt:lpstr>
      <vt:lpstr>  KONAKLAMA İŞLETMELERİNDE MALİYET ANALİZİ  </vt:lpstr>
      <vt:lpstr>KONAKLAMA İŞLETMELERİNDE AMORTİSMAN VE AMORTİSMAN AYIRMA YÖNTEMLERİ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_x000B_ KONAKLAMA İŞLETMELERİNDE MALİYET ANALİZİ  </dc:title>
  <dc:creator>ali</dc:creator>
  <cp:lastModifiedBy>ali</cp:lastModifiedBy>
  <cp:revision>5</cp:revision>
  <dcterms:created xsi:type="dcterms:W3CDTF">2018-02-13T21:52:00Z</dcterms:created>
  <dcterms:modified xsi:type="dcterms:W3CDTF">2018-02-16T11:59:15Z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