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93536D9-48BE-494F-BFDF-8AE6B4E1EAC6}" type="datetimeFigureOut">
              <a:rPr lang="tr-TR" smtClean="0"/>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528B12-79AB-4B4C-96A9-2BB2DCB6BAE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93536D9-48BE-494F-BFDF-8AE6B4E1EAC6}" type="datetimeFigureOut">
              <a:rPr lang="tr-TR" smtClean="0"/>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528B12-79AB-4B4C-96A9-2BB2DCB6BAE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93536D9-48BE-494F-BFDF-8AE6B4E1EAC6}" type="datetimeFigureOut">
              <a:rPr lang="tr-TR" smtClean="0"/>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528B12-79AB-4B4C-96A9-2BB2DCB6BAE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93536D9-48BE-494F-BFDF-8AE6B4E1EAC6}" type="datetimeFigureOut">
              <a:rPr lang="tr-TR" smtClean="0"/>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528B12-79AB-4B4C-96A9-2BB2DCB6BAE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93536D9-48BE-494F-BFDF-8AE6B4E1EAC6}" type="datetimeFigureOut">
              <a:rPr lang="tr-TR" smtClean="0"/>
              <a:t>17/05/2018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8528B12-79AB-4B4C-96A9-2BB2DCB6BAE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93536D9-48BE-494F-BFDF-8AE6B4E1EAC6}" type="datetimeFigureOut">
              <a:rPr lang="tr-TR" smtClean="0"/>
              <a:t>17/05/2018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528B12-79AB-4B4C-96A9-2BB2DCB6BAE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93536D9-48BE-494F-BFDF-8AE6B4E1EAC6}" type="datetimeFigureOut">
              <a:rPr lang="tr-TR" smtClean="0"/>
              <a:t>17/05/2018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8528B12-79AB-4B4C-96A9-2BB2DCB6BAE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93536D9-48BE-494F-BFDF-8AE6B4E1EAC6}" type="datetimeFigureOut">
              <a:rPr lang="tr-TR" smtClean="0"/>
              <a:t>17/05/2018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8528B12-79AB-4B4C-96A9-2BB2DCB6BAE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93536D9-48BE-494F-BFDF-8AE6B4E1EAC6}" type="datetimeFigureOut">
              <a:rPr lang="tr-TR" smtClean="0"/>
              <a:t>17/05/2018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8528B12-79AB-4B4C-96A9-2BB2DCB6BAE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93536D9-48BE-494F-BFDF-8AE6B4E1EAC6}" type="datetimeFigureOut">
              <a:rPr lang="tr-TR" smtClean="0"/>
              <a:t>17/05/2018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528B12-79AB-4B4C-96A9-2BB2DCB6BAE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93536D9-48BE-494F-BFDF-8AE6B4E1EAC6}" type="datetimeFigureOut">
              <a:rPr lang="tr-TR" smtClean="0"/>
              <a:t>17/05/2018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8528B12-79AB-4B4C-96A9-2BB2DCB6BAE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3536D9-48BE-494F-BFDF-8AE6B4E1EAC6}" type="datetimeFigureOut">
              <a:rPr lang="tr-TR" smtClean="0"/>
              <a:t>17/05/2018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528B12-79AB-4B4C-96A9-2BB2DCB6BAE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Elektron aktarım tipleri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Aerobik organizmalarda karbonhidratların, yağların ve aminoasitlerin yıkılmaları sırasında NAD+ (</a:t>
            </a:r>
            <a:r>
              <a:rPr lang="tr-TR" dirty="0" err="1" smtClean="0"/>
              <a:t>Nikotinamid</a:t>
            </a:r>
            <a:r>
              <a:rPr lang="tr-TR" dirty="0" smtClean="0"/>
              <a:t> </a:t>
            </a:r>
            <a:r>
              <a:rPr lang="tr-TR" dirty="0" err="1" smtClean="0"/>
              <a:t>adenin</a:t>
            </a:r>
            <a:r>
              <a:rPr lang="tr-TR" dirty="0" smtClean="0"/>
              <a:t> </a:t>
            </a:r>
            <a:r>
              <a:rPr lang="tr-TR" dirty="0" err="1" smtClean="0"/>
              <a:t>dinükleotid</a:t>
            </a:r>
            <a:r>
              <a:rPr lang="tr-TR" dirty="0" smtClean="0"/>
              <a:t>) ve </a:t>
            </a:r>
            <a:r>
              <a:rPr lang="tr-TR" dirty="0" err="1" smtClean="0"/>
              <a:t>FAD’ın</a:t>
            </a:r>
            <a:r>
              <a:rPr lang="tr-TR" dirty="0" smtClean="0"/>
              <a:t> (</a:t>
            </a:r>
            <a:r>
              <a:rPr lang="tr-TR" dirty="0" err="1" smtClean="0"/>
              <a:t>Flavin</a:t>
            </a:r>
            <a:r>
              <a:rPr lang="tr-TR" dirty="0" smtClean="0"/>
              <a:t> </a:t>
            </a:r>
            <a:r>
              <a:rPr lang="tr-TR" dirty="0" err="1" smtClean="0"/>
              <a:t>adenin</a:t>
            </a:r>
            <a:r>
              <a:rPr lang="tr-TR" dirty="0" smtClean="0"/>
              <a:t> </a:t>
            </a:r>
            <a:r>
              <a:rPr lang="tr-TR" dirty="0" err="1" smtClean="0"/>
              <a:t>dinükleotid</a:t>
            </a:r>
            <a:r>
              <a:rPr lang="tr-TR" dirty="0" smtClean="0"/>
              <a:t>) üzerine elektron almak suretiyle indirgenmesi neticesinde oluşan NADH ve FADH2 gibi indirgenmiş </a:t>
            </a:r>
            <a:r>
              <a:rPr lang="tr-TR" dirty="0" err="1" smtClean="0"/>
              <a:t>kofaktörler</a:t>
            </a:r>
            <a:r>
              <a:rPr lang="tr-TR" dirty="0" smtClean="0"/>
              <a:t> mitokondri iç zarında yerleşmiş olan elektron transport zincirine (ETZ) elektronlarını aktararak ATP sentezlenmesine yol açarlar. Böylece yakıt moleküllerinden gelen enerji ATP yapısında bağ enerjisine dönüştürülür ve organizmanın ihtiyacı doğrultusunda kullanıma sunulur.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Oksidasyon</a:t>
            </a:r>
            <a:r>
              <a:rPr lang="tr-TR" dirty="0" smtClean="0"/>
              <a:t> (yükseltgenme) biyolojik sistemlerde çoğunlukla </a:t>
            </a:r>
            <a:r>
              <a:rPr lang="tr-TR" dirty="0" err="1" smtClean="0"/>
              <a:t>dehidrojenesyon</a:t>
            </a:r>
            <a:r>
              <a:rPr lang="tr-TR" dirty="0" smtClean="0"/>
              <a:t> reaksiyonları ile gerçekleşir. </a:t>
            </a:r>
            <a:r>
              <a:rPr lang="tr-TR" dirty="0" err="1" smtClean="0"/>
              <a:t>Oksidasyon</a:t>
            </a:r>
            <a:r>
              <a:rPr lang="tr-TR" dirty="0" smtClean="0"/>
              <a:t> reaksiyonlarını katalizleyen enzimler </a:t>
            </a:r>
            <a:r>
              <a:rPr lang="tr-TR" dirty="0" err="1" smtClean="0"/>
              <a:t>dehidrojenazlardır</a:t>
            </a:r>
            <a:r>
              <a:rPr lang="tr-TR" dirty="0" smtClean="0"/>
              <a:t>.</a:t>
            </a:r>
          </a:p>
          <a:p>
            <a:r>
              <a:rPr lang="tr-TR" dirty="0" smtClean="0"/>
              <a:t>Elektronlar elektron vericisi molekülden elektron alıcısı moleküle dört farklı şekilde taşınabilir: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nSpc>
                <a:spcPct val="80000"/>
              </a:lnSpc>
            </a:pPr>
            <a:r>
              <a:rPr lang="tr-TR" dirty="0" smtClean="0"/>
              <a:t>Elektronların doğrudan transferi; </a:t>
            </a:r>
            <a:r>
              <a:rPr lang="tr-TR" dirty="0" err="1" smtClean="0"/>
              <a:t>Fe</a:t>
            </a:r>
            <a:r>
              <a:rPr lang="tr-TR" dirty="0" smtClean="0"/>
              <a:t>+3’ün </a:t>
            </a:r>
            <a:r>
              <a:rPr lang="tr-TR" dirty="0" err="1" smtClean="0"/>
              <a:t>Fe</a:t>
            </a:r>
            <a:r>
              <a:rPr lang="tr-TR" dirty="0" smtClean="0"/>
              <a:t>+2’ye </a:t>
            </a:r>
            <a:r>
              <a:rPr lang="tr-TR" dirty="0" err="1" smtClean="0"/>
              <a:t>redüklenmesinde</a:t>
            </a:r>
            <a:r>
              <a:rPr lang="tr-TR" dirty="0" smtClean="0"/>
              <a:t> olduğu gibi.</a:t>
            </a:r>
          </a:p>
          <a:p>
            <a:pPr>
              <a:lnSpc>
                <a:spcPct val="80000"/>
              </a:lnSpc>
            </a:pPr>
            <a:r>
              <a:rPr lang="tr-TR" dirty="0" smtClean="0"/>
              <a:t>      </a:t>
            </a:r>
            <a:r>
              <a:rPr lang="tr-TR" dirty="0" err="1" smtClean="0"/>
              <a:t>Fe</a:t>
            </a:r>
            <a:r>
              <a:rPr lang="tr-TR" dirty="0" smtClean="0"/>
              <a:t>+3 + e- ↔ </a:t>
            </a:r>
            <a:r>
              <a:rPr lang="tr-TR" dirty="0" err="1" smtClean="0"/>
              <a:t>Fe</a:t>
            </a:r>
            <a:r>
              <a:rPr lang="tr-TR" dirty="0" smtClean="0"/>
              <a:t>+2</a:t>
            </a:r>
          </a:p>
          <a:p>
            <a:pPr>
              <a:lnSpc>
                <a:spcPct val="80000"/>
              </a:lnSpc>
            </a:pPr>
            <a:r>
              <a:rPr lang="tr-TR" dirty="0" smtClean="0"/>
              <a:t>Hidrojen atomu şeklinde transfer; Hidrojen atomu bir proton (H+) ve bir elektron (e-) içermektedir. Reaksiyon şöyle gösterilebilir: AH2 + B ↔ A + BH2</a:t>
            </a:r>
            <a:endParaRPr lang="en-US" dirty="0" smtClean="0"/>
          </a:p>
          <a:p>
            <a:pPr>
              <a:lnSpc>
                <a:spcPct val="80000"/>
              </a:lnSpc>
            </a:pPr>
            <a:r>
              <a:rPr lang="tr-TR" dirty="0" err="1" smtClean="0"/>
              <a:t>Hidrit</a:t>
            </a:r>
            <a:r>
              <a:rPr lang="tr-TR" dirty="0" smtClean="0"/>
              <a:t> iyonu şeklinde transfer (: H-); burada hidrojen iki elektron bulundurur. NAD bağımlı </a:t>
            </a:r>
            <a:r>
              <a:rPr lang="tr-TR" dirty="0" err="1" smtClean="0"/>
              <a:t>dehidrojenazlarla</a:t>
            </a:r>
            <a:r>
              <a:rPr lang="tr-TR" dirty="0" smtClean="0"/>
              <a:t> meydana gelir</a:t>
            </a:r>
            <a:endParaRPr lang="en-US" dirty="0" smtClean="0"/>
          </a:p>
          <a:p>
            <a:pPr>
              <a:lnSpc>
                <a:spcPct val="80000"/>
              </a:lnSpc>
            </a:pPr>
            <a:r>
              <a:rPr lang="tr-TR" dirty="0" smtClean="0"/>
              <a:t>Organik bir </a:t>
            </a:r>
            <a:r>
              <a:rPr lang="tr-TR" dirty="0" err="1" smtClean="0"/>
              <a:t>redükleyicinin</a:t>
            </a:r>
            <a:r>
              <a:rPr lang="tr-TR" dirty="0" smtClean="0"/>
              <a:t> oksijenle birleşmesi şeklinde; bir hidrokarbonun alkole </a:t>
            </a:r>
            <a:r>
              <a:rPr lang="tr-TR" dirty="0" err="1" smtClean="0"/>
              <a:t>oksidasyonu</a:t>
            </a:r>
            <a:r>
              <a:rPr lang="tr-TR" dirty="0" smtClean="0"/>
              <a:t> örnek verilebilir. R-CH3 + ½ O2 → R-CH2-OH</a:t>
            </a:r>
          </a:p>
          <a:p>
            <a:pPr>
              <a:lnSpc>
                <a:spcPct val="80000"/>
              </a:lnSpc>
            </a:pPr>
            <a:r>
              <a:rPr lang="tr-TR" dirty="0" smtClean="0"/>
              <a:t>	Solunum zincirinde ilk üç taşınma şeklinin her biri kullanılabilir.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pPr>
              <a:lnSpc>
                <a:spcPct val="80000"/>
              </a:lnSpc>
            </a:pPr>
            <a:r>
              <a:rPr lang="tr-TR" dirty="0" smtClean="0"/>
              <a:t>NADH ve NADPH </a:t>
            </a:r>
            <a:r>
              <a:rPr lang="tr-TR" dirty="0" err="1" smtClean="0"/>
              <a:t>dehidrojenazlar</a:t>
            </a:r>
            <a:r>
              <a:rPr lang="tr-TR" dirty="0" smtClean="0"/>
              <a:t> ile işlev gören elektron taşıyıcısı </a:t>
            </a:r>
            <a:r>
              <a:rPr lang="tr-TR" dirty="0" err="1" smtClean="0"/>
              <a:t>koenzimlerdir</a:t>
            </a:r>
            <a:r>
              <a:rPr lang="tr-TR" dirty="0" smtClean="0"/>
              <a:t>. Bunlar iki nükleotidin fosfat gruplarının birleşmesiyle oluşmuşlardır ve </a:t>
            </a:r>
            <a:r>
              <a:rPr lang="tr-TR" dirty="0" err="1" smtClean="0"/>
              <a:t>Niasin</a:t>
            </a:r>
            <a:r>
              <a:rPr lang="tr-TR" dirty="0" smtClean="0"/>
              <a:t> vitamini bu yapıdaki </a:t>
            </a:r>
            <a:r>
              <a:rPr lang="tr-TR" dirty="0" err="1" smtClean="0"/>
              <a:t>nikotinamid</a:t>
            </a:r>
            <a:r>
              <a:rPr lang="tr-TR" dirty="0" smtClean="0"/>
              <a:t> kısmının kaynağını oluşturmaktadır. Okside durumları ise NAD+  ve NADP+ (</a:t>
            </a:r>
            <a:r>
              <a:rPr lang="tr-TR" dirty="0" err="1" smtClean="0"/>
              <a:t>Nikotinamid</a:t>
            </a:r>
            <a:r>
              <a:rPr lang="tr-TR" dirty="0" smtClean="0"/>
              <a:t> </a:t>
            </a:r>
            <a:r>
              <a:rPr lang="tr-TR" dirty="0" err="1" smtClean="0"/>
              <a:t>adenin</a:t>
            </a:r>
            <a:r>
              <a:rPr lang="tr-TR" dirty="0" smtClean="0"/>
              <a:t> </a:t>
            </a:r>
            <a:r>
              <a:rPr lang="tr-TR" dirty="0" err="1" smtClean="0"/>
              <a:t>dinükleotid</a:t>
            </a:r>
            <a:r>
              <a:rPr lang="tr-TR" dirty="0" smtClean="0"/>
              <a:t> fosfat) şeklindedir. Bu okside formlar </a:t>
            </a:r>
            <a:r>
              <a:rPr lang="tr-TR" dirty="0" err="1" smtClean="0"/>
              <a:t>hidrit</a:t>
            </a:r>
            <a:r>
              <a:rPr lang="tr-TR" dirty="0" smtClean="0"/>
              <a:t> iyonu (iki elektrona sahip hidrojen) alarak indirgenirler, dolayısıyla reaksiyonlar şöyledir;</a:t>
            </a:r>
          </a:p>
          <a:p>
            <a:pPr>
              <a:lnSpc>
                <a:spcPct val="80000"/>
              </a:lnSpc>
            </a:pPr>
            <a:r>
              <a:rPr lang="tr-TR" dirty="0" smtClean="0"/>
              <a:t>NAD+ + 2 e- + 2 H+(proton) → NADH + H+</a:t>
            </a:r>
          </a:p>
          <a:p>
            <a:pPr>
              <a:lnSpc>
                <a:spcPct val="80000"/>
              </a:lnSpc>
            </a:pPr>
            <a:r>
              <a:rPr lang="tr-TR" dirty="0" smtClean="0"/>
              <a:t>NADP+ + 2 e- + 2 H+(proton) → NADPH + H+</a:t>
            </a:r>
          </a:p>
          <a:p>
            <a:pPr>
              <a:lnSpc>
                <a:spcPct val="80000"/>
              </a:lnSpc>
            </a:pPr>
            <a:r>
              <a:rPr lang="tr-TR" dirty="0" smtClean="0"/>
              <a:t>NAD+ ve NADP+</a:t>
            </a:r>
            <a:r>
              <a:rPr lang="tr-TR" dirty="0" err="1" smtClean="0"/>
              <a:t>nın</a:t>
            </a:r>
            <a:r>
              <a:rPr lang="tr-TR" dirty="0" smtClean="0"/>
              <a:t> indirgenmesi yapıdaki </a:t>
            </a:r>
            <a:r>
              <a:rPr lang="tr-TR" dirty="0" err="1" smtClean="0"/>
              <a:t>nikotinamid</a:t>
            </a:r>
            <a:r>
              <a:rPr lang="tr-TR" dirty="0" smtClean="0"/>
              <a:t> kısmında bulunan pozitif yüklü azot ihtiva eden benzen halkasının yüksüz azot içeren </a:t>
            </a:r>
            <a:r>
              <a:rPr lang="tr-TR" dirty="0" err="1" smtClean="0"/>
              <a:t>kinon</a:t>
            </a:r>
            <a:r>
              <a:rPr lang="tr-TR" dirty="0" smtClean="0"/>
              <a:t> halkasına dönüşmesine neden olur.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lnSpc>
                <a:spcPct val="90000"/>
              </a:lnSpc>
            </a:pPr>
            <a:r>
              <a:rPr lang="tr-TR" dirty="0" smtClean="0"/>
              <a:t>FMN (</a:t>
            </a:r>
            <a:r>
              <a:rPr lang="tr-TR" dirty="0" err="1" smtClean="0"/>
              <a:t>Flavin</a:t>
            </a:r>
            <a:r>
              <a:rPr lang="tr-TR" dirty="0" smtClean="0"/>
              <a:t> </a:t>
            </a:r>
            <a:r>
              <a:rPr lang="tr-TR" dirty="0" err="1" smtClean="0"/>
              <a:t>mononükleotid</a:t>
            </a:r>
            <a:r>
              <a:rPr lang="tr-TR" dirty="0" smtClean="0"/>
              <a:t>) ve FAD (</a:t>
            </a:r>
            <a:r>
              <a:rPr lang="tr-TR" dirty="0" err="1" smtClean="0"/>
              <a:t>Flavin</a:t>
            </a:r>
            <a:r>
              <a:rPr lang="tr-TR" dirty="0" smtClean="0"/>
              <a:t> </a:t>
            </a:r>
            <a:r>
              <a:rPr lang="tr-TR" dirty="0" err="1" smtClean="0"/>
              <a:t>adenin</a:t>
            </a:r>
            <a:r>
              <a:rPr lang="tr-TR" dirty="0" smtClean="0"/>
              <a:t> </a:t>
            </a:r>
            <a:r>
              <a:rPr lang="tr-TR" dirty="0" err="1" smtClean="0"/>
              <a:t>dinükleotid</a:t>
            </a:r>
            <a:r>
              <a:rPr lang="tr-TR" dirty="0" smtClean="0"/>
              <a:t>) </a:t>
            </a:r>
            <a:r>
              <a:rPr lang="tr-TR" dirty="0" err="1" smtClean="0"/>
              <a:t>riboflavin</a:t>
            </a:r>
            <a:r>
              <a:rPr lang="tr-TR" dirty="0" smtClean="0"/>
              <a:t> vitamininden kaynaklanmış </a:t>
            </a:r>
            <a:r>
              <a:rPr lang="tr-TR" dirty="0" err="1" smtClean="0"/>
              <a:t>kofaktörlerdir</a:t>
            </a:r>
            <a:r>
              <a:rPr lang="tr-TR" dirty="0" smtClean="0"/>
              <a:t>. Bunlar yapılarına bir veya iki hidrojen atomu (proton) ve elektron alabilmektedirler ve tam indirgendiklerinde FMNH2 ve FADH2 şekline dönüşmektedirler.</a:t>
            </a:r>
          </a:p>
          <a:p>
            <a:pPr>
              <a:lnSpc>
                <a:spcPct val="90000"/>
              </a:lnSpc>
            </a:pPr>
            <a:r>
              <a:rPr lang="tr-TR" dirty="0" smtClean="0"/>
              <a:t>FMN +  e- +  H+(proton) → FMNH+ </a:t>
            </a:r>
          </a:p>
          <a:p>
            <a:pPr>
              <a:lnSpc>
                <a:spcPct val="90000"/>
              </a:lnSpc>
            </a:pPr>
            <a:r>
              <a:rPr lang="tr-TR" dirty="0" smtClean="0"/>
              <a:t>FMNH+ + e- +  H+(proton) → FMNH2</a:t>
            </a:r>
          </a:p>
          <a:p>
            <a:pPr>
              <a:lnSpc>
                <a:spcPct val="90000"/>
              </a:lnSpc>
            </a:pPr>
            <a:r>
              <a:rPr lang="tr-TR" dirty="0" smtClean="0"/>
              <a:t>FAD +  e- +  H+(proton) → FADH+ </a:t>
            </a:r>
          </a:p>
          <a:p>
            <a:pPr>
              <a:lnSpc>
                <a:spcPct val="90000"/>
              </a:lnSpc>
            </a:pPr>
            <a:r>
              <a:rPr lang="tr-TR" dirty="0" smtClean="0"/>
              <a:t>FADH+ + e- +  H+(proton) → FADH2</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Hücre enerji metabolizmasında ATP oluşumu, esasen bir redoks sürecidir. </a:t>
            </a:r>
          </a:p>
          <a:p>
            <a:r>
              <a:rPr lang="tr-TR" dirty="0" smtClean="0"/>
              <a:t>Redoks tepkimeleri, eşlenmiş indirgenme (redüksiyon) ve yükseltgenme (</a:t>
            </a:r>
            <a:r>
              <a:rPr lang="tr-TR" dirty="0" err="1" smtClean="0"/>
              <a:t>oksidasyon</a:t>
            </a:r>
            <a:r>
              <a:rPr lang="tr-TR" dirty="0" smtClean="0"/>
              <a:t>) tepkimeleridir. Redoks tepkimelerinde, elektron kaybeden madde oksitlenmiş (yükseltgenmiş), elektron kazanan madde ise indirgenmiştir ki reaksiyonun tümü </a:t>
            </a:r>
            <a:r>
              <a:rPr lang="tr-TR" dirty="0" err="1" smtClean="0"/>
              <a:t>oksidoredüksiyon</a:t>
            </a:r>
            <a:r>
              <a:rPr lang="tr-TR" dirty="0" smtClean="0"/>
              <a:t> reaksiyonu olarak adlandırılır; canlı organizmada gerçekleşen </a:t>
            </a:r>
            <a:r>
              <a:rPr lang="tr-TR" dirty="0" err="1" smtClean="0"/>
              <a:t>oksidoredüksiyon</a:t>
            </a:r>
            <a:r>
              <a:rPr lang="tr-TR" dirty="0" smtClean="0"/>
              <a:t> reaksiyonları da </a:t>
            </a:r>
            <a:r>
              <a:rPr lang="tr-TR" b="1" dirty="0" smtClean="0"/>
              <a:t>biyolojik </a:t>
            </a:r>
            <a:r>
              <a:rPr lang="tr-TR" b="1" dirty="0" err="1" smtClean="0"/>
              <a:t>oksidasyon</a:t>
            </a:r>
            <a:r>
              <a:rPr lang="tr-TR" dirty="0" smtClean="0"/>
              <a:t> olarak bilinir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Organik maddelerin oksitlenmesinde elektronla beraber H</a:t>
            </a:r>
            <a:r>
              <a:rPr lang="tr-TR" baseline="30000" dirty="0" smtClean="0"/>
              <a:t>+</a:t>
            </a:r>
            <a:r>
              <a:rPr lang="tr-TR" dirty="0" smtClean="0"/>
              <a:t> iyonunun da molekülden ayrıldığı görülür ki bu olay, </a:t>
            </a:r>
            <a:r>
              <a:rPr lang="tr-TR" b="1" dirty="0" err="1" smtClean="0"/>
              <a:t>dehidrojenizasyon</a:t>
            </a:r>
            <a:r>
              <a:rPr lang="tr-TR" dirty="0" smtClean="0"/>
              <a:t> olarak adlandırılır. Organik maddelerin indirgenmesinde ise elektron alınması, proton (H</a:t>
            </a:r>
            <a:r>
              <a:rPr lang="tr-TR" baseline="30000" dirty="0" smtClean="0"/>
              <a:t>+</a:t>
            </a:r>
            <a:r>
              <a:rPr lang="tr-TR" dirty="0" smtClean="0"/>
              <a:t>) alınmasıyla birlikte olur. Yani organik maddelerin </a:t>
            </a:r>
            <a:r>
              <a:rPr lang="tr-TR" dirty="0" err="1" smtClean="0"/>
              <a:t>oksidoredüksiyon</a:t>
            </a:r>
            <a:r>
              <a:rPr lang="tr-TR" dirty="0" smtClean="0"/>
              <a:t> reaksiyonlarında, bir organik molekül hidrojen </a:t>
            </a:r>
            <a:r>
              <a:rPr lang="tr-TR" dirty="0" err="1" smtClean="0"/>
              <a:t>donörü</a:t>
            </a:r>
            <a:r>
              <a:rPr lang="tr-TR" dirty="0" smtClean="0"/>
              <a:t> (vericisi) olarak rol alıp yükseltgenirken bir başka molekül ise hidrojen </a:t>
            </a:r>
            <a:r>
              <a:rPr lang="tr-TR" dirty="0" err="1" smtClean="0"/>
              <a:t>akseptörü</a:t>
            </a:r>
            <a:r>
              <a:rPr lang="tr-TR" smtClean="0"/>
              <a:t> (alıcısı) olarak rol alıp indirgenmektedir </a:t>
            </a:r>
          </a:p>
          <a:p>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516</Words>
  <Application>Microsoft Office PowerPoint</Application>
  <PresentationFormat>Ekran Gösterisi (4:3)</PresentationFormat>
  <Paragraphs>22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Elektron aktarım tipleri</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Elektron aktarım tipleri</dc:title>
  <dc:creator>user</dc:creator>
  <cp:lastModifiedBy>user</cp:lastModifiedBy>
  <cp:revision>2</cp:revision>
  <dcterms:created xsi:type="dcterms:W3CDTF">2018-05-17T13:03:35Z</dcterms:created>
  <dcterms:modified xsi:type="dcterms:W3CDTF">2018-05-17T13:07:01Z</dcterms:modified>
</cp:coreProperties>
</file>