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56" r:id="rId2"/>
    <p:sldId id="257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62" autoAdjust="0"/>
  </p:normalViewPr>
  <p:slideViewPr>
    <p:cSldViewPr>
      <p:cViewPr varScale="1">
        <p:scale>
          <a:sx n="70" d="100"/>
          <a:sy n="70" d="100"/>
        </p:scale>
        <p:origin x="-1374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7782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image" Target="../media/image5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image" Target="../media/image5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B7B4ADD-B5EA-4B31-821A-B0F2B9FF6CEE}" type="datetimeFigureOut">
              <a:rPr lang="tr-TR" smtClean="0"/>
              <a:t>13.02.2017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F91C8FA-BC31-4EF2-BBB1-8AFD6F824B0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420631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62" name="1 Slayt Görüntüsü Yer Tutucusu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48163" name="2 Not Yer Tutucusu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tr-TR" altLang="tr-TR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48164" name="3 Slayt Numarası Yer Tutucusu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2A1F8B92-6E7C-4F63-BD53-ED452130C2C7}" type="slidenum">
              <a:rPr lang="tr-TR" altLang="tr-TR" smtClean="0"/>
              <a:pPr eaLnBrk="1" hangingPunct="1">
                <a:spcBef>
                  <a:spcPct val="0"/>
                </a:spcBef>
              </a:pPr>
              <a:t>3</a:t>
            </a:fld>
            <a:endParaRPr lang="tr-TR" altLang="tr-TR" smtClean="0"/>
          </a:p>
        </p:txBody>
      </p:sp>
    </p:spTree>
    <p:extLst>
      <p:ext uri="{BB962C8B-B14F-4D97-AF65-F5344CB8AC3E}">
        <p14:creationId xmlns:p14="http://schemas.microsoft.com/office/powerpoint/2010/main" val="27406343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9186" name="1 Slayt Görüntüsü Yer Tutucusu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49187" name="2 Not Yer Tutucusu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tr-TR" altLang="tr-TR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49188" name="3 Slayt Numarası Yer Tutucusu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18134ECC-BBC9-4124-A7AC-794ED19C0C09}" type="slidenum">
              <a:rPr lang="tr-TR" altLang="tr-TR" smtClean="0"/>
              <a:pPr eaLnBrk="1" hangingPunct="1">
                <a:spcBef>
                  <a:spcPct val="0"/>
                </a:spcBef>
              </a:pPr>
              <a:t>5</a:t>
            </a:fld>
            <a:endParaRPr lang="tr-TR" altLang="tr-TR" smtClean="0"/>
          </a:p>
        </p:txBody>
      </p:sp>
    </p:spTree>
    <p:extLst>
      <p:ext uri="{BB962C8B-B14F-4D97-AF65-F5344CB8AC3E}">
        <p14:creationId xmlns:p14="http://schemas.microsoft.com/office/powerpoint/2010/main" val="336866373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0210" name="1 Slayt Görüntüsü Yer Tutucusu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50211" name="2 Not Yer Tutucusu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tr-TR" altLang="tr-TR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50212" name="3 Slayt Numarası Yer Tutucusu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27967744-CBC1-4F61-838E-B9FD21EE7F5F}" type="slidenum">
              <a:rPr lang="tr-TR" altLang="tr-TR" smtClean="0"/>
              <a:pPr eaLnBrk="1" hangingPunct="1">
                <a:spcBef>
                  <a:spcPct val="0"/>
                </a:spcBef>
              </a:pPr>
              <a:t>7</a:t>
            </a:fld>
            <a:endParaRPr lang="tr-TR" altLang="tr-TR" smtClean="0"/>
          </a:p>
        </p:txBody>
      </p:sp>
    </p:spTree>
    <p:extLst>
      <p:ext uri="{BB962C8B-B14F-4D97-AF65-F5344CB8AC3E}">
        <p14:creationId xmlns:p14="http://schemas.microsoft.com/office/powerpoint/2010/main" val="141115614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2258" name="1 Slayt Görüntüsü Yer Tutucusu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52259" name="2 Not Yer Tutucusu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tr-TR" altLang="tr-TR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52260" name="3 Slayt Numarası Yer Tutucusu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82A2644D-ADC1-4364-BD15-253A81013F95}" type="slidenum">
              <a:rPr lang="tr-TR" altLang="tr-TR" smtClean="0"/>
              <a:pPr eaLnBrk="1" hangingPunct="1">
                <a:spcBef>
                  <a:spcPct val="0"/>
                </a:spcBef>
              </a:pPr>
              <a:t>9</a:t>
            </a:fld>
            <a:endParaRPr lang="tr-TR" altLang="tr-TR" smtClean="0"/>
          </a:p>
        </p:txBody>
      </p:sp>
    </p:spTree>
    <p:extLst>
      <p:ext uri="{BB962C8B-B14F-4D97-AF65-F5344CB8AC3E}">
        <p14:creationId xmlns:p14="http://schemas.microsoft.com/office/powerpoint/2010/main" val="131943185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3282" name="1 Slayt Görüntüsü Yer Tutucusu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53283" name="2 Not Yer Tutucusu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tr-TR" altLang="tr-TR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53284" name="3 Slayt Numarası Yer Tutucusu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EBCCEE00-3D86-4805-AA45-D2CF280576FA}" type="slidenum">
              <a:rPr lang="tr-TR" altLang="tr-TR" smtClean="0"/>
              <a:pPr eaLnBrk="1" hangingPunct="1">
                <a:spcBef>
                  <a:spcPct val="0"/>
                </a:spcBef>
              </a:pPr>
              <a:t>10</a:t>
            </a:fld>
            <a:endParaRPr lang="tr-TR" altLang="tr-TR" smtClean="0"/>
          </a:p>
        </p:txBody>
      </p:sp>
    </p:spTree>
    <p:extLst>
      <p:ext uri="{BB962C8B-B14F-4D97-AF65-F5344CB8AC3E}">
        <p14:creationId xmlns:p14="http://schemas.microsoft.com/office/powerpoint/2010/main" val="284968146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4306" name="1 Slayt Görüntüsü Yer Tutucusu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54307" name="2 Not Yer Tutucusu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tr-TR" altLang="tr-TR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54308" name="3 Slayt Numarası Yer Tutucusu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91A5B41F-C94B-416B-BDEE-C4B354ACF9F7}" type="slidenum">
              <a:rPr lang="tr-TR" altLang="tr-TR" smtClean="0"/>
              <a:pPr eaLnBrk="1" hangingPunct="1">
                <a:spcBef>
                  <a:spcPct val="0"/>
                </a:spcBef>
              </a:pPr>
              <a:t>11</a:t>
            </a:fld>
            <a:endParaRPr lang="tr-TR" altLang="tr-TR" smtClean="0"/>
          </a:p>
        </p:txBody>
      </p:sp>
    </p:spTree>
    <p:extLst>
      <p:ext uri="{BB962C8B-B14F-4D97-AF65-F5344CB8AC3E}">
        <p14:creationId xmlns:p14="http://schemas.microsoft.com/office/powerpoint/2010/main" val="163763414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5330" name="1 Slayt Görüntüsü Yer Tutucusu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55331" name="2 Not Yer Tutucusu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tr-TR" altLang="tr-TR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55332" name="3 Slayt Numarası Yer Tutucusu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DE8E720D-B7AA-4CC3-BC0D-EE9933136BB9}" type="slidenum">
              <a:rPr lang="tr-TR" altLang="tr-TR" smtClean="0"/>
              <a:pPr eaLnBrk="1" hangingPunct="1">
                <a:spcBef>
                  <a:spcPct val="0"/>
                </a:spcBef>
              </a:pPr>
              <a:t>12</a:t>
            </a:fld>
            <a:endParaRPr lang="tr-TR" altLang="tr-TR" smtClean="0"/>
          </a:p>
        </p:txBody>
      </p:sp>
    </p:spTree>
    <p:extLst>
      <p:ext uri="{BB962C8B-B14F-4D97-AF65-F5344CB8AC3E}">
        <p14:creationId xmlns:p14="http://schemas.microsoft.com/office/powerpoint/2010/main" val="387908455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6354" name="1 Slayt Görüntüsü Yer Tutucusu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56355" name="2 Not Yer Tutucusu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tr-TR" altLang="tr-TR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56356" name="3 Slayt Numarası Yer Tutucusu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028F00FA-4F8D-4E13-BFA9-CB2935C8A403}" type="slidenum">
              <a:rPr lang="tr-TR" altLang="tr-TR" smtClean="0"/>
              <a:pPr eaLnBrk="1" hangingPunct="1">
                <a:spcBef>
                  <a:spcPct val="0"/>
                </a:spcBef>
              </a:pPr>
              <a:t>13</a:t>
            </a:fld>
            <a:endParaRPr lang="tr-TR" altLang="tr-TR" smtClean="0"/>
          </a:p>
        </p:txBody>
      </p:sp>
    </p:spTree>
    <p:extLst>
      <p:ext uri="{BB962C8B-B14F-4D97-AF65-F5344CB8AC3E}">
        <p14:creationId xmlns:p14="http://schemas.microsoft.com/office/powerpoint/2010/main" val="12272902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38C806-78E6-4934-8442-91ACC11AC7B9}" type="datetime1">
              <a:rPr lang="tr-TR" smtClean="0"/>
              <a:t>13.02.2017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31FF55-EF96-4CF9-8C63-86FBB450404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994732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73AA9-CBB2-4299-8A2E-1284C5CEA2C7}" type="datetime1">
              <a:rPr lang="tr-TR" smtClean="0"/>
              <a:t>13.02.2017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31FF55-EF96-4CF9-8C63-86FBB450404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321625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9B525-4387-4315-B14B-BA90AB440795}" type="datetime1">
              <a:rPr lang="tr-TR" smtClean="0"/>
              <a:t>13.02.2017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31FF55-EF96-4CF9-8C63-86FBB450404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2400824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Başlık ve Tab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06400" y="228600"/>
            <a:ext cx="7772400" cy="1143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Tablo Yer Tutucusu"/>
          <p:cNvSpPr>
            <a:spLocks noGrp="1"/>
          </p:cNvSpPr>
          <p:nvPr>
            <p:ph type="tbl" idx="1"/>
          </p:nvPr>
        </p:nvSpPr>
        <p:spPr>
          <a:xfrm>
            <a:off x="457200" y="1885950"/>
            <a:ext cx="8178800" cy="4171950"/>
          </a:xfrm>
        </p:spPr>
        <p:txBody>
          <a:bodyPr/>
          <a:lstStyle/>
          <a:p>
            <a:pPr lvl="0"/>
            <a:endParaRPr lang="tr-TR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FB2340-ED1F-4D14-8799-03691979C154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874525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2E8259-2830-4123-92A7-0B86668A902B}" type="datetime1">
              <a:rPr lang="tr-TR" smtClean="0"/>
              <a:t>13.02.2017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31FF55-EF96-4CF9-8C63-86FBB450404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133242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4B67C-7A00-45DF-8B01-A4E11C929094}" type="datetime1">
              <a:rPr lang="tr-TR" smtClean="0"/>
              <a:t>13.02.2017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31FF55-EF96-4CF9-8C63-86FBB450404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273547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63AE93-7EA5-4014-BBCB-9F0264D2C11D}" type="datetime1">
              <a:rPr lang="tr-TR" smtClean="0"/>
              <a:t>13.02.2017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31FF55-EF96-4CF9-8C63-86FBB450404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793689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7B8C5F-7F92-41AC-9D9B-3C63A4D6CCC8}" type="datetime1">
              <a:rPr lang="tr-TR" smtClean="0"/>
              <a:t>13.02.2017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31FF55-EF96-4CF9-8C63-86FBB450404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86150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16536B-350F-49B3-A3D2-54391660AED8}" type="datetime1">
              <a:rPr lang="tr-TR" smtClean="0"/>
              <a:t>13.02.2017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31FF55-EF96-4CF9-8C63-86FBB450404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648558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B4B66-DAB4-43E2-B5BC-F0D3463D61F2}" type="datetime1">
              <a:rPr lang="tr-TR" smtClean="0"/>
              <a:t>13.02.2017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31FF55-EF96-4CF9-8C63-86FBB450404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735864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5E011-9E38-44B0-8817-289E76419A6E}" type="datetime1">
              <a:rPr lang="tr-TR" smtClean="0"/>
              <a:t>13.02.2017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31FF55-EF96-4CF9-8C63-86FBB450404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895765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D40D7-618F-4520-A85B-9CFF3AF5DA03}" type="datetime1">
              <a:rPr lang="tr-TR" smtClean="0"/>
              <a:t>13.02.2017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31FF55-EF96-4CF9-8C63-86FBB450404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163354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F3F882-9B88-43EB-817E-79B00E6FEA30}" type="datetime1">
              <a:rPr lang="tr-TR" smtClean="0"/>
              <a:t>13.02.2017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31FF55-EF96-4CF9-8C63-86FBB450404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869118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7" Type="http://schemas.openxmlformats.org/officeDocument/2006/relationships/image" Target="../media/image6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3.bin"/><Relationship Id="rId5" Type="http://schemas.openxmlformats.org/officeDocument/2006/relationships/image" Target="../media/image5.wmf"/><Relationship Id="rId4" Type="http://schemas.openxmlformats.org/officeDocument/2006/relationships/oleObject" Target="../embeddings/oleObject2.bin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7" Type="http://schemas.openxmlformats.org/officeDocument/2006/relationships/image" Target="../media/image6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5.bin"/><Relationship Id="rId5" Type="http://schemas.openxmlformats.org/officeDocument/2006/relationships/image" Target="../media/image5.wmf"/><Relationship Id="rId4" Type="http://schemas.openxmlformats.org/officeDocument/2006/relationships/oleObject" Target="../embeddings/oleObject4.bin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3.wmf"/><Relationship Id="rId4" Type="http://schemas.openxmlformats.org/officeDocument/2006/relationships/oleObject" Target="../embeddings/oleObject1.bin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Eğitimde ve Psikolojide</a:t>
            </a:r>
            <a:br>
              <a:rPr lang="tr-TR" dirty="0" smtClean="0"/>
            </a:br>
            <a:r>
              <a:rPr lang="tr-TR" b="1" dirty="0" smtClean="0"/>
              <a:t>ÖLÇME VE DEĞERLENDİRME</a:t>
            </a:r>
            <a:endParaRPr lang="tr-TR" b="1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Dr. Ergül Demir</a:t>
            </a:r>
            <a:endParaRPr lang="tr-TR" dirty="0"/>
          </a:p>
        </p:txBody>
      </p:sp>
      <p:pic>
        <p:nvPicPr>
          <p:cNvPr id="1026" name="Picture 2" descr="Image result for measurement and evaluatio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8224" y="190243"/>
            <a:ext cx="2305050" cy="19812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Image result for assessmen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85508" y="4490329"/>
            <a:ext cx="2949891" cy="22095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31FF55-EF96-4CF9-8C63-86FBB4504049}" type="slidenum">
              <a:rPr lang="tr-TR" smtClean="0"/>
              <a:t>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213079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>
          <a:xfrm>
            <a:off x="1259632" y="0"/>
            <a:ext cx="8229600" cy="1011237"/>
          </a:xfrm>
        </p:spPr>
        <p:txBody>
          <a:bodyPr/>
          <a:lstStyle/>
          <a:p>
            <a:pPr eaLnBrk="1" hangingPunct="1"/>
            <a:r>
              <a:rPr lang="tr-TR" altLang="tr-TR" sz="3600" b="0" dirty="0" smtClean="0">
                <a:solidFill>
                  <a:srgbClr val="C00000"/>
                </a:solidFill>
              </a:rPr>
              <a:t>Alt ve üst gruplar yöntemi 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3568" y="1196752"/>
            <a:ext cx="7776863" cy="4104456"/>
          </a:xfrm>
        </p:spPr>
        <p:txBody>
          <a:bodyPr>
            <a:normAutofit fontScale="77500" lnSpcReduction="20000"/>
          </a:bodyPr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tr-TR" altLang="tr-TR" dirty="0" smtClean="0"/>
              <a:t>1-Öğrencilerin ham puanları en büyükten en küçüğe sıraya dizilir.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tr-TR" altLang="tr-TR" dirty="0" smtClean="0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tr-TR" altLang="tr-TR" dirty="0" smtClean="0"/>
              <a:t>2-Grubun en başarılı %27’si «üst grup» (Yüksek puan alanlar) olarak adlandırılır.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tr-TR" altLang="tr-TR" dirty="0" smtClean="0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tr-TR" altLang="tr-TR" dirty="0" smtClean="0"/>
              <a:t>3-Grubun en başarısız %27’si «alt grup» (Düşük puan alanlar) olarak adlandırılır.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tr-TR" altLang="tr-TR" dirty="0" smtClean="0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tr-TR" altLang="tr-TR" dirty="0" smtClean="0"/>
              <a:t>4-Orta grup atılır.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tr-TR" altLang="tr-TR" dirty="0" smtClean="0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tr-TR" altLang="tr-TR" dirty="0" smtClean="0"/>
              <a:t>5-Her bir madde için aşağıdaki tablo oluşturulur.</a:t>
            </a:r>
          </a:p>
        </p:txBody>
      </p:sp>
      <p:sp>
        <p:nvSpPr>
          <p:cNvPr id="35844" name="Rectangle 4"/>
          <p:cNvSpPr>
            <a:spLocks noChangeArrowheads="1"/>
          </p:cNvSpPr>
          <p:nvPr/>
        </p:nvSpPr>
        <p:spPr bwMode="auto">
          <a:xfrm>
            <a:off x="0" y="200025"/>
            <a:ext cx="1841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2000">
                <a:solidFill>
                  <a:srgbClr val="333399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000">
                <a:solidFill>
                  <a:srgbClr val="333399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>
                <a:solidFill>
                  <a:srgbClr val="333399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1600">
                <a:solidFill>
                  <a:srgbClr val="333399"/>
                </a:solidFill>
                <a:latin typeface="Verdan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1600">
                <a:solidFill>
                  <a:srgbClr val="333399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rgbClr val="333399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rgbClr val="333399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rgbClr val="333399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rgbClr val="333399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tr-TR" altLang="tr-TR" sz="1800">
              <a:solidFill>
                <a:srgbClr val="CC9900"/>
              </a:solidFill>
              <a:latin typeface="Maiandra GD" pitchFamily="34" charset="0"/>
            </a:endParaRPr>
          </a:p>
        </p:txBody>
      </p:sp>
      <p:sp>
        <p:nvSpPr>
          <p:cNvPr id="35845" name="Rectangle 5"/>
          <p:cNvSpPr>
            <a:spLocks noChangeArrowheads="1"/>
          </p:cNvSpPr>
          <p:nvPr/>
        </p:nvSpPr>
        <p:spPr bwMode="auto">
          <a:xfrm>
            <a:off x="0" y="200025"/>
            <a:ext cx="1841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2000">
                <a:solidFill>
                  <a:srgbClr val="333399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000">
                <a:solidFill>
                  <a:srgbClr val="333399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>
                <a:solidFill>
                  <a:srgbClr val="333399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1600">
                <a:solidFill>
                  <a:srgbClr val="333399"/>
                </a:solidFill>
                <a:latin typeface="Verdan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1600">
                <a:solidFill>
                  <a:srgbClr val="333399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rgbClr val="333399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rgbClr val="333399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rgbClr val="333399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rgbClr val="333399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tr-TR" altLang="tr-TR" sz="1800">
              <a:solidFill>
                <a:srgbClr val="CC9900"/>
              </a:solidFill>
              <a:latin typeface="Maiandra GD" pitchFamily="34" charset="0"/>
            </a:endParaRPr>
          </a:p>
        </p:txBody>
      </p:sp>
      <p:sp>
        <p:nvSpPr>
          <p:cNvPr id="35846" name="Rectangle 6"/>
          <p:cNvSpPr>
            <a:spLocks noChangeArrowheads="1"/>
          </p:cNvSpPr>
          <p:nvPr/>
        </p:nvSpPr>
        <p:spPr bwMode="auto">
          <a:xfrm>
            <a:off x="0" y="200025"/>
            <a:ext cx="1841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2000">
                <a:solidFill>
                  <a:srgbClr val="333399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000">
                <a:solidFill>
                  <a:srgbClr val="333399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>
                <a:solidFill>
                  <a:srgbClr val="333399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1600">
                <a:solidFill>
                  <a:srgbClr val="333399"/>
                </a:solidFill>
                <a:latin typeface="Verdan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1600">
                <a:solidFill>
                  <a:srgbClr val="333399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rgbClr val="333399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rgbClr val="333399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rgbClr val="333399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rgbClr val="333399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tr-TR" altLang="tr-TR" sz="1800">
              <a:solidFill>
                <a:srgbClr val="CC9900"/>
              </a:solidFill>
              <a:latin typeface="Maiandra G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111344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>
          <a:xfrm>
            <a:off x="395536" y="188640"/>
            <a:ext cx="8229600" cy="1066800"/>
          </a:xfrm>
        </p:spPr>
        <p:txBody>
          <a:bodyPr/>
          <a:lstStyle/>
          <a:p>
            <a:pPr eaLnBrk="1" hangingPunct="1"/>
            <a:r>
              <a:rPr lang="tr-TR" altLang="tr-TR" sz="3600" b="0" dirty="0" smtClean="0">
                <a:solidFill>
                  <a:srgbClr val="C00000"/>
                </a:solidFill>
              </a:rPr>
              <a:t>Alt ve üst gruplar yöntemi </a:t>
            </a:r>
            <a:endParaRPr lang="tr-TR" altLang="tr-TR" sz="3600" dirty="0" smtClean="0">
              <a:solidFill>
                <a:srgbClr val="FF0000"/>
              </a:solidFill>
            </a:endParaRPr>
          </a:p>
        </p:txBody>
      </p:sp>
      <p:sp>
        <p:nvSpPr>
          <p:cNvPr id="36867" name="Rectangle 4"/>
          <p:cNvSpPr>
            <a:spLocks noChangeArrowheads="1"/>
          </p:cNvSpPr>
          <p:nvPr/>
        </p:nvSpPr>
        <p:spPr bwMode="auto">
          <a:xfrm>
            <a:off x="0" y="200025"/>
            <a:ext cx="1841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2000">
                <a:solidFill>
                  <a:srgbClr val="333399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000">
                <a:solidFill>
                  <a:srgbClr val="333399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>
                <a:solidFill>
                  <a:srgbClr val="333399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1600">
                <a:solidFill>
                  <a:srgbClr val="333399"/>
                </a:solidFill>
                <a:latin typeface="Verdan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1600">
                <a:solidFill>
                  <a:srgbClr val="333399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rgbClr val="333399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rgbClr val="333399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rgbClr val="333399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rgbClr val="333399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tr-TR" altLang="tr-TR" sz="1800">
              <a:solidFill>
                <a:srgbClr val="CC9900"/>
              </a:solidFill>
              <a:latin typeface="Maiandra GD" pitchFamily="34" charset="0"/>
            </a:endParaRPr>
          </a:p>
        </p:txBody>
      </p:sp>
      <p:sp>
        <p:nvSpPr>
          <p:cNvPr id="36868" name="Rectangle 5"/>
          <p:cNvSpPr>
            <a:spLocks noChangeArrowheads="1"/>
          </p:cNvSpPr>
          <p:nvPr/>
        </p:nvSpPr>
        <p:spPr bwMode="auto">
          <a:xfrm>
            <a:off x="0" y="200025"/>
            <a:ext cx="1841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2000">
                <a:solidFill>
                  <a:srgbClr val="333399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000">
                <a:solidFill>
                  <a:srgbClr val="333399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>
                <a:solidFill>
                  <a:srgbClr val="333399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1600">
                <a:solidFill>
                  <a:srgbClr val="333399"/>
                </a:solidFill>
                <a:latin typeface="Verdan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1600">
                <a:solidFill>
                  <a:srgbClr val="333399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rgbClr val="333399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rgbClr val="333399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rgbClr val="333399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rgbClr val="333399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tr-TR" altLang="tr-TR" sz="1800">
              <a:solidFill>
                <a:srgbClr val="CC9900"/>
              </a:solidFill>
              <a:latin typeface="Maiandra GD" pitchFamily="34" charset="0"/>
            </a:endParaRPr>
          </a:p>
        </p:txBody>
      </p:sp>
      <p:sp>
        <p:nvSpPr>
          <p:cNvPr id="36869" name="Rectangle 6"/>
          <p:cNvSpPr>
            <a:spLocks noChangeArrowheads="1"/>
          </p:cNvSpPr>
          <p:nvPr/>
        </p:nvSpPr>
        <p:spPr bwMode="auto">
          <a:xfrm>
            <a:off x="0" y="200025"/>
            <a:ext cx="1841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2000">
                <a:solidFill>
                  <a:srgbClr val="333399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000">
                <a:solidFill>
                  <a:srgbClr val="333399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>
                <a:solidFill>
                  <a:srgbClr val="333399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1600">
                <a:solidFill>
                  <a:srgbClr val="333399"/>
                </a:solidFill>
                <a:latin typeface="Verdan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1600">
                <a:solidFill>
                  <a:srgbClr val="333399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rgbClr val="333399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rgbClr val="333399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rgbClr val="333399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rgbClr val="333399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tr-TR" altLang="tr-TR" sz="1800">
              <a:solidFill>
                <a:srgbClr val="CC9900"/>
              </a:solidFill>
              <a:latin typeface="Maiandra GD" pitchFamily="34" charset="0"/>
            </a:endParaRPr>
          </a:p>
        </p:txBody>
      </p:sp>
      <p:pic>
        <p:nvPicPr>
          <p:cNvPr id="36870" name="Picture 8"/>
          <p:cNvPicPr>
            <a:picLocks noGrp="1" noChangeAspect="1" noChangeArrowheads="1"/>
          </p:cNvPicPr>
          <p:nvPr>
            <p:ph type="body"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-541338" y="1844675"/>
            <a:ext cx="11666538" cy="3384550"/>
          </a:xfrm>
        </p:spPr>
      </p:pic>
    </p:spTree>
    <p:extLst>
      <p:ext uri="{BB962C8B-B14F-4D97-AF65-F5344CB8AC3E}">
        <p14:creationId xmlns:p14="http://schemas.microsoft.com/office/powerpoint/2010/main" val="41384153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>
          <a:xfrm>
            <a:off x="395536" y="0"/>
            <a:ext cx="8486775" cy="925513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tr-TR" altLang="tr-TR" b="0" dirty="0" smtClean="0">
                <a:solidFill>
                  <a:srgbClr val="C00000"/>
                </a:solidFill>
              </a:rPr>
              <a:t>Alt ve üst gruplar yöntemi ile madde güçlüğü ve ayırıcılığının hesaplanması</a:t>
            </a:r>
          </a:p>
        </p:txBody>
      </p:sp>
      <p:sp>
        <p:nvSpPr>
          <p:cNvPr id="37891" name="Rectangle 3"/>
          <p:cNvSpPr>
            <a:spLocks noChangeArrowheads="1"/>
          </p:cNvSpPr>
          <p:nvPr/>
        </p:nvSpPr>
        <p:spPr bwMode="auto">
          <a:xfrm>
            <a:off x="0" y="200025"/>
            <a:ext cx="1841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2000">
                <a:solidFill>
                  <a:srgbClr val="333399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000">
                <a:solidFill>
                  <a:srgbClr val="333399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>
                <a:solidFill>
                  <a:srgbClr val="333399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1600">
                <a:solidFill>
                  <a:srgbClr val="333399"/>
                </a:solidFill>
                <a:latin typeface="Verdan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1600">
                <a:solidFill>
                  <a:srgbClr val="333399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rgbClr val="333399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rgbClr val="333399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rgbClr val="333399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rgbClr val="333399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tr-TR" altLang="tr-TR" sz="1800">
              <a:solidFill>
                <a:srgbClr val="CC9900"/>
              </a:solidFill>
              <a:latin typeface="Maiandra GD" pitchFamily="34" charset="0"/>
            </a:endParaRPr>
          </a:p>
        </p:txBody>
      </p:sp>
      <p:sp>
        <p:nvSpPr>
          <p:cNvPr id="37892" name="Rectangle 4"/>
          <p:cNvSpPr>
            <a:spLocks noChangeArrowheads="1"/>
          </p:cNvSpPr>
          <p:nvPr/>
        </p:nvSpPr>
        <p:spPr bwMode="auto">
          <a:xfrm>
            <a:off x="0" y="200025"/>
            <a:ext cx="1841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2000">
                <a:solidFill>
                  <a:srgbClr val="333399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000">
                <a:solidFill>
                  <a:srgbClr val="333399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>
                <a:solidFill>
                  <a:srgbClr val="333399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1600">
                <a:solidFill>
                  <a:srgbClr val="333399"/>
                </a:solidFill>
                <a:latin typeface="Verdan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1600">
                <a:solidFill>
                  <a:srgbClr val="333399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rgbClr val="333399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rgbClr val="333399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rgbClr val="333399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rgbClr val="333399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tr-TR" altLang="tr-TR" sz="1800">
              <a:solidFill>
                <a:srgbClr val="CC9900"/>
              </a:solidFill>
              <a:latin typeface="Maiandra GD" pitchFamily="34" charset="0"/>
            </a:endParaRPr>
          </a:p>
        </p:txBody>
      </p:sp>
      <p:sp>
        <p:nvSpPr>
          <p:cNvPr id="37893" name="Rectangle 5"/>
          <p:cNvSpPr>
            <a:spLocks noChangeArrowheads="1"/>
          </p:cNvSpPr>
          <p:nvPr/>
        </p:nvSpPr>
        <p:spPr bwMode="auto">
          <a:xfrm>
            <a:off x="0" y="200025"/>
            <a:ext cx="1841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2000">
                <a:solidFill>
                  <a:srgbClr val="333399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000">
                <a:solidFill>
                  <a:srgbClr val="333399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>
                <a:solidFill>
                  <a:srgbClr val="333399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1600">
                <a:solidFill>
                  <a:srgbClr val="333399"/>
                </a:solidFill>
                <a:latin typeface="Verdan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1600">
                <a:solidFill>
                  <a:srgbClr val="333399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rgbClr val="333399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rgbClr val="333399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rgbClr val="333399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rgbClr val="333399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tr-TR" altLang="tr-TR" sz="1800">
              <a:solidFill>
                <a:srgbClr val="CC9900"/>
              </a:solidFill>
              <a:latin typeface="Maiandra GD" pitchFamily="34" charset="0"/>
            </a:endParaRPr>
          </a:p>
        </p:txBody>
      </p:sp>
      <p:sp>
        <p:nvSpPr>
          <p:cNvPr id="37894" name="Rectangle 9"/>
          <p:cNvSpPr>
            <a:spLocks noChangeArrowheads="1"/>
          </p:cNvSpPr>
          <p:nvPr/>
        </p:nvSpPr>
        <p:spPr bwMode="auto">
          <a:xfrm>
            <a:off x="0" y="200025"/>
            <a:ext cx="1841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2000">
                <a:solidFill>
                  <a:srgbClr val="333399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000">
                <a:solidFill>
                  <a:srgbClr val="333399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>
                <a:solidFill>
                  <a:srgbClr val="333399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1600">
                <a:solidFill>
                  <a:srgbClr val="333399"/>
                </a:solidFill>
                <a:latin typeface="Verdan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1600">
                <a:solidFill>
                  <a:srgbClr val="333399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rgbClr val="333399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rgbClr val="333399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rgbClr val="333399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rgbClr val="333399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tr-TR" altLang="tr-TR" sz="1800">
              <a:solidFill>
                <a:srgbClr val="CC9900"/>
              </a:solidFill>
              <a:latin typeface="Maiandra GD" pitchFamily="34" charset="0"/>
            </a:endParaRPr>
          </a:p>
        </p:txBody>
      </p:sp>
      <p:graphicFrame>
        <p:nvGraphicFramePr>
          <p:cNvPr id="37895" name="Object 8"/>
          <p:cNvGraphicFramePr>
            <a:graphicFrameLocks noChangeAspect="1"/>
          </p:cNvGraphicFramePr>
          <p:nvPr/>
        </p:nvGraphicFramePr>
        <p:xfrm>
          <a:off x="1258888" y="1844675"/>
          <a:ext cx="2016125" cy="86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0" r:id="rId4" imgW="927077" imgH="418893" progId="">
                  <p:embed/>
                </p:oleObj>
              </mc:Choice>
              <mc:Fallback>
                <p:oleObj r:id="rId4" imgW="927077" imgH="418893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58888" y="1844675"/>
                        <a:ext cx="2016125" cy="863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7896" name="Text Box 11"/>
          <p:cNvSpPr txBox="1">
            <a:spLocks noChangeArrowheads="1"/>
          </p:cNvSpPr>
          <p:nvPr/>
        </p:nvSpPr>
        <p:spPr bwMode="auto">
          <a:xfrm>
            <a:off x="3995738" y="1700809"/>
            <a:ext cx="4897437" cy="12963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2000">
                <a:solidFill>
                  <a:srgbClr val="333399"/>
                </a:solidFill>
                <a:latin typeface="Verdana" pitchFamily="34" charset="0"/>
              </a:defRPr>
            </a:lvl1pPr>
            <a:lvl2pPr eaLnBrk="0" hangingPunct="0">
              <a:spcBef>
                <a:spcPct val="20000"/>
              </a:spcBef>
              <a:buChar char="–"/>
              <a:defRPr sz="2000">
                <a:solidFill>
                  <a:srgbClr val="333399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>
                <a:solidFill>
                  <a:srgbClr val="333399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1600">
                <a:solidFill>
                  <a:srgbClr val="333399"/>
                </a:solidFill>
                <a:latin typeface="Verdan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1600">
                <a:solidFill>
                  <a:srgbClr val="333399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rgbClr val="333399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rgbClr val="333399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rgbClr val="333399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rgbClr val="333399"/>
                </a:solidFill>
                <a:latin typeface="Verdana" pitchFamily="34" charset="0"/>
              </a:defRPr>
            </a:lvl9pPr>
          </a:lstStyle>
          <a:p>
            <a:pPr lvl="1" algn="just" eaLnBrk="1" hangingPunct="1">
              <a:spcBef>
                <a:spcPct val="0"/>
              </a:spcBef>
              <a:buFontTx/>
              <a:buNone/>
            </a:pPr>
            <a:r>
              <a:rPr lang="tr-TR" altLang="tr-TR" sz="1400" dirty="0" err="1">
                <a:solidFill>
                  <a:srgbClr val="002060"/>
                </a:solidFill>
                <a:latin typeface="Times New Roman" pitchFamily="18" charset="0"/>
              </a:rPr>
              <a:t>p</a:t>
            </a:r>
            <a:r>
              <a:rPr lang="tr-TR" altLang="tr-TR" sz="1400" baseline="-25000" dirty="0" err="1">
                <a:solidFill>
                  <a:srgbClr val="002060"/>
                </a:solidFill>
                <a:latin typeface="Times New Roman" pitchFamily="18" charset="0"/>
              </a:rPr>
              <a:t>j</a:t>
            </a:r>
            <a:r>
              <a:rPr lang="tr-TR" altLang="tr-TR" sz="1400" dirty="0">
                <a:solidFill>
                  <a:srgbClr val="002060"/>
                </a:solidFill>
                <a:latin typeface="Times New Roman" pitchFamily="18" charset="0"/>
              </a:rPr>
              <a:t>	: Madde güçlük indeksi</a:t>
            </a:r>
          </a:p>
          <a:p>
            <a:pPr lvl="1" algn="just" eaLnBrk="1" hangingPunct="1">
              <a:spcBef>
                <a:spcPct val="0"/>
              </a:spcBef>
              <a:buFontTx/>
              <a:buNone/>
            </a:pPr>
            <a:r>
              <a:rPr lang="tr-TR" altLang="tr-TR" sz="1400" dirty="0">
                <a:solidFill>
                  <a:srgbClr val="002060"/>
                </a:solidFill>
                <a:latin typeface="Times New Roman" pitchFamily="18" charset="0"/>
              </a:rPr>
              <a:t>n</a:t>
            </a:r>
            <a:r>
              <a:rPr lang="tr-TR" altLang="tr-TR" sz="1400" baseline="-25000" dirty="0">
                <a:solidFill>
                  <a:srgbClr val="002060"/>
                </a:solidFill>
                <a:latin typeface="Times New Roman" pitchFamily="18" charset="0"/>
              </a:rPr>
              <a:t>(d,ü)</a:t>
            </a:r>
            <a:r>
              <a:rPr lang="tr-TR" altLang="tr-TR" sz="1400" dirty="0">
                <a:solidFill>
                  <a:srgbClr val="002060"/>
                </a:solidFill>
                <a:latin typeface="Times New Roman" pitchFamily="18" charset="0"/>
              </a:rPr>
              <a:t>	: Maddeyi üst grupta doğru yanıtlayanların sayısı</a:t>
            </a:r>
          </a:p>
          <a:p>
            <a:pPr lvl="1" algn="just" eaLnBrk="1" hangingPunct="1">
              <a:spcBef>
                <a:spcPct val="0"/>
              </a:spcBef>
              <a:buFontTx/>
              <a:buNone/>
            </a:pPr>
            <a:r>
              <a:rPr lang="tr-TR" altLang="tr-TR" sz="1400" dirty="0">
                <a:solidFill>
                  <a:srgbClr val="002060"/>
                </a:solidFill>
                <a:latin typeface="Times New Roman" pitchFamily="18" charset="0"/>
              </a:rPr>
              <a:t>n</a:t>
            </a:r>
            <a:r>
              <a:rPr lang="tr-TR" altLang="tr-TR" sz="1400" baseline="-25000" dirty="0">
                <a:solidFill>
                  <a:srgbClr val="002060"/>
                </a:solidFill>
                <a:latin typeface="Times New Roman" pitchFamily="18" charset="0"/>
              </a:rPr>
              <a:t>(d,a)	</a:t>
            </a:r>
            <a:r>
              <a:rPr lang="tr-TR" altLang="tr-TR" sz="1400" dirty="0">
                <a:solidFill>
                  <a:srgbClr val="002060"/>
                </a:solidFill>
                <a:latin typeface="Times New Roman" pitchFamily="18" charset="0"/>
              </a:rPr>
              <a:t>: Maddeyi alt grupta doğru yanıtlayanların sayısı</a:t>
            </a:r>
          </a:p>
          <a:p>
            <a:pPr lvl="1" algn="just" eaLnBrk="1" hangingPunct="1">
              <a:spcBef>
                <a:spcPct val="0"/>
              </a:spcBef>
              <a:buFontTx/>
              <a:buNone/>
            </a:pPr>
            <a:r>
              <a:rPr lang="tr-TR" altLang="tr-TR" sz="1400" dirty="0">
                <a:solidFill>
                  <a:srgbClr val="002060"/>
                </a:solidFill>
                <a:latin typeface="Times New Roman" pitchFamily="18" charset="0"/>
              </a:rPr>
              <a:t>N	: Üst ve alt gruptaki toplam öğrenci sayısı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tr-TR" altLang="tr-TR" dirty="0">
              <a:solidFill>
                <a:srgbClr val="CC9900"/>
              </a:solidFill>
              <a:latin typeface="Maiandra GD" pitchFamily="34" charset="0"/>
            </a:endParaRPr>
          </a:p>
        </p:txBody>
      </p:sp>
      <p:sp>
        <p:nvSpPr>
          <p:cNvPr id="37897" name="Rectangle 13"/>
          <p:cNvSpPr>
            <a:spLocks noChangeArrowheads="1"/>
          </p:cNvSpPr>
          <p:nvPr/>
        </p:nvSpPr>
        <p:spPr bwMode="auto">
          <a:xfrm>
            <a:off x="0" y="3419475"/>
            <a:ext cx="1841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2000">
                <a:solidFill>
                  <a:srgbClr val="333399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000">
                <a:solidFill>
                  <a:srgbClr val="333399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>
                <a:solidFill>
                  <a:srgbClr val="333399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1600">
                <a:solidFill>
                  <a:srgbClr val="333399"/>
                </a:solidFill>
                <a:latin typeface="Verdan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1600">
                <a:solidFill>
                  <a:srgbClr val="333399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rgbClr val="333399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rgbClr val="333399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rgbClr val="333399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rgbClr val="333399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tr-TR" altLang="tr-TR" sz="1800">
              <a:solidFill>
                <a:srgbClr val="CC9900"/>
              </a:solidFill>
              <a:latin typeface="Maiandra GD" pitchFamily="34" charset="0"/>
            </a:endParaRPr>
          </a:p>
        </p:txBody>
      </p:sp>
      <p:graphicFrame>
        <p:nvGraphicFramePr>
          <p:cNvPr id="37898" name="Object 12"/>
          <p:cNvGraphicFramePr>
            <a:graphicFrameLocks noChangeAspect="1"/>
          </p:cNvGraphicFramePr>
          <p:nvPr/>
        </p:nvGraphicFramePr>
        <p:xfrm>
          <a:off x="1331913" y="3644900"/>
          <a:ext cx="2160587" cy="1000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1" r:id="rId6" imgW="901723" imgH="418893" progId="">
                  <p:embed/>
                </p:oleObj>
              </mc:Choice>
              <mc:Fallback>
                <p:oleObj r:id="rId6" imgW="901723" imgH="418893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31913" y="3644900"/>
                        <a:ext cx="2160587" cy="10001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7899" name="Text Box 14"/>
          <p:cNvSpPr txBox="1">
            <a:spLocks noChangeArrowheads="1"/>
          </p:cNvSpPr>
          <p:nvPr/>
        </p:nvSpPr>
        <p:spPr bwMode="auto">
          <a:xfrm>
            <a:off x="3995738" y="3645025"/>
            <a:ext cx="5148262" cy="15127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2000">
                <a:solidFill>
                  <a:srgbClr val="333399"/>
                </a:solidFill>
                <a:latin typeface="Verdana" pitchFamily="34" charset="0"/>
              </a:defRPr>
            </a:lvl1pPr>
            <a:lvl2pPr eaLnBrk="0" hangingPunct="0">
              <a:spcBef>
                <a:spcPct val="20000"/>
              </a:spcBef>
              <a:buChar char="–"/>
              <a:defRPr sz="2000">
                <a:solidFill>
                  <a:srgbClr val="333399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>
                <a:solidFill>
                  <a:srgbClr val="333399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1600">
                <a:solidFill>
                  <a:srgbClr val="333399"/>
                </a:solidFill>
                <a:latin typeface="Verdan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1600">
                <a:solidFill>
                  <a:srgbClr val="333399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rgbClr val="333399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rgbClr val="333399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rgbClr val="333399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rgbClr val="333399"/>
                </a:solidFill>
                <a:latin typeface="Verdana" pitchFamily="34" charset="0"/>
              </a:defRPr>
            </a:lvl9pPr>
          </a:lstStyle>
          <a:p>
            <a:pPr lvl="1" algn="just" eaLnBrk="1" hangingPunct="1">
              <a:spcBef>
                <a:spcPct val="0"/>
              </a:spcBef>
              <a:buFontTx/>
              <a:buNone/>
            </a:pPr>
            <a:r>
              <a:rPr lang="tr-TR" altLang="tr-TR" sz="1400" dirty="0" err="1">
                <a:solidFill>
                  <a:srgbClr val="002060"/>
                </a:solidFill>
                <a:latin typeface="Times New Roman" pitchFamily="18" charset="0"/>
              </a:rPr>
              <a:t>r</a:t>
            </a:r>
            <a:r>
              <a:rPr lang="tr-TR" altLang="tr-TR" sz="1400" baseline="-25000" dirty="0" err="1">
                <a:solidFill>
                  <a:srgbClr val="002060"/>
                </a:solidFill>
                <a:latin typeface="Times New Roman" pitchFamily="18" charset="0"/>
              </a:rPr>
              <a:t>jx</a:t>
            </a:r>
            <a:r>
              <a:rPr lang="tr-TR" altLang="tr-TR" sz="1400" dirty="0">
                <a:solidFill>
                  <a:srgbClr val="002060"/>
                </a:solidFill>
                <a:latin typeface="Times New Roman" pitchFamily="18" charset="0"/>
              </a:rPr>
              <a:t>	: Madde ayırıcılık gücü indeksi</a:t>
            </a:r>
          </a:p>
          <a:p>
            <a:pPr lvl="1" algn="just" eaLnBrk="1" hangingPunct="1">
              <a:spcBef>
                <a:spcPct val="0"/>
              </a:spcBef>
              <a:buFontTx/>
              <a:buNone/>
            </a:pPr>
            <a:r>
              <a:rPr lang="tr-TR" altLang="tr-TR" sz="1400" dirty="0">
                <a:solidFill>
                  <a:srgbClr val="002060"/>
                </a:solidFill>
                <a:latin typeface="Times New Roman" pitchFamily="18" charset="0"/>
              </a:rPr>
              <a:t>n</a:t>
            </a:r>
            <a:r>
              <a:rPr lang="tr-TR" altLang="tr-TR" sz="1400" baseline="-25000" dirty="0">
                <a:solidFill>
                  <a:srgbClr val="002060"/>
                </a:solidFill>
                <a:latin typeface="Times New Roman" pitchFamily="18" charset="0"/>
              </a:rPr>
              <a:t>(d,ü)</a:t>
            </a:r>
            <a:r>
              <a:rPr lang="tr-TR" altLang="tr-TR" sz="1400" dirty="0">
                <a:solidFill>
                  <a:srgbClr val="002060"/>
                </a:solidFill>
                <a:latin typeface="Times New Roman" pitchFamily="18" charset="0"/>
              </a:rPr>
              <a:t>	: Maddeye üst grupta doğru cevap verenlerin sayısı</a:t>
            </a:r>
          </a:p>
          <a:p>
            <a:pPr lvl="1" algn="just" eaLnBrk="1" hangingPunct="1">
              <a:spcBef>
                <a:spcPct val="0"/>
              </a:spcBef>
              <a:buFontTx/>
              <a:buNone/>
            </a:pPr>
            <a:r>
              <a:rPr lang="tr-TR" altLang="tr-TR" sz="1400" dirty="0">
                <a:solidFill>
                  <a:srgbClr val="002060"/>
                </a:solidFill>
                <a:latin typeface="Times New Roman" pitchFamily="18" charset="0"/>
              </a:rPr>
              <a:t>n</a:t>
            </a:r>
            <a:r>
              <a:rPr lang="tr-TR" altLang="tr-TR" sz="1400" baseline="-25000" dirty="0">
                <a:solidFill>
                  <a:srgbClr val="002060"/>
                </a:solidFill>
                <a:latin typeface="Times New Roman" pitchFamily="18" charset="0"/>
              </a:rPr>
              <a:t>(d,a)	</a:t>
            </a:r>
            <a:r>
              <a:rPr lang="tr-TR" altLang="tr-TR" sz="1400" dirty="0">
                <a:solidFill>
                  <a:srgbClr val="002060"/>
                </a:solidFill>
                <a:latin typeface="Times New Roman" pitchFamily="18" charset="0"/>
              </a:rPr>
              <a:t>: Maddeye alt grupta doğru cevap verenlerin sayısı</a:t>
            </a:r>
          </a:p>
          <a:p>
            <a:pPr lvl="1" algn="just" eaLnBrk="1" hangingPunct="1">
              <a:spcBef>
                <a:spcPct val="0"/>
              </a:spcBef>
              <a:buFontTx/>
              <a:buNone/>
            </a:pPr>
            <a:r>
              <a:rPr lang="tr-TR" altLang="tr-TR" sz="1400" dirty="0">
                <a:solidFill>
                  <a:srgbClr val="002060"/>
                </a:solidFill>
                <a:latin typeface="Times New Roman" pitchFamily="18" charset="0"/>
              </a:rPr>
              <a:t>n	: Üst ya da alt gruptaki öğrenci sayısı </a:t>
            </a:r>
          </a:p>
          <a:p>
            <a:pPr lvl="1" algn="just" eaLnBrk="1" hangingPunct="1">
              <a:spcBef>
                <a:spcPct val="0"/>
              </a:spcBef>
              <a:buFontTx/>
              <a:buNone/>
            </a:pPr>
            <a:endParaRPr lang="tr-TR" altLang="tr-TR" sz="1200" dirty="0">
              <a:solidFill>
                <a:srgbClr val="CC9900"/>
              </a:solidFill>
              <a:latin typeface="Times New Roman" pitchFamily="18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tr-TR" altLang="tr-TR" sz="1800" dirty="0">
              <a:solidFill>
                <a:srgbClr val="CC9900"/>
              </a:solidFill>
              <a:latin typeface="Maiandra G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745626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>
          <a:xfrm>
            <a:off x="92075" y="0"/>
            <a:ext cx="8872538" cy="1071563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tr-TR" altLang="tr-TR" b="0" smtClean="0">
                <a:solidFill>
                  <a:srgbClr val="C00000"/>
                </a:solidFill>
              </a:rPr>
              <a:t>Alt ve üst gruplar yöntemi ile madde güçlüğü ve ayırıcılığına örnek</a:t>
            </a:r>
          </a:p>
        </p:txBody>
      </p:sp>
      <p:sp>
        <p:nvSpPr>
          <p:cNvPr id="38915" name="Rectangle 3"/>
          <p:cNvSpPr>
            <a:spLocks noChangeArrowheads="1"/>
          </p:cNvSpPr>
          <p:nvPr/>
        </p:nvSpPr>
        <p:spPr bwMode="auto">
          <a:xfrm>
            <a:off x="0" y="200025"/>
            <a:ext cx="1841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2000">
                <a:solidFill>
                  <a:srgbClr val="333399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000">
                <a:solidFill>
                  <a:srgbClr val="333399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>
                <a:solidFill>
                  <a:srgbClr val="333399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1600">
                <a:solidFill>
                  <a:srgbClr val="333399"/>
                </a:solidFill>
                <a:latin typeface="Verdan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1600">
                <a:solidFill>
                  <a:srgbClr val="333399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rgbClr val="333399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rgbClr val="333399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rgbClr val="333399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rgbClr val="333399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tr-TR" altLang="tr-TR" sz="1800">
              <a:solidFill>
                <a:srgbClr val="CC9900"/>
              </a:solidFill>
              <a:latin typeface="Maiandra GD" pitchFamily="34" charset="0"/>
            </a:endParaRPr>
          </a:p>
        </p:txBody>
      </p:sp>
      <p:sp>
        <p:nvSpPr>
          <p:cNvPr id="38916" name="Rectangle 4"/>
          <p:cNvSpPr>
            <a:spLocks noChangeArrowheads="1"/>
          </p:cNvSpPr>
          <p:nvPr/>
        </p:nvSpPr>
        <p:spPr bwMode="auto">
          <a:xfrm>
            <a:off x="0" y="200025"/>
            <a:ext cx="1841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2000">
                <a:solidFill>
                  <a:srgbClr val="333399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000">
                <a:solidFill>
                  <a:srgbClr val="333399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>
                <a:solidFill>
                  <a:srgbClr val="333399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1600">
                <a:solidFill>
                  <a:srgbClr val="333399"/>
                </a:solidFill>
                <a:latin typeface="Verdan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1600">
                <a:solidFill>
                  <a:srgbClr val="333399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rgbClr val="333399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rgbClr val="333399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rgbClr val="333399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rgbClr val="333399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tr-TR" altLang="tr-TR" sz="1800">
              <a:solidFill>
                <a:srgbClr val="CC9900"/>
              </a:solidFill>
              <a:latin typeface="Maiandra GD" pitchFamily="34" charset="0"/>
            </a:endParaRPr>
          </a:p>
        </p:txBody>
      </p:sp>
      <p:sp>
        <p:nvSpPr>
          <p:cNvPr id="38917" name="Rectangle 5"/>
          <p:cNvSpPr>
            <a:spLocks noChangeArrowheads="1"/>
          </p:cNvSpPr>
          <p:nvPr/>
        </p:nvSpPr>
        <p:spPr bwMode="auto">
          <a:xfrm>
            <a:off x="0" y="200025"/>
            <a:ext cx="1841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2000">
                <a:solidFill>
                  <a:srgbClr val="333399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000">
                <a:solidFill>
                  <a:srgbClr val="333399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>
                <a:solidFill>
                  <a:srgbClr val="333399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1600">
                <a:solidFill>
                  <a:srgbClr val="333399"/>
                </a:solidFill>
                <a:latin typeface="Verdan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1600">
                <a:solidFill>
                  <a:srgbClr val="333399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rgbClr val="333399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rgbClr val="333399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rgbClr val="333399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rgbClr val="333399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tr-TR" altLang="tr-TR" sz="1800">
              <a:solidFill>
                <a:srgbClr val="CC9900"/>
              </a:solidFill>
              <a:latin typeface="Maiandra GD" pitchFamily="34" charset="0"/>
            </a:endParaRPr>
          </a:p>
        </p:txBody>
      </p:sp>
      <p:sp>
        <p:nvSpPr>
          <p:cNvPr id="38918" name="Rectangle 6"/>
          <p:cNvSpPr>
            <a:spLocks noChangeArrowheads="1"/>
          </p:cNvSpPr>
          <p:nvPr/>
        </p:nvSpPr>
        <p:spPr bwMode="auto">
          <a:xfrm>
            <a:off x="0" y="200025"/>
            <a:ext cx="1841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2000">
                <a:solidFill>
                  <a:srgbClr val="333399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000">
                <a:solidFill>
                  <a:srgbClr val="333399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>
                <a:solidFill>
                  <a:srgbClr val="333399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1600">
                <a:solidFill>
                  <a:srgbClr val="333399"/>
                </a:solidFill>
                <a:latin typeface="Verdan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1600">
                <a:solidFill>
                  <a:srgbClr val="333399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rgbClr val="333399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rgbClr val="333399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rgbClr val="333399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rgbClr val="333399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tr-TR" altLang="tr-TR" sz="1800">
              <a:solidFill>
                <a:srgbClr val="CC9900"/>
              </a:solidFill>
              <a:latin typeface="Maiandra GD" pitchFamily="34" charset="0"/>
            </a:endParaRPr>
          </a:p>
        </p:txBody>
      </p:sp>
      <p:graphicFrame>
        <p:nvGraphicFramePr>
          <p:cNvPr id="38919" name="Object 7"/>
          <p:cNvGraphicFramePr>
            <a:graphicFrameLocks noChangeAspect="1"/>
          </p:cNvGraphicFramePr>
          <p:nvPr/>
        </p:nvGraphicFramePr>
        <p:xfrm>
          <a:off x="1619672" y="4725144"/>
          <a:ext cx="2016125" cy="86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4" name="Equation" r:id="rId4" imgW="927077" imgH="418893" progId="">
                  <p:embed/>
                </p:oleObj>
              </mc:Choice>
              <mc:Fallback>
                <p:oleObj name="Equation" r:id="rId4" imgW="927077" imgH="418893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19672" y="4725144"/>
                        <a:ext cx="2016125" cy="863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8920" name="Rectangle 9"/>
          <p:cNvSpPr>
            <a:spLocks noChangeArrowheads="1"/>
          </p:cNvSpPr>
          <p:nvPr/>
        </p:nvSpPr>
        <p:spPr bwMode="auto">
          <a:xfrm>
            <a:off x="0" y="3419475"/>
            <a:ext cx="1841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2000">
                <a:solidFill>
                  <a:srgbClr val="333399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000">
                <a:solidFill>
                  <a:srgbClr val="333399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>
                <a:solidFill>
                  <a:srgbClr val="333399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1600">
                <a:solidFill>
                  <a:srgbClr val="333399"/>
                </a:solidFill>
                <a:latin typeface="Verdan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1600">
                <a:solidFill>
                  <a:srgbClr val="333399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rgbClr val="333399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rgbClr val="333399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rgbClr val="333399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rgbClr val="333399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tr-TR" altLang="tr-TR" sz="1800">
              <a:solidFill>
                <a:srgbClr val="CC9900"/>
              </a:solidFill>
              <a:latin typeface="Maiandra GD" pitchFamily="34" charset="0"/>
            </a:endParaRPr>
          </a:p>
        </p:txBody>
      </p:sp>
      <p:graphicFrame>
        <p:nvGraphicFramePr>
          <p:cNvPr id="38921" name="Object 10"/>
          <p:cNvGraphicFramePr>
            <a:graphicFrameLocks noChangeAspect="1"/>
          </p:cNvGraphicFramePr>
          <p:nvPr/>
        </p:nvGraphicFramePr>
        <p:xfrm>
          <a:off x="1403648" y="5661248"/>
          <a:ext cx="2160587" cy="1000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5" r:id="rId6" imgW="901723" imgH="418893" progId="">
                  <p:embed/>
                </p:oleObj>
              </mc:Choice>
              <mc:Fallback>
                <p:oleObj r:id="rId6" imgW="901723" imgH="418893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03648" y="5661248"/>
                        <a:ext cx="2160587" cy="10001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1594" name="Group 21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76575093"/>
              </p:ext>
            </p:extLst>
          </p:nvPr>
        </p:nvGraphicFramePr>
        <p:xfrm>
          <a:off x="1115616" y="2637009"/>
          <a:ext cx="7056435" cy="2016127"/>
        </p:xfrm>
        <a:graphic>
          <a:graphicData uri="http://schemas.openxmlformats.org/drawingml/2006/table">
            <a:tbl>
              <a:tblPr/>
              <a:tblGrid>
                <a:gridCol w="1417318"/>
                <a:gridCol w="825514"/>
                <a:gridCol w="829282"/>
                <a:gridCol w="829282"/>
                <a:gridCol w="829282"/>
                <a:gridCol w="829282"/>
                <a:gridCol w="1496475"/>
              </a:tblGrid>
              <a:tr h="436143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Madde No: 15</a:t>
                      </a:r>
                    </a:p>
                  </a:txBody>
                  <a:tcPr marL="91436" marR="91436" marT="45718" marB="45718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5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SEÇENEKLER</a:t>
                      </a:r>
                    </a:p>
                  </a:txBody>
                  <a:tcPr marL="91436" marR="91436" marT="45718" marB="45718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Toplam</a:t>
                      </a:r>
                      <a:endParaRPr kumimoji="0" lang="tr-TR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91436" marR="91436" marT="45718" marB="45718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4996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A</a:t>
                      </a:r>
                      <a:endParaRPr kumimoji="0" lang="tr-TR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91436" marR="91436" marT="45718" marB="45718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B*</a:t>
                      </a:r>
                      <a:endParaRPr kumimoji="0" lang="tr-TR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91436" marR="91436" marT="45718" marB="45718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91436" marR="91436" marT="45718" marB="45718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D</a:t>
                      </a:r>
                      <a:endParaRPr kumimoji="0" lang="tr-TR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91436" marR="91436" marT="45718" marB="45718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E</a:t>
                      </a:r>
                      <a:endParaRPr kumimoji="0" lang="tr-TR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91436" marR="91436" marT="45718" marB="45718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</a:tr>
              <a:tr h="39499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Üst Grup</a:t>
                      </a:r>
                    </a:p>
                  </a:txBody>
                  <a:tcPr marL="91436" marR="91436" marT="45718" marB="45718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4</a:t>
                      </a:r>
                    </a:p>
                  </a:txBody>
                  <a:tcPr marL="91436" marR="91436" marT="45718" marB="45718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65</a:t>
                      </a:r>
                    </a:p>
                  </a:txBody>
                  <a:tcPr marL="91436" marR="91436" marT="45718" marB="45718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13</a:t>
                      </a:r>
                    </a:p>
                  </a:txBody>
                  <a:tcPr marL="91436" marR="91436" marT="45718" marB="45718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12</a:t>
                      </a:r>
                    </a:p>
                  </a:txBody>
                  <a:tcPr marL="91436" marR="91436" marT="45718" marB="45718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6</a:t>
                      </a:r>
                    </a:p>
                  </a:txBody>
                  <a:tcPr marL="91436" marR="91436" marT="45718" marB="45718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100</a:t>
                      </a:r>
                      <a:endParaRPr kumimoji="0" lang="tr-TR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91436" marR="91436" marT="45718" marB="45718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499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Alt Grup</a:t>
                      </a:r>
                    </a:p>
                  </a:txBody>
                  <a:tcPr marL="91436" marR="91436" marT="45718" marB="45718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32</a:t>
                      </a:r>
                    </a:p>
                  </a:txBody>
                  <a:tcPr marL="91436" marR="91436" marT="45718" marB="45718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21</a:t>
                      </a:r>
                    </a:p>
                  </a:txBody>
                  <a:tcPr marL="91436" marR="91436" marT="45718" marB="45718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20</a:t>
                      </a:r>
                    </a:p>
                  </a:txBody>
                  <a:tcPr marL="91436" marR="91436" marT="45718" marB="45718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22</a:t>
                      </a:r>
                    </a:p>
                  </a:txBody>
                  <a:tcPr marL="91436" marR="91436" marT="45718" marB="45718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5</a:t>
                      </a:r>
                    </a:p>
                  </a:txBody>
                  <a:tcPr marL="91436" marR="91436" marT="45718" marB="45718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100</a:t>
                      </a:r>
                      <a:endParaRPr kumimoji="0" lang="tr-TR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91436" marR="91436" marT="45718" marB="45718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499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Toplam</a:t>
                      </a:r>
                      <a:endParaRPr kumimoji="0" lang="tr-TR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91436" marR="91436" marT="45718" marB="45718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36</a:t>
                      </a:r>
                      <a:endParaRPr kumimoji="0" lang="tr-TR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91436" marR="91436" marT="45718" marB="45718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86</a:t>
                      </a:r>
                      <a:endParaRPr kumimoji="0" lang="tr-TR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91436" marR="91436" marT="45718" marB="45718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33</a:t>
                      </a:r>
                      <a:endParaRPr kumimoji="0" lang="tr-TR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91436" marR="91436" marT="45718" marB="45718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34</a:t>
                      </a:r>
                      <a:endParaRPr kumimoji="0" lang="tr-TR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91436" marR="91436" marT="45718" marB="45718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11</a:t>
                      </a:r>
                      <a:endParaRPr kumimoji="0" lang="tr-TR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91436" marR="91436" marT="45718" marB="45718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200</a:t>
                      </a:r>
                      <a:endParaRPr kumimoji="0" lang="tr-TR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91436" marR="91436" marT="45718" marB="45718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8966" name="2 İçerik Yer Tutucusu"/>
          <p:cNvSpPr>
            <a:spLocks noGrp="1"/>
          </p:cNvSpPr>
          <p:nvPr>
            <p:ph idx="1"/>
          </p:nvPr>
        </p:nvSpPr>
        <p:spPr>
          <a:xfrm>
            <a:off x="395288" y="1268413"/>
            <a:ext cx="8137525" cy="1143000"/>
          </a:xfrm>
        </p:spPr>
        <p:txBody>
          <a:bodyPr>
            <a:normAutofit fontScale="85000" lnSpcReduction="20000"/>
          </a:bodyPr>
          <a:lstStyle/>
          <a:p>
            <a:r>
              <a:rPr lang="tr-TR" altLang="tr-TR" smtClean="0">
                <a:cs typeface="Times New Roman" pitchFamily="18" charset="0"/>
              </a:rPr>
              <a:t>Örnek : Bir test sonucunda öğrencilerin 15. soruya verdikleri cevaplar ve cevapların seçenek dağılımları aşağıdaki gibidir. </a:t>
            </a:r>
            <a:endParaRPr lang="tr-TR" altLang="tr-TR" smtClean="0"/>
          </a:p>
          <a:p>
            <a:endParaRPr lang="tr-TR" altLang="tr-TR" smtClean="0"/>
          </a:p>
        </p:txBody>
      </p:sp>
      <p:sp>
        <p:nvSpPr>
          <p:cNvPr id="21" name="2 İçerik Yer Tutucusu"/>
          <p:cNvSpPr txBox="1">
            <a:spLocks/>
          </p:cNvSpPr>
          <p:nvPr/>
        </p:nvSpPr>
        <p:spPr bwMode="auto">
          <a:xfrm>
            <a:off x="4355976" y="4941168"/>
            <a:ext cx="2952750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0" hangingPunct="0">
              <a:spcBef>
                <a:spcPct val="20000"/>
              </a:spcBef>
              <a:defRPr/>
            </a:pPr>
            <a:r>
              <a:rPr lang="tr-TR" sz="2000" b="0" kern="0" dirty="0" smtClean="0">
                <a:solidFill>
                  <a:srgbClr val="333399"/>
                </a:solidFill>
                <a:latin typeface="+mn-lt"/>
                <a:cs typeface="+mn-cs"/>
              </a:rPr>
              <a:t>=(65+21)/200=0,43</a:t>
            </a:r>
            <a:endParaRPr lang="tr-TR" sz="2000" b="0" kern="0" dirty="0">
              <a:solidFill>
                <a:srgbClr val="333399"/>
              </a:solidFill>
              <a:latin typeface="+mn-lt"/>
              <a:cs typeface="+mn-cs"/>
            </a:endParaRPr>
          </a:p>
        </p:txBody>
      </p:sp>
      <p:sp>
        <p:nvSpPr>
          <p:cNvPr id="22" name="2 İçerik Yer Tutucusu"/>
          <p:cNvSpPr txBox="1">
            <a:spLocks/>
          </p:cNvSpPr>
          <p:nvPr/>
        </p:nvSpPr>
        <p:spPr bwMode="auto">
          <a:xfrm>
            <a:off x="4139952" y="5805264"/>
            <a:ext cx="2952750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0" hangingPunct="0">
              <a:spcBef>
                <a:spcPct val="20000"/>
              </a:spcBef>
              <a:defRPr/>
            </a:pPr>
            <a:r>
              <a:rPr lang="tr-TR" sz="2000" b="0" kern="0" dirty="0" smtClean="0">
                <a:solidFill>
                  <a:srgbClr val="333399"/>
                </a:solidFill>
                <a:latin typeface="+mn-lt"/>
                <a:cs typeface="+mn-cs"/>
              </a:rPr>
              <a:t>=(65-21)/100=0,44</a:t>
            </a:r>
            <a:endParaRPr lang="tr-TR" sz="2000" b="0" kern="0" dirty="0">
              <a:solidFill>
                <a:srgbClr val="333399"/>
              </a:solidFill>
              <a:latin typeface="+mn-lt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494712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42988" y="1268413"/>
            <a:ext cx="7850187" cy="5113337"/>
          </a:xfrm>
        </p:spPr>
        <p:txBody>
          <a:bodyPr>
            <a:normAutofit fontScale="77500" lnSpcReduction="20000"/>
          </a:bodyPr>
          <a:lstStyle/>
          <a:p>
            <a:pPr marL="457200" indent="-457200">
              <a:buFont typeface="+mj-lt"/>
              <a:buAutoNum type="arabicPeriod" startAt="3"/>
              <a:defRPr/>
            </a:pPr>
            <a:r>
              <a:rPr lang="tr-TR" b="1" dirty="0">
                <a:solidFill>
                  <a:srgbClr val="C00000"/>
                </a:solidFill>
              </a:rPr>
              <a:t>Madde </a:t>
            </a:r>
            <a:r>
              <a:rPr lang="tr-TR" b="1" dirty="0" smtClean="0">
                <a:solidFill>
                  <a:srgbClr val="C00000"/>
                </a:solidFill>
              </a:rPr>
              <a:t>seçenek analizi: </a:t>
            </a:r>
            <a:r>
              <a:rPr lang="tr-TR" dirty="0"/>
              <a:t>Maddenin </a:t>
            </a:r>
            <a:r>
              <a:rPr lang="tr-TR" dirty="0" smtClean="0"/>
              <a:t>seçeneklerinin çekiciliği hakkında bilgi verir. Seçeneklere verilen cevaplara ilişkin frekansların yüzdesi alınarak hesaplanır</a:t>
            </a:r>
            <a:r>
              <a:rPr lang="tr-TR" dirty="0"/>
              <a:t>. </a:t>
            </a:r>
          </a:p>
          <a:p>
            <a:pPr marL="457200" indent="-457200">
              <a:buFont typeface="+mj-lt"/>
              <a:buAutoNum type="arabicPeriod" startAt="3"/>
              <a:defRPr/>
            </a:pPr>
            <a:endParaRPr lang="tr-TR" dirty="0"/>
          </a:p>
          <a:p>
            <a:pPr marL="0" indent="0">
              <a:buFontTx/>
              <a:buNone/>
              <a:defRPr/>
            </a:pPr>
            <a:r>
              <a:rPr lang="tr-TR" dirty="0"/>
              <a:t>	0,00≤</a:t>
            </a:r>
            <a:r>
              <a:rPr lang="tr-TR" b="1" dirty="0">
                <a:solidFill>
                  <a:srgbClr val="C00000"/>
                </a:solidFill>
              </a:rPr>
              <a:t> </a:t>
            </a:r>
            <a:r>
              <a:rPr lang="tr-TR" b="1" dirty="0" smtClean="0">
                <a:solidFill>
                  <a:srgbClr val="003399"/>
                </a:solidFill>
              </a:rPr>
              <a:t>ile</a:t>
            </a:r>
            <a:r>
              <a:rPr lang="tr-TR" dirty="0" smtClean="0"/>
              <a:t> </a:t>
            </a:r>
            <a:r>
              <a:rPr lang="tr-TR" dirty="0"/>
              <a:t>≤1,00 arasında değerler alır</a:t>
            </a:r>
            <a:r>
              <a:rPr lang="tr-TR" dirty="0" smtClean="0"/>
              <a:t>.</a:t>
            </a:r>
          </a:p>
          <a:p>
            <a:pPr marL="361950" indent="0">
              <a:buFontTx/>
              <a:buNone/>
              <a:defRPr/>
            </a:pPr>
            <a:r>
              <a:rPr lang="tr-TR" dirty="0" smtClean="0"/>
              <a:t>Madde seçeneklerinden biri</a:t>
            </a:r>
          </a:p>
          <a:p>
            <a:pPr marL="361950" indent="0">
              <a:buFontTx/>
              <a:buNone/>
              <a:defRPr/>
            </a:pPr>
            <a:r>
              <a:rPr lang="tr-TR" b="1" dirty="0" smtClean="0">
                <a:solidFill>
                  <a:srgbClr val="C00000"/>
                </a:solidFill>
              </a:rPr>
              <a:t>doğru cevap </a:t>
            </a:r>
            <a:r>
              <a:rPr lang="tr-TR" dirty="0" smtClean="0"/>
              <a:t>ve diğerleri </a:t>
            </a:r>
            <a:r>
              <a:rPr lang="tr-TR" b="1" dirty="0" smtClean="0">
                <a:solidFill>
                  <a:srgbClr val="C00000"/>
                </a:solidFill>
              </a:rPr>
              <a:t>çeldirici</a:t>
            </a:r>
            <a:r>
              <a:rPr lang="tr-TR" dirty="0" smtClean="0"/>
              <a:t> adını alır.</a:t>
            </a:r>
            <a:endParaRPr lang="tr-TR" dirty="0"/>
          </a:p>
          <a:p>
            <a:pPr marL="457200" indent="-15875">
              <a:buFont typeface="+mj-lt"/>
              <a:buAutoNum type="arabicPeriod"/>
              <a:defRPr/>
            </a:pPr>
            <a:r>
              <a:rPr lang="tr-TR" dirty="0" smtClean="0"/>
              <a:t>Çeldiricilerin oranları arasında çok fark olmaması,</a:t>
            </a:r>
          </a:p>
          <a:p>
            <a:pPr marL="457200" indent="-15875">
              <a:buFont typeface="+mj-lt"/>
              <a:buAutoNum type="arabicPeriod"/>
              <a:defRPr/>
            </a:pPr>
            <a:r>
              <a:rPr lang="tr-TR" dirty="0" smtClean="0"/>
              <a:t>Üst grupta doğru seçeneğin oranının yüksek olması,</a:t>
            </a:r>
          </a:p>
          <a:p>
            <a:pPr marL="457200" indent="-15875">
              <a:buFont typeface="+mj-lt"/>
              <a:buAutoNum type="arabicPeriod"/>
              <a:defRPr/>
            </a:pPr>
            <a:r>
              <a:rPr lang="tr-TR" dirty="0" smtClean="0"/>
              <a:t>Alt grupta çeldiricilerin oranının yüksek olması,</a:t>
            </a:r>
          </a:p>
          <a:p>
            <a:pPr marL="457200" indent="-15875">
              <a:buFont typeface="+mj-lt"/>
              <a:buAutoNum type="arabicPeriod"/>
              <a:defRPr/>
            </a:pPr>
            <a:r>
              <a:rPr lang="tr-TR" dirty="0" smtClean="0"/>
              <a:t>Doğru cevapta üst ve alt grup arasında farkın çok olması</a:t>
            </a:r>
          </a:p>
          <a:p>
            <a:pPr marL="0" indent="0">
              <a:buFontTx/>
              <a:buNone/>
              <a:defRPr/>
            </a:pPr>
            <a:r>
              <a:rPr lang="tr-TR" dirty="0" smtClean="0"/>
              <a:t>Seçeneklerin iyi işlediği anlamına gelir.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8050795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İçerik Yer Tutucusu 2"/>
          <p:cNvSpPr>
            <a:spLocks noGrp="1"/>
          </p:cNvSpPr>
          <p:nvPr>
            <p:ph idx="1"/>
          </p:nvPr>
        </p:nvSpPr>
        <p:spPr>
          <a:xfrm>
            <a:off x="611188" y="1557338"/>
            <a:ext cx="8137525" cy="2808287"/>
          </a:xfrm>
        </p:spPr>
        <p:txBody>
          <a:bodyPr/>
          <a:lstStyle/>
          <a:p>
            <a:pPr marL="0" indent="0">
              <a:buFontTx/>
              <a:buNone/>
            </a:pPr>
            <a:endParaRPr lang="en-GB" altLang="tr-TR" sz="4400" b="1" dirty="0" smtClean="0">
              <a:solidFill>
                <a:srgbClr val="0070C0"/>
              </a:solidFill>
            </a:endParaRPr>
          </a:p>
          <a:p>
            <a:pPr marL="0" indent="0">
              <a:buFontTx/>
              <a:buNone/>
            </a:pPr>
            <a:r>
              <a:rPr lang="en-GB" altLang="tr-TR" sz="4400" b="1" dirty="0" smtClean="0">
                <a:solidFill>
                  <a:srgbClr val="0070C0"/>
                </a:solidFill>
              </a:rPr>
              <a:t>ÜNİTE 10.</a:t>
            </a:r>
            <a:endParaRPr lang="en-GB" altLang="tr-TR" sz="4400" b="1" dirty="0">
              <a:solidFill>
                <a:srgbClr val="0070C0"/>
              </a:solidFill>
            </a:endParaRPr>
          </a:p>
          <a:p>
            <a:pPr marL="0" indent="0">
              <a:buFontTx/>
              <a:buNone/>
            </a:pPr>
            <a:r>
              <a:rPr lang="tr-TR" altLang="tr-TR" sz="4400" b="1" dirty="0" smtClean="0">
                <a:solidFill>
                  <a:srgbClr val="0070C0"/>
                </a:solidFill>
              </a:rPr>
              <a:t>MADDE VE</a:t>
            </a:r>
            <a:r>
              <a:rPr lang="en-GB" altLang="tr-TR" sz="4400" b="1" dirty="0" smtClean="0">
                <a:solidFill>
                  <a:srgbClr val="0070C0"/>
                </a:solidFill>
              </a:rPr>
              <a:t> </a:t>
            </a:r>
            <a:r>
              <a:rPr lang="tr-TR" altLang="tr-TR" sz="4400" b="1" dirty="0" smtClean="0">
                <a:solidFill>
                  <a:srgbClr val="0070C0"/>
                </a:solidFill>
              </a:rPr>
              <a:t>TEST </a:t>
            </a:r>
            <a:r>
              <a:rPr lang="tr-TR" altLang="tr-TR" sz="4400" b="1" dirty="0" smtClean="0">
                <a:solidFill>
                  <a:srgbClr val="0070C0"/>
                </a:solidFill>
              </a:rPr>
              <a:t>İSTATİSTİKLERİ</a:t>
            </a:r>
          </a:p>
        </p:txBody>
      </p:sp>
    </p:spTree>
    <p:extLst>
      <p:ext uri="{BB962C8B-B14F-4D97-AF65-F5344CB8AC3E}">
        <p14:creationId xmlns:p14="http://schemas.microsoft.com/office/powerpoint/2010/main" val="14781202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 b="0" smtClean="0">
                <a:solidFill>
                  <a:srgbClr val="FF0000"/>
                </a:solidFill>
              </a:rPr>
              <a:t>Madde analizi ile,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457200" indent="-457200" eaLnBrk="1" hangingPunct="1">
              <a:spcAft>
                <a:spcPts val="1200"/>
              </a:spcAft>
              <a:buFont typeface="Verdana" pitchFamily="34" charset="0"/>
              <a:buAutoNum type="arabicPeriod"/>
            </a:pPr>
            <a:r>
              <a:rPr lang="tr-TR" altLang="tr-TR" sz="3200" smtClean="0"/>
              <a:t>Maddelerin güçlüğü,</a:t>
            </a:r>
          </a:p>
          <a:p>
            <a:pPr marL="457200" indent="-457200" eaLnBrk="1" hangingPunct="1">
              <a:spcAft>
                <a:spcPts val="1200"/>
              </a:spcAft>
              <a:buFont typeface="Verdana" pitchFamily="34" charset="0"/>
              <a:buAutoNum type="arabicPeriod"/>
            </a:pPr>
            <a:r>
              <a:rPr lang="tr-TR" altLang="tr-TR" sz="3200" smtClean="0"/>
              <a:t>Maddelerin ayırıcılığı ve</a:t>
            </a:r>
          </a:p>
          <a:p>
            <a:pPr marL="457200" indent="-457200" eaLnBrk="1" hangingPunct="1">
              <a:spcAft>
                <a:spcPts val="1200"/>
              </a:spcAft>
              <a:buFont typeface="Verdana" pitchFamily="34" charset="0"/>
              <a:buAutoNum type="arabicPeriod"/>
            </a:pPr>
            <a:r>
              <a:rPr lang="tr-TR" altLang="tr-TR" sz="3200" smtClean="0"/>
              <a:t>Madde seçeneklerinin işlerliği belirlenebilir. </a:t>
            </a:r>
          </a:p>
        </p:txBody>
      </p:sp>
      <p:sp>
        <p:nvSpPr>
          <p:cNvPr id="27652" name="Rectangle 5"/>
          <p:cNvSpPr>
            <a:spLocks noChangeArrowheads="1"/>
          </p:cNvSpPr>
          <p:nvPr/>
        </p:nvSpPr>
        <p:spPr bwMode="auto">
          <a:xfrm>
            <a:off x="0" y="200025"/>
            <a:ext cx="1841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2000">
                <a:solidFill>
                  <a:srgbClr val="333399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000">
                <a:solidFill>
                  <a:srgbClr val="333399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>
                <a:solidFill>
                  <a:srgbClr val="333399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1600">
                <a:solidFill>
                  <a:srgbClr val="333399"/>
                </a:solidFill>
                <a:latin typeface="Verdan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1600">
                <a:solidFill>
                  <a:srgbClr val="333399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rgbClr val="333399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rgbClr val="333399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rgbClr val="333399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rgbClr val="333399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tr-TR" altLang="tr-TR" sz="1800">
              <a:solidFill>
                <a:srgbClr val="CC9900"/>
              </a:solidFill>
              <a:latin typeface="Maiandra G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858775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46113" y="1340768"/>
            <a:ext cx="8497887" cy="5111750"/>
          </a:xfrm>
        </p:spPr>
        <p:txBody>
          <a:bodyPr/>
          <a:lstStyle/>
          <a:p>
            <a:pPr marL="0" indent="0">
              <a:buFontTx/>
              <a:buNone/>
              <a:defRPr/>
            </a:pPr>
            <a:endParaRPr lang="tr-TR" b="1" dirty="0"/>
          </a:p>
          <a:p>
            <a:pPr marL="457200" indent="-457200">
              <a:buFont typeface="+mj-lt"/>
              <a:buAutoNum type="arabicPeriod"/>
              <a:defRPr/>
            </a:pPr>
            <a:r>
              <a:rPr lang="tr-TR" b="1" dirty="0" smtClean="0">
                <a:solidFill>
                  <a:srgbClr val="C00000"/>
                </a:solidFill>
              </a:rPr>
              <a:t>Madde güçlük indeksi (</a:t>
            </a:r>
            <a:r>
              <a:rPr lang="tr-TR" b="1" dirty="0" err="1" smtClean="0">
                <a:solidFill>
                  <a:srgbClr val="C00000"/>
                </a:solidFill>
              </a:rPr>
              <a:t>P</a:t>
            </a:r>
            <a:r>
              <a:rPr lang="tr-TR" sz="1600" b="1" dirty="0" err="1" smtClean="0">
                <a:solidFill>
                  <a:srgbClr val="C00000"/>
                </a:solidFill>
              </a:rPr>
              <a:t>j</a:t>
            </a:r>
            <a:r>
              <a:rPr lang="tr-TR" b="1" dirty="0" smtClean="0">
                <a:solidFill>
                  <a:srgbClr val="C00000"/>
                </a:solidFill>
              </a:rPr>
              <a:t>): </a:t>
            </a:r>
            <a:r>
              <a:rPr lang="tr-TR" dirty="0" smtClean="0"/>
              <a:t>Maddenin zorluğu veya kolaylığı hakkında bilgi verir. Madde puanlarının aritmetik ortalaması alınarak hesaplanır. </a:t>
            </a:r>
          </a:p>
          <a:p>
            <a:pPr marL="457200" indent="-457200">
              <a:buFont typeface="+mj-lt"/>
              <a:buAutoNum type="arabicPeriod"/>
              <a:defRPr/>
            </a:pPr>
            <a:endParaRPr lang="tr-TR" dirty="0"/>
          </a:p>
          <a:p>
            <a:pPr marL="0" indent="0">
              <a:buFontTx/>
              <a:buNone/>
              <a:defRPr/>
            </a:pPr>
            <a:r>
              <a:rPr lang="tr-TR" dirty="0" smtClean="0"/>
              <a:t>	0,00≤</a:t>
            </a:r>
            <a:r>
              <a:rPr lang="tr-TR" b="1" dirty="0">
                <a:solidFill>
                  <a:srgbClr val="C00000"/>
                </a:solidFill>
              </a:rPr>
              <a:t> </a:t>
            </a:r>
            <a:r>
              <a:rPr lang="tr-TR" b="1" dirty="0" err="1" smtClean="0">
                <a:solidFill>
                  <a:srgbClr val="003399"/>
                </a:solidFill>
              </a:rPr>
              <a:t>P</a:t>
            </a:r>
            <a:r>
              <a:rPr lang="tr-TR" sz="1600" b="1" dirty="0" err="1" smtClean="0">
                <a:solidFill>
                  <a:srgbClr val="003399"/>
                </a:solidFill>
              </a:rPr>
              <a:t>j</a:t>
            </a:r>
            <a:r>
              <a:rPr lang="tr-TR" dirty="0"/>
              <a:t> </a:t>
            </a:r>
            <a:r>
              <a:rPr lang="tr-TR" dirty="0" smtClean="0"/>
              <a:t>≤1,00 arasında değerler alır.</a:t>
            </a:r>
          </a:p>
          <a:p>
            <a:pPr marL="457200" indent="-457200">
              <a:buFont typeface="+mj-lt"/>
              <a:buAutoNum type="arabicPeriod"/>
              <a:defRPr/>
            </a:pPr>
            <a:endParaRPr lang="tr-TR" b="1" dirty="0"/>
          </a:p>
          <a:p>
            <a:pPr marL="457200" indent="-457200">
              <a:buFont typeface="+mj-lt"/>
              <a:buAutoNum type="arabicPeriod"/>
              <a:defRPr/>
            </a:pPr>
            <a:endParaRPr lang="tr-TR" b="1" dirty="0"/>
          </a:p>
          <a:p>
            <a:pPr marL="0" indent="0">
              <a:buFontTx/>
              <a:buNone/>
              <a:defRPr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595640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 smtClean="0">
                <a:solidFill>
                  <a:srgbClr val="C00000"/>
                </a:solidFill>
              </a:rPr>
              <a:t>Madde güçlüğü (</a:t>
            </a:r>
            <a:r>
              <a:rPr lang="tr-TR" altLang="tr-TR" sz="3200" b="0" smtClean="0">
                <a:solidFill>
                  <a:srgbClr val="C00000"/>
                </a:solidFill>
              </a:rPr>
              <a:t>P</a:t>
            </a:r>
            <a:r>
              <a:rPr lang="tr-TR" altLang="tr-TR" sz="2400" b="0" smtClean="0">
                <a:solidFill>
                  <a:srgbClr val="C00000"/>
                </a:solidFill>
              </a:rPr>
              <a:t>j</a:t>
            </a:r>
            <a:r>
              <a:rPr lang="tr-TR" altLang="tr-TR" smtClean="0">
                <a:solidFill>
                  <a:srgbClr val="C00000"/>
                </a:solidFill>
              </a:rPr>
              <a:t>)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tr-TR" altLang="tr-TR" smtClean="0"/>
              <a:t>Maddeyi Doğru cevaplama oranı</a:t>
            </a:r>
          </a:p>
          <a:p>
            <a:pPr eaLnBrk="1" hangingPunct="1"/>
            <a:r>
              <a:rPr lang="tr-TR" altLang="tr-TR" smtClean="0">
                <a:solidFill>
                  <a:srgbClr val="C00000"/>
                </a:solidFill>
              </a:rPr>
              <a:t>1-0 puanlamada</a:t>
            </a:r>
          </a:p>
          <a:p>
            <a:pPr eaLnBrk="1" hangingPunct="1"/>
            <a:r>
              <a:rPr lang="tr-TR" altLang="tr-TR" smtClean="0"/>
              <a:t>P= </a:t>
            </a:r>
            <a:r>
              <a:rPr lang="tr-TR" altLang="tr-TR" u="sng" smtClean="0"/>
              <a:t>Maddeye doğru cevap verenler</a:t>
            </a:r>
          </a:p>
          <a:p>
            <a:pPr eaLnBrk="1" hangingPunct="1">
              <a:buFontTx/>
              <a:buNone/>
            </a:pPr>
            <a:r>
              <a:rPr lang="tr-TR" altLang="tr-TR" smtClean="0"/>
              <a:t>			Tüm cevaplayıcılar</a:t>
            </a:r>
          </a:p>
          <a:p>
            <a:pPr eaLnBrk="1" hangingPunct="1">
              <a:buFontTx/>
              <a:buNone/>
            </a:pPr>
            <a:endParaRPr lang="tr-TR" altLang="tr-TR" smtClean="0"/>
          </a:p>
          <a:p>
            <a:pPr eaLnBrk="1" hangingPunct="1">
              <a:buFontTx/>
              <a:buNone/>
            </a:pPr>
            <a:r>
              <a:rPr lang="tr-TR" altLang="tr-TR" smtClean="0"/>
              <a:t>Formülü =			=60/100=0,60</a:t>
            </a:r>
          </a:p>
          <a:p>
            <a:pPr eaLnBrk="1" hangingPunct="1">
              <a:buFontTx/>
              <a:buNone/>
            </a:pPr>
            <a:endParaRPr lang="tr-TR" altLang="tr-TR" smtClean="0"/>
          </a:p>
        </p:txBody>
      </p:sp>
      <p:sp>
        <p:nvSpPr>
          <p:cNvPr id="29700" name="Rectangle 4"/>
          <p:cNvSpPr>
            <a:spLocks noChangeArrowheads="1"/>
          </p:cNvSpPr>
          <p:nvPr/>
        </p:nvSpPr>
        <p:spPr bwMode="auto">
          <a:xfrm>
            <a:off x="0" y="200025"/>
            <a:ext cx="1841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2000">
                <a:solidFill>
                  <a:srgbClr val="333399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000">
                <a:solidFill>
                  <a:srgbClr val="333399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>
                <a:solidFill>
                  <a:srgbClr val="333399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1600">
                <a:solidFill>
                  <a:srgbClr val="333399"/>
                </a:solidFill>
                <a:latin typeface="Verdan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1600">
                <a:solidFill>
                  <a:srgbClr val="333399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rgbClr val="333399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rgbClr val="333399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rgbClr val="333399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rgbClr val="333399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tr-TR" altLang="tr-TR" sz="1800">
              <a:solidFill>
                <a:srgbClr val="CC9900"/>
              </a:solidFill>
              <a:latin typeface="Maiandra GD" pitchFamily="34" charset="0"/>
            </a:endParaRPr>
          </a:p>
        </p:txBody>
      </p:sp>
      <p:graphicFrame>
        <p:nvGraphicFramePr>
          <p:cNvPr id="29701" name="Object 5"/>
          <p:cNvGraphicFramePr>
            <a:graphicFrameLocks noChangeAspect="1"/>
          </p:cNvGraphicFramePr>
          <p:nvPr/>
        </p:nvGraphicFramePr>
        <p:xfrm>
          <a:off x="3492500" y="2997200"/>
          <a:ext cx="1152525" cy="809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" r:id="rId4" imgW="583894" imgH="393302" progId="">
                  <p:embed/>
                </p:oleObj>
              </mc:Choice>
              <mc:Fallback>
                <p:oleObj r:id="rId4" imgW="583894" imgH="393302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92500" y="2997200"/>
                        <a:ext cx="1152525" cy="8096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399553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İçerik Yer Tutucusu 2"/>
          <p:cNvSpPr>
            <a:spLocks noGrp="1"/>
          </p:cNvSpPr>
          <p:nvPr>
            <p:ph idx="1"/>
          </p:nvPr>
        </p:nvSpPr>
        <p:spPr>
          <a:xfrm>
            <a:off x="755577" y="548680"/>
            <a:ext cx="7416874" cy="5606058"/>
          </a:xfrm>
        </p:spPr>
        <p:txBody>
          <a:bodyPr>
            <a:normAutofit fontScale="85000" lnSpcReduction="20000"/>
          </a:bodyPr>
          <a:lstStyle/>
          <a:p>
            <a:pPr eaLnBrk="1" hangingPunct="1">
              <a:buFontTx/>
              <a:buNone/>
            </a:pPr>
            <a:r>
              <a:rPr lang="tr-TR" altLang="tr-TR" dirty="0" smtClean="0">
                <a:solidFill>
                  <a:srgbClr val="C00000"/>
                </a:solidFill>
              </a:rPr>
              <a:t>Dereceli puanlamada güçlük indeksi hesaplama</a:t>
            </a:r>
          </a:p>
          <a:p>
            <a:pPr eaLnBrk="1" hangingPunct="1">
              <a:buFontTx/>
              <a:buNone/>
            </a:pPr>
            <a:r>
              <a:rPr lang="tr-TR" altLang="tr-TR" dirty="0" smtClean="0"/>
              <a:t>Madde puanlarının aritmetik ortalamasının maddeden alınabilecek maksimum puana oranı ile bulunur.</a:t>
            </a:r>
          </a:p>
          <a:p>
            <a:pPr eaLnBrk="1" hangingPunct="1">
              <a:buFontTx/>
              <a:buNone/>
            </a:pPr>
            <a:endParaRPr lang="tr-TR" altLang="tr-TR" dirty="0" smtClean="0"/>
          </a:p>
          <a:p>
            <a:pPr eaLnBrk="1" hangingPunct="1">
              <a:buFontTx/>
              <a:buNone/>
            </a:pPr>
            <a:r>
              <a:rPr lang="tr-TR" altLang="tr-TR" dirty="0" err="1" smtClean="0"/>
              <a:t>Pj</a:t>
            </a:r>
            <a:r>
              <a:rPr lang="tr-TR" altLang="tr-TR" dirty="0" smtClean="0"/>
              <a:t>=Madde ortalaması/K</a:t>
            </a:r>
          </a:p>
          <a:p>
            <a:pPr eaLnBrk="1" hangingPunct="1">
              <a:buFontTx/>
              <a:buNone/>
            </a:pPr>
            <a:r>
              <a:rPr lang="tr-TR" altLang="tr-TR" dirty="0" smtClean="0"/>
              <a:t>K: Maksimum puan</a:t>
            </a:r>
          </a:p>
          <a:p>
            <a:pPr eaLnBrk="1" hangingPunct="1">
              <a:buFontTx/>
              <a:buNone/>
            </a:pPr>
            <a:endParaRPr lang="tr-TR" altLang="tr-TR" dirty="0" smtClean="0"/>
          </a:p>
          <a:p>
            <a:pPr eaLnBrk="1" hangingPunct="1">
              <a:buFontTx/>
              <a:buNone/>
            </a:pPr>
            <a:r>
              <a:rPr lang="tr-TR" altLang="tr-TR" dirty="0" smtClean="0">
                <a:solidFill>
                  <a:srgbClr val="C00000"/>
                </a:solidFill>
              </a:rPr>
              <a:t>Örnek</a:t>
            </a:r>
            <a:r>
              <a:rPr lang="tr-TR" altLang="tr-TR" dirty="0" smtClean="0"/>
              <a:t>: Bir madde 10 üzerinden puanlandığında öğrencilerin aldıkları puanlar,</a:t>
            </a:r>
          </a:p>
          <a:p>
            <a:pPr eaLnBrk="1" hangingPunct="1">
              <a:buFontTx/>
              <a:buNone/>
            </a:pPr>
            <a:r>
              <a:rPr lang="tr-TR" altLang="tr-TR" dirty="0" smtClean="0"/>
              <a:t>5, 6, 8, 10, 2, 4, 6, 7, 9, 2, 5, 5, 6, 8, 3, 9, 10, 5 olsun. 18 öğrencinin puanları toplamı=110 eder. Madde aritmetik ortalaması=110/18=6,1</a:t>
            </a:r>
          </a:p>
          <a:p>
            <a:pPr eaLnBrk="1" hangingPunct="1">
              <a:buFontTx/>
              <a:buNone/>
            </a:pPr>
            <a:r>
              <a:rPr lang="tr-TR" altLang="tr-TR" dirty="0" smtClean="0"/>
              <a:t>Madde güçlük indeksi=6,1/10=0,61 eder.</a:t>
            </a:r>
          </a:p>
          <a:p>
            <a:endParaRPr lang="tr-TR" altLang="tr-TR" dirty="0" smtClean="0"/>
          </a:p>
        </p:txBody>
      </p:sp>
    </p:spTree>
    <p:extLst>
      <p:ext uri="{BB962C8B-B14F-4D97-AF65-F5344CB8AC3E}">
        <p14:creationId xmlns:p14="http://schemas.microsoft.com/office/powerpoint/2010/main" val="10169535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>
          <a:xfrm>
            <a:off x="1331913" y="228600"/>
            <a:ext cx="6846887" cy="1143000"/>
          </a:xfrm>
        </p:spPr>
        <p:txBody>
          <a:bodyPr/>
          <a:lstStyle/>
          <a:p>
            <a:pPr eaLnBrk="1" hangingPunct="1"/>
            <a:r>
              <a:rPr lang="tr-TR" altLang="tr-TR" smtClean="0">
                <a:solidFill>
                  <a:srgbClr val="FF0000"/>
                </a:solidFill>
              </a:rPr>
              <a:t>Madde güçlüğünün yorumu</a:t>
            </a:r>
          </a:p>
        </p:txBody>
      </p:sp>
      <p:sp>
        <p:nvSpPr>
          <p:cNvPr id="31747" name="Rectangle 4"/>
          <p:cNvSpPr>
            <a:spLocks noChangeArrowheads="1"/>
          </p:cNvSpPr>
          <p:nvPr/>
        </p:nvSpPr>
        <p:spPr bwMode="auto">
          <a:xfrm>
            <a:off x="0" y="200025"/>
            <a:ext cx="1841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2000">
                <a:solidFill>
                  <a:srgbClr val="333399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000">
                <a:solidFill>
                  <a:srgbClr val="333399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>
                <a:solidFill>
                  <a:srgbClr val="333399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1600">
                <a:solidFill>
                  <a:srgbClr val="333399"/>
                </a:solidFill>
                <a:latin typeface="Verdan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1600">
                <a:solidFill>
                  <a:srgbClr val="333399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rgbClr val="333399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rgbClr val="333399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rgbClr val="333399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rgbClr val="333399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tr-TR" altLang="tr-TR" sz="1800">
              <a:solidFill>
                <a:srgbClr val="CC9900"/>
              </a:solidFill>
              <a:latin typeface="Maiandra GD" pitchFamily="34" charset="0"/>
            </a:endParaRPr>
          </a:p>
        </p:txBody>
      </p:sp>
      <p:graphicFrame>
        <p:nvGraphicFramePr>
          <p:cNvPr id="90118" name="Group 6"/>
          <p:cNvGraphicFramePr>
            <a:graphicFrameLocks noGrp="1"/>
          </p:cNvGraphicFramePr>
          <p:nvPr>
            <p:ph idx="1"/>
          </p:nvPr>
        </p:nvGraphicFramePr>
        <p:xfrm>
          <a:off x="1403350" y="1628775"/>
          <a:ext cx="6923088" cy="4714875"/>
        </p:xfrm>
        <a:graphic>
          <a:graphicData uri="http://schemas.openxmlformats.org/drawingml/2006/table">
            <a:tbl>
              <a:tblPr/>
              <a:tblGrid>
                <a:gridCol w="3461544"/>
                <a:gridCol w="3461544"/>
              </a:tblGrid>
              <a:tr h="94487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Madde Güçlük Değeri</a:t>
                      </a:r>
                    </a:p>
                  </a:txBody>
                  <a:tcPr marT="45716" marB="4571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Yorumu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524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0,00 – 0,20 </a:t>
                      </a:r>
                    </a:p>
                  </a:txBody>
                  <a:tcPr marT="45716" marB="4571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Çok Zor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555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0,20 – 0,40 </a:t>
                      </a:r>
                    </a:p>
                  </a:txBody>
                  <a:tcPr marT="45716" marB="4571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Zor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5400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0,40 – 0,60 </a:t>
                      </a:r>
                    </a:p>
                  </a:txBody>
                  <a:tcPr marT="45716" marB="4571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Orta Güçlükte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524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0,60 – 0,80</a:t>
                      </a:r>
                    </a:p>
                  </a:txBody>
                  <a:tcPr marT="45716" marB="4571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Kolay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555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0,80 – 1,00</a:t>
                      </a:r>
                    </a:p>
                  </a:txBody>
                  <a:tcPr marT="45716" marB="4571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Çok kolay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5577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/>
          <p:cNvSpPr/>
          <p:nvPr/>
        </p:nvSpPr>
        <p:spPr>
          <a:xfrm>
            <a:off x="611560" y="476672"/>
            <a:ext cx="8280077" cy="47459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endParaRPr lang="tr-TR" sz="2800" dirty="0">
              <a:cs typeface="Arial" charset="0"/>
            </a:endParaRPr>
          </a:p>
          <a:p>
            <a:pPr marL="457200" indent="-457200" eaLnBrk="0" hangingPunct="0">
              <a:spcBef>
                <a:spcPct val="20000"/>
              </a:spcBef>
              <a:buFont typeface="+mj-lt"/>
              <a:buAutoNum type="arabicPeriod" startAt="2"/>
              <a:defRPr/>
            </a:pPr>
            <a:r>
              <a:rPr lang="tr-TR" sz="2800" kern="0" dirty="0">
                <a:solidFill>
                  <a:srgbClr val="C00000"/>
                </a:solidFill>
                <a:latin typeface="Verdana"/>
              </a:rPr>
              <a:t>Madde </a:t>
            </a:r>
            <a:r>
              <a:rPr lang="tr-TR" sz="2800" kern="0" dirty="0" err="1">
                <a:solidFill>
                  <a:srgbClr val="C00000"/>
                </a:solidFill>
                <a:latin typeface="Verdana"/>
              </a:rPr>
              <a:t>ayırıcılık</a:t>
            </a:r>
            <a:r>
              <a:rPr lang="tr-TR" sz="2800" kern="0" dirty="0">
                <a:solidFill>
                  <a:srgbClr val="C00000"/>
                </a:solidFill>
                <a:latin typeface="Verdana"/>
              </a:rPr>
              <a:t> indeksi (</a:t>
            </a:r>
            <a:r>
              <a:rPr lang="tr-TR" sz="2800" b="0" kern="0" dirty="0" err="1">
                <a:solidFill>
                  <a:srgbClr val="C00000"/>
                </a:solidFill>
                <a:latin typeface="Verdana"/>
              </a:rPr>
              <a:t>r</a:t>
            </a:r>
            <a:r>
              <a:rPr lang="tr-TR" sz="2800" kern="0" dirty="0" err="1">
                <a:solidFill>
                  <a:srgbClr val="C00000"/>
                </a:solidFill>
                <a:latin typeface="Verdana"/>
              </a:rPr>
              <a:t>jx</a:t>
            </a:r>
            <a:r>
              <a:rPr lang="tr-TR" sz="2800" kern="0" dirty="0">
                <a:solidFill>
                  <a:srgbClr val="C00000"/>
                </a:solidFill>
                <a:latin typeface="Verdana"/>
              </a:rPr>
              <a:t>): </a:t>
            </a:r>
            <a:r>
              <a:rPr lang="tr-TR" sz="2800" b="0" kern="0" dirty="0">
                <a:solidFill>
                  <a:srgbClr val="333399"/>
                </a:solidFill>
                <a:latin typeface="Verdana"/>
              </a:rPr>
              <a:t>Maddenin kalitesi hakkında bilgi verir. </a:t>
            </a:r>
            <a:endParaRPr lang="tr-TR" sz="2800" b="0" kern="0" dirty="0" smtClean="0">
              <a:solidFill>
                <a:srgbClr val="333399"/>
              </a:solidFill>
              <a:latin typeface="Verdana"/>
            </a:endParaRPr>
          </a:p>
          <a:p>
            <a:pPr eaLnBrk="0" hangingPunct="0">
              <a:spcBef>
                <a:spcPct val="20000"/>
              </a:spcBef>
              <a:defRPr/>
            </a:pPr>
            <a:r>
              <a:rPr lang="tr-TR" sz="2800" b="0" kern="0" dirty="0" smtClean="0">
                <a:solidFill>
                  <a:srgbClr val="333399"/>
                </a:solidFill>
                <a:latin typeface="Verdana"/>
              </a:rPr>
              <a:t>- Maddenin </a:t>
            </a:r>
            <a:r>
              <a:rPr lang="tr-TR" sz="2800" b="0" kern="0" dirty="0">
                <a:solidFill>
                  <a:srgbClr val="333399"/>
                </a:solidFill>
                <a:latin typeface="Verdana"/>
              </a:rPr>
              <a:t>tek başına testten düşük ve yüksek puan alanları birbirinden ayırabilme derecesini verir. </a:t>
            </a:r>
            <a:r>
              <a:rPr lang="tr-TR" sz="2800" b="0" kern="0" dirty="0" smtClean="0">
                <a:solidFill>
                  <a:srgbClr val="333399"/>
                </a:solidFill>
                <a:latin typeface="Verdana"/>
              </a:rPr>
              <a:t>Madde </a:t>
            </a:r>
            <a:r>
              <a:rPr lang="tr-TR" sz="2800" b="0" kern="0" dirty="0">
                <a:solidFill>
                  <a:srgbClr val="333399"/>
                </a:solidFill>
                <a:latin typeface="Verdana"/>
              </a:rPr>
              <a:t>puanları ile test puanları arasındaki ilişki (korelasyon) katsayısı hesaplanarak elde edilir. </a:t>
            </a:r>
          </a:p>
          <a:p>
            <a:pPr marL="457200" indent="-457200" eaLnBrk="0" hangingPunct="0">
              <a:spcBef>
                <a:spcPct val="20000"/>
              </a:spcBef>
              <a:buFont typeface="+mj-lt"/>
              <a:buAutoNum type="arabicPeriod" startAt="2"/>
              <a:defRPr/>
            </a:pPr>
            <a:endParaRPr lang="tr-TR" sz="2800" b="0" kern="0" dirty="0">
              <a:solidFill>
                <a:srgbClr val="333399"/>
              </a:solidFill>
              <a:latin typeface="Verdana"/>
            </a:endParaRPr>
          </a:p>
          <a:p>
            <a:pPr eaLnBrk="0" hangingPunct="0">
              <a:spcBef>
                <a:spcPct val="20000"/>
              </a:spcBef>
              <a:defRPr/>
            </a:pPr>
            <a:r>
              <a:rPr lang="tr-TR" sz="2800" b="0" kern="0" dirty="0">
                <a:solidFill>
                  <a:srgbClr val="333399"/>
                </a:solidFill>
                <a:latin typeface="Verdana"/>
              </a:rPr>
              <a:t>	-1,00≤</a:t>
            </a:r>
            <a:r>
              <a:rPr lang="tr-TR" sz="2800" kern="0" dirty="0">
                <a:solidFill>
                  <a:srgbClr val="C00000"/>
                </a:solidFill>
                <a:latin typeface="Verdana"/>
              </a:rPr>
              <a:t> </a:t>
            </a:r>
            <a:r>
              <a:rPr lang="tr-TR" sz="2800" b="0" kern="0" dirty="0" err="1">
                <a:solidFill>
                  <a:srgbClr val="003399"/>
                </a:solidFill>
                <a:latin typeface="Verdana"/>
              </a:rPr>
              <a:t>r</a:t>
            </a:r>
            <a:r>
              <a:rPr lang="tr-TR" sz="2800" kern="0" dirty="0" err="1">
                <a:solidFill>
                  <a:srgbClr val="003399"/>
                </a:solidFill>
                <a:latin typeface="Verdana"/>
              </a:rPr>
              <a:t>jx</a:t>
            </a:r>
            <a:r>
              <a:rPr lang="tr-TR" sz="2800" b="0" kern="0" dirty="0">
                <a:solidFill>
                  <a:srgbClr val="333399"/>
                </a:solidFill>
                <a:latin typeface="Verdana"/>
              </a:rPr>
              <a:t> ≤1,00 arasında değerler alır.</a:t>
            </a:r>
          </a:p>
        </p:txBody>
      </p:sp>
    </p:spTree>
    <p:extLst>
      <p:ext uri="{BB962C8B-B14F-4D97-AF65-F5344CB8AC3E}">
        <p14:creationId xmlns:p14="http://schemas.microsoft.com/office/powerpoint/2010/main" val="12998498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>
          <a:xfrm>
            <a:off x="395536" y="0"/>
            <a:ext cx="7772400" cy="968375"/>
          </a:xfrm>
        </p:spPr>
        <p:txBody>
          <a:bodyPr/>
          <a:lstStyle/>
          <a:p>
            <a:pPr eaLnBrk="1" hangingPunct="1"/>
            <a:r>
              <a:rPr lang="tr-TR" altLang="tr-TR" sz="3600" b="0" dirty="0" smtClean="0">
                <a:solidFill>
                  <a:srgbClr val="C00000"/>
                </a:solidFill>
              </a:rPr>
              <a:t>Madde ayırıcılığının yorumu</a:t>
            </a:r>
          </a:p>
        </p:txBody>
      </p:sp>
      <p:sp>
        <p:nvSpPr>
          <p:cNvPr id="34819" name="Rectangle 3"/>
          <p:cNvSpPr>
            <a:spLocks noChangeArrowheads="1"/>
          </p:cNvSpPr>
          <p:nvPr/>
        </p:nvSpPr>
        <p:spPr bwMode="auto">
          <a:xfrm>
            <a:off x="0" y="200025"/>
            <a:ext cx="1841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2000">
                <a:solidFill>
                  <a:srgbClr val="333399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000">
                <a:solidFill>
                  <a:srgbClr val="333399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>
                <a:solidFill>
                  <a:srgbClr val="333399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1600">
                <a:solidFill>
                  <a:srgbClr val="333399"/>
                </a:solidFill>
                <a:latin typeface="Verdan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1600">
                <a:solidFill>
                  <a:srgbClr val="333399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rgbClr val="333399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rgbClr val="333399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rgbClr val="333399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rgbClr val="333399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tr-TR" altLang="tr-TR" sz="1800">
              <a:solidFill>
                <a:srgbClr val="CC9900"/>
              </a:solidFill>
              <a:latin typeface="Maiandra GD" pitchFamily="34" charset="0"/>
            </a:endParaRPr>
          </a:p>
        </p:txBody>
      </p:sp>
      <p:graphicFrame>
        <p:nvGraphicFramePr>
          <p:cNvPr id="97313" name="Group 3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14978253"/>
              </p:ext>
            </p:extLst>
          </p:nvPr>
        </p:nvGraphicFramePr>
        <p:xfrm>
          <a:off x="683568" y="1484784"/>
          <a:ext cx="8229600" cy="5099051"/>
        </p:xfrm>
        <a:graphic>
          <a:graphicData uri="http://schemas.openxmlformats.org/drawingml/2006/table">
            <a:tbl>
              <a:tblPr/>
              <a:tblGrid>
                <a:gridCol w="4114800"/>
                <a:gridCol w="4114800"/>
              </a:tblGrid>
              <a:tr h="75574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Madde Geçerlik Değeri</a:t>
                      </a:r>
                    </a:p>
                  </a:txBody>
                  <a:tcPr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Yorumu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4499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(-1,00) – (0,00) </a:t>
                      </a:r>
                    </a:p>
                  </a:txBody>
                  <a:tcPr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Kesinlikle geçersiz (Zıt değişken ölçülüyor)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4499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(0,00) – (0,19) </a:t>
                      </a:r>
                    </a:p>
                  </a:txBody>
                  <a:tcPr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Geçersiz (Ölçülmek isteneni ölçmüyor)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4499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0,20 – 0,29 </a:t>
                      </a:r>
                    </a:p>
                  </a:txBody>
                  <a:tcPr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Kısmen geçerli (Düzeltilip kullanılabilir)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5256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0,30 – 0,39</a:t>
                      </a:r>
                    </a:p>
                  </a:txBody>
                  <a:tcPr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Orta derecede geçerli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5574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0,40 – 1,00</a:t>
                      </a:r>
                    </a:p>
                  </a:txBody>
                  <a:tcPr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Yüksek geçerlikte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138755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1524</TotalTime>
  <Words>458</Words>
  <Application>Microsoft Office PowerPoint</Application>
  <PresentationFormat>Ekran Gösterisi (4:3)</PresentationFormat>
  <Paragraphs>133</Paragraphs>
  <Slides>14</Slides>
  <Notes>8</Notes>
  <HiddenSlides>0</HiddenSlides>
  <MMClips>0</MMClips>
  <ScaleCrop>false</ScaleCrop>
  <HeadingPairs>
    <vt:vector size="6" baseType="variant">
      <vt:variant>
        <vt:lpstr>Tema</vt:lpstr>
      </vt:variant>
      <vt:variant>
        <vt:i4>1</vt:i4>
      </vt:variant>
      <vt:variant>
        <vt:lpstr>Katıştırılmış OLE Hizmet Programları</vt:lpstr>
      </vt:variant>
      <vt:variant>
        <vt:i4>1</vt:i4>
      </vt:variant>
      <vt:variant>
        <vt:lpstr>Slayt Başlıkları</vt:lpstr>
      </vt:variant>
      <vt:variant>
        <vt:i4>14</vt:i4>
      </vt:variant>
    </vt:vector>
  </HeadingPairs>
  <TitlesOfParts>
    <vt:vector size="16" baseType="lpstr">
      <vt:lpstr>Ofis Teması</vt:lpstr>
      <vt:lpstr>Equation</vt:lpstr>
      <vt:lpstr>Eğitimde ve Psikolojide ÖLÇME VE DEĞERLENDİRME</vt:lpstr>
      <vt:lpstr>PowerPoint Sunusu</vt:lpstr>
      <vt:lpstr>Madde analizi ile,</vt:lpstr>
      <vt:lpstr>PowerPoint Sunusu</vt:lpstr>
      <vt:lpstr>Madde güçlüğü (Pj)</vt:lpstr>
      <vt:lpstr>PowerPoint Sunusu</vt:lpstr>
      <vt:lpstr>Madde güçlüğünün yorumu</vt:lpstr>
      <vt:lpstr>PowerPoint Sunusu</vt:lpstr>
      <vt:lpstr>Madde ayırıcılığının yorumu</vt:lpstr>
      <vt:lpstr>Alt ve üst gruplar yöntemi </vt:lpstr>
      <vt:lpstr>Alt ve üst gruplar yöntemi </vt:lpstr>
      <vt:lpstr>Alt ve üst gruplar yöntemi ile madde güçlüğü ve ayırıcılığının hesaplanması</vt:lpstr>
      <vt:lpstr>Alt ve üst gruplar yöntemi ile madde güçlüğü ve ayırıcılığına örnek</vt:lpstr>
      <vt:lpstr>PowerPoint Sunusu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Eğitimde ve Psikolojide ÖLÇME VE DEĞERLENDİRME</dc:title>
  <dc:creator>Windows User</dc:creator>
  <cp:lastModifiedBy>Admin</cp:lastModifiedBy>
  <cp:revision>83</cp:revision>
  <dcterms:created xsi:type="dcterms:W3CDTF">2015-02-24T09:03:56Z</dcterms:created>
  <dcterms:modified xsi:type="dcterms:W3CDTF">2017-02-13T13:31:08Z</dcterms:modified>
</cp:coreProperties>
</file>