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6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116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8724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5900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777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9309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98671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2590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190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997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961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22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225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402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393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633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14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C11DAA-E0A2-4707-84F4-138FE230D00F}" type="datetimeFigureOut">
              <a:rPr lang="tr-TR" smtClean="0"/>
              <a:t>2.10.2020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1E079B3-8381-4CAE-AB80-A17693E6A0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31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FMUS1003 Su okuryazarlığı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</a:t>
            </a:r>
            <a:r>
              <a:rPr lang="tr-TR" dirty="0" err="1" smtClean="0"/>
              <a:t>Ögr</a:t>
            </a:r>
            <a:r>
              <a:rPr lang="tr-TR" dirty="0" smtClean="0"/>
              <a:t>. Üyesi Şeyda Fikirdeşici Ergen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389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9743" y="2557463"/>
            <a:ext cx="8434317" cy="3317875"/>
          </a:xfrm>
          <a:prstGeom prst="rect">
            <a:avLst/>
          </a:prstGeom>
        </p:spPr>
      </p:pic>
      <p:sp>
        <p:nvSpPr>
          <p:cNvPr id="9" name="Dikdörtgen 8"/>
          <p:cNvSpPr/>
          <p:nvPr/>
        </p:nvSpPr>
        <p:spPr>
          <a:xfrm>
            <a:off x="1533099" y="803137"/>
            <a:ext cx="82659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3600" dirty="0" smtClean="0"/>
          </a:p>
          <a:p>
            <a:r>
              <a:rPr lang="tr-TR" sz="3600" dirty="0" smtClean="0"/>
              <a:t>Kentsel </a:t>
            </a:r>
            <a:r>
              <a:rPr lang="tr-TR" sz="3600" dirty="0" err="1" smtClean="0"/>
              <a:t>gelişmeve</a:t>
            </a:r>
            <a:r>
              <a:rPr lang="tr-TR" sz="3600" dirty="0" smtClean="0"/>
              <a:t> sulak alan üzerindeki etkileri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981793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N</a:t>
            </a:r>
            <a:r>
              <a:rPr lang="tr-TR" dirty="0" smtClean="0"/>
              <a:t>üfusun hızla artması, beraberinde getirdiği kentleşme, turizm ve </a:t>
            </a:r>
            <a:r>
              <a:rPr lang="tr-TR" dirty="0"/>
              <a:t>sanayileşme </a:t>
            </a:r>
            <a:r>
              <a:rPr lang="tr-TR" dirty="0" smtClean="0"/>
              <a:t>çevre </a:t>
            </a:r>
            <a:r>
              <a:rPr lang="tr-TR" dirty="0"/>
              <a:t>sorunlarının </a:t>
            </a:r>
            <a:r>
              <a:rPr lang="tr-TR" dirty="0" smtClean="0"/>
              <a:t>temelini oluşturmaktadır (</a:t>
            </a:r>
            <a:r>
              <a:rPr lang="tr-TR" dirty="0"/>
              <a:t>Görmez, 2010). </a:t>
            </a:r>
            <a:r>
              <a:rPr lang="tr-TR" dirty="0" smtClean="0"/>
              <a:t>Hızla artan nüfusun gereksinimlerine hızlı yanıt verme sonucu plansız </a:t>
            </a:r>
            <a:r>
              <a:rPr lang="tr-TR" dirty="0"/>
              <a:t>kentleşme, </a:t>
            </a:r>
            <a:r>
              <a:rPr lang="tr-TR" dirty="0" smtClean="0"/>
              <a:t>ve beraberinde getirdiği sulak </a:t>
            </a:r>
            <a:r>
              <a:rPr lang="tr-TR" dirty="0"/>
              <a:t>alanların ve arazilerin yanlış </a:t>
            </a:r>
            <a:r>
              <a:rPr lang="tr-TR" dirty="0" smtClean="0"/>
              <a:t>kullanılması sucul çevre </a:t>
            </a:r>
            <a:r>
              <a:rPr lang="tr-TR" dirty="0"/>
              <a:t>kirliliği </a:t>
            </a:r>
            <a:r>
              <a:rPr lang="tr-TR" dirty="0" smtClean="0"/>
              <a:t>sorunlarının temelini oluşturmaktadır </a:t>
            </a:r>
            <a:r>
              <a:rPr lang="tr-TR" dirty="0"/>
              <a:t>(Erkul, 2012).</a:t>
            </a:r>
          </a:p>
        </p:txBody>
      </p:sp>
    </p:spTree>
    <p:extLst>
      <p:ext uri="{BB962C8B-B14F-4D97-AF65-F5344CB8AC3E}">
        <p14:creationId xmlns:p14="http://schemas.microsoft.com/office/powerpoint/2010/main" val="25695439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1285" y="2553292"/>
            <a:ext cx="5504100" cy="366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537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696036" y="1975095"/>
            <a:ext cx="1089091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 smtClean="0"/>
              <a:t>Tanyolaç, J. 2000. Limnoloji. Hatiboğlu Yayınevi, Ankara.</a:t>
            </a:r>
          </a:p>
          <a:p>
            <a:r>
              <a:rPr lang="tr-TR" sz="1000" dirty="0" err="1" smtClean="0"/>
              <a:t>Wetzel</a:t>
            </a:r>
            <a:r>
              <a:rPr lang="tr-TR" sz="1000" dirty="0" smtClean="0"/>
              <a:t>, G.R. 2017. </a:t>
            </a:r>
            <a:r>
              <a:rPr lang="tr-TR" sz="1000" dirty="0" err="1" smtClean="0"/>
              <a:t>editor</a:t>
            </a:r>
            <a:r>
              <a:rPr lang="tr-TR" sz="1000" dirty="0" smtClean="0"/>
              <a:t> </a:t>
            </a:r>
            <a:r>
              <a:rPr lang="tr-TR" sz="1000" dirty="0" err="1" smtClean="0"/>
              <a:t>Ergönül</a:t>
            </a:r>
            <a:r>
              <a:rPr lang="tr-TR" sz="1000" dirty="0" smtClean="0"/>
              <a:t>, M.B. Limnoloji, Göl ve Nehir Ekosistemleri. 3. baskıdan çeviri. Nobel Yayıncılık, Ankara.</a:t>
            </a:r>
          </a:p>
          <a:p>
            <a:r>
              <a:rPr lang="tr-TR" sz="1000" dirty="0" smtClean="0"/>
              <a:t>"Nürnberg, G.K., 2017. </a:t>
            </a:r>
            <a:r>
              <a:rPr lang="tr-TR" sz="1000" dirty="0" err="1" smtClean="0"/>
              <a:t>Attempted</a:t>
            </a:r>
            <a:r>
              <a:rPr lang="tr-TR" sz="1000" dirty="0" smtClean="0"/>
              <a:t> </a:t>
            </a:r>
            <a:r>
              <a:rPr lang="tr-TR" sz="1000" dirty="0" err="1" smtClean="0"/>
              <a:t>management</a:t>
            </a:r>
            <a:r>
              <a:rPr lang="tr-TR" sz="1000" dirty="0" smtClean="0"/>
              <a:t> of </a:t>
            </a:r>
            <a:r>
              <a:rPr lang="tr-TR" sz="1000" dirty="0" err="1" smtClean="0"/>
              <a:t>cyanobacteria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Phoslock</a:t>
            </a:r>
            <a:r>
              <a:rPr lang="tr-TR" sz="1000" dirty="0" smtClean="0"/>
              <a:t> (</a:t>
            </a:r>
            <a:r>
              <a:rPr lang="tr-TR" sz="1000" dirty="0" err="1" smtClean="0"/>
              <a:t>lanthanum-modified</a:t>
            </a:r>
            <a:r>
              <a:rPr lang="tr-TR" sz="1000" dirty="0" smtClean="0"/>
              <a:t> </a:t>
            </a:r>
            <a:r>
              <a:rPr lang="tr-TR" sz="1000" dirty="0" err="1" smtClean="0"/>
              <a:t>clay</a:t>
            </a:r>
            <a:r>
              <a:rPr lang="tr-TR" sz="1000" dirty="0" smtClean="0"/>
              <a:t>) in </a:t>
            </a:r>
            <a:r>
              <a:rPr lang="tr-TR" sz="1000" dirty="0" err="1" smtClean="0"/>
              <a:t>Canadian</a:t>
            </a:r>
            <a:r>
              <a:rPr lang="tr-TR" sz="1000" dirty="0" smtClean="0"/>
              <a:t> </a:t>
            </a:r>
            <a:r>
              <a:rPr lang="tr-TR" sz="1000" dirty="0" err="1" smtClean="0"/>
              <a:t>lakes</a:t>
            </a:r>
            <a:r>
              <a:rPr lang="tr-TR" sz="1000" dirty="0" smtClean="0"/>
              <a:t>: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quality</a:t>
            </a:r>
            <a:r>
              <a:rPr lang="tr-TR" sz="1000" dirty="0" smtClean="0"/>
              <a:t> </a:t>
            </a:r>
            <a:r>
              <a:rPr lang="tr-TR" sz="1000" dirty="0" err="1" smtClean="0"/>
              <a:t>results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predictions</a:t>
            </a:r>
            <a:r>
              <a:rPr lang="tr-TR" sz="1000" dirty="0" smtClean="0"/>
              <a:t>. Lake </a:t>
            </a:r>
            <a:r>
              <a:rPr lang="tr-TR" sz="1000" dirty="0" err="1" smtClean="0"/>
              <a:t>Reserv</a:t>
            </a:r>
            <a:r>
              <a:rPr lang="tr-TR" sz="1000" dirty="0" smtClean="0"/>
              <a:t>. </a:t>
            </a:r>
            <a:r>
              <a:rPr lang="tr-TR" sz="1000" dirty="0" err="1" smtClean="0"/>
              <a:t>Manag</a:t>
            </a:r>
            <a:r>
              <a:rPr lang="tr-TR" sz="1000" dirty="0" smtClean="0"/>
              <a:t>. 33, 163–170. doi:10.1080/10402381.2016.1265618"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Pérez-Sirvent</a:t>
            </a:r>
            <a:r>
              <a:rPr lang="tr-TR" sz="1000" dirty="0" smtClean="0"/>
              <a:t>, C., </a:t>
            </a:r>
            <a:r>
              <a:rPr lang="tr-TR" sz="1000" dirty="0" err="1" smtClean="0"/>
              <a:t>Hernández-Pérez</a:t>
            </a:r>
            <a:r>
              <a:rPr lang="tr-TR" sz="1000" dirty="0" smtClean="0"/>
              <a:t>, C., </a:t>
            </a:r>
            <a:r>
              <a:rPr lang="tr-TR" sz="1000" dirty="0" err="1" smtClean="0"/>
              <a:t>Martínez-Sánchez</a:t>
            </a:r>
            <a:r>
              <a:rPr lang="tr-TR" sz="1000" dirty="0" smtClean="0"/>
              <a:t>, M.J., </a:t>
            </a:r>
            <a:r>
              <a:rPr lang="tr-TR" sz="1000" dirty="0" err="1" smtClean="0"/>
              <a:t>García-Lorenzo</a:t>
            </a:r>
            <a:r>
              <a:rPr lang="tr-TR" sz="1000" dirty="0" smtClean="0"/>
              <a:t>, M.L.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Bech</a:t>
            </a:r>
            <a:r>
              <a:rPr lang="tr-TR" sz="1000" dirty="0" smtClean="0"/>
              <a:t>, J. 2017. Metal </a:t>
            </a:r>
            <a:r>
              <a:rPr lang="tr-TR" sz="1000" dirty="0" err="1" smtClean="0"/>
              <a:t>uptake</a:t>
            </a:r>
            <a:r>
              <a:rPr lang="tr-TR" sz="1000" dirty="0" smtClean="0"/>
              <a:t> </a:t>
            </a:r>
            <a:r>
              <a:rPr lang="tr-TR" sz="1000" dirty="0" err="1" smtClean="0"/>
              <a:t>by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: </a:t>
            </a:r>
            <a:r>
              <a:rPr lang="tr-TR" sz="1000" dirty="0" err="1" smtClean="0"/>
              <a:t>implicationsfor</a:t>
            </a:r>
            <a:r>
              <a:rPr lang="tr-TR" sz="1000" dirty="0" smtClean="0"/>
              <a:t>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restoration</a:t>
            </a:r>
            <a:r>
              <a:rPr lang="tr-TR" sz="1000" dirty="0" smtClean="0"/>
              <a:t>. J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Sediments</a:t>
            </a:r>
            <a:r>
              <a:rPr lang="tr-TR" sz="1000" dirty="0" smtClean="0"/>
              <a:t>, 17:1384–1393"</a:t>
            </a:r>
          </a:p>
          <a:p>
            <a:r>
              <a:rPr lang="tr-TR" sz="1000" dirty="0" err="1" smtClean="0"/>
              <a:t>Kometa</a:t>
            </a:r>
            <a:r>
              <a:rPr lang="tr-TR" sz="1000" dirty="0" smtClean="0"/>
              <a:t>, S. S., </a:t>
            </a:r>
            <a:r>
              <a:rPr lang="tr-TR" sz="1000" dirty="0" err="1" smtClean="0"/>
              <a:t>Kimengsi</a:t>
            </a:r>
            <a:r>
              <a:rPr lang="tr-TR" sz="1000" dirty="0" smtClean="0"/>
              <a:t>, J. N.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Petiangma</a:t>
            </a:r>
            <a:r>
              <a:rPr lang="tr-TR" sz="1000" dirty="0" smtClean="0"/>
              <a:t>, D.M. 2018. Urban Development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its</a:t>
            </a:r>
            <a:r>
              <a:rPr lang="tr-TR" sz="1000" dirty="0" smtClean="0"/>
              <a:t>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on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</a:t>
            </a:r>
            <a:r>
              <a:rPr lang="tr-TR" sz="1000" dirty="0" smtClean="0"/>
              <a:t> Services in </a:t>
            </a:r>
            <a:r>
              <a:rPr lang="tr-TR" sz="1000" dirty="0" err="1" smtClean="0"/>
              <a:t>Ndop</a:t>
            </a:r>
            <a:r>
              <a:rPr lang="tr-TR" sz="1000" dirty="0" smtClean="0"/>
              <a:t>, </a:t>
            </a:r>
            <a:r>
              <a:rPr lang="tr-TR" sz="1000" dirty="0" err="1" smtClean="0"/>
              <a:t>Cameroon</a:t>
            </a:r>
            <a:r>
              <a:rPr lang="tr-TR" sz="1000" dirty="0" smtClean="0"/>
              <a:t>, </a:t>
            </a:r>
            <a:r>
              <a:rPr lang="tr-TR" sz="1000" dirty="0" err="1" smtClean="0"/>
              <a:t>Environmental</a:t>
            </a:r>
            <a:r>
              <a:rPr lang="tr-TR" sz="1000" dirty="0" smtClean="0"/>
              <a:t> Management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Sustainable</a:t>
            </a:r>
            <a:r>
              <a:rPr lang="tr-TR" sz="1000" dirty="0" smtClean="0"/>
              <a:t> Development, </a:t>
            </a:r>
            <a:r>
              <a:rPr lang="tr-TR" sz="1000" dirty="0" err="1" smtClean="0"/>
              <a:t>Vol</a:t>
            </a:r>
            <a:r>
              <a:rPr lang="tr-TR" sz="1000" dirty="0" smtClean="0"/>
              <a:t>. 7, No. 1</a:t>
            </a:r>
          </a:p>
          <a:p>
            <a:r>
              <a:rPr lang="tr-TR" sz="1000" dirty="0" err="1" smtClean="0"/>
              <a:t>Phytoremediation</a:t>
            </a:r>
            <a:r>
              <a:rPr lang="tr-TR" sz="1000" dirty="0" smtClean="0"/>
              <a:t> - </a:t>
            </a:r>
            <a:r>
              <a:rPr lang="tr-TR" sz="1000" dirty="0" err="1" smtClean="0"/>
              <a:t>Hinchman</a:t>
            </a:r>
            <a:r>
              <a:rPr lang="tr-TR" sz="1000" dirty="0" smtClean="0"/>
              <a:t>, </a:t>
            </a:r>
            <a:r>
              <a:rPr lang="tr-TR" sz="1000" dirty="0" err="1" smtClean="0"/>
              <a:t>Negri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Gatliff</a:t>
            </a:r>
            <a:r>
              <a:rPr lang="tr-TR" sz="1000" dirty="0" smtClean="0"/>
              <a:t>, 2017. </a:t>
            </a:r>
            <a:r>
              <a:rPr lang="tr-TR" sz="1000" dirty="0" err="1" smtClean="0"/>
              <a:t>Argonne</a:t>
            </a:r>
            <a:r>
              <a:rPr lang="tr-TR" sz="1000" dirty="0" smtClean="0"/>
              <a:t> </a:t>
            </a:r>
            <a:r>
              <a:rPr lang="tr-TR" sz="1000" dirty="0" err="1" smtClean="0"/>
              <a:t>National</a:t>
            </a:r>
            <a:r>
              <a:rPr lang="tr-TR" sz="1000" dirty="0" smtClean="0"/>
              <a:t> </a:t>
            </a:r>
            <a:r>
              <a:rPr lang="tr-TR" sz="1000" dirty="0" err="1" smtClean="0"/>
              <a:t>Laboratory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Applied</a:t>
            </a:r>
            <a:r>
              <a:rPr lang="tr-TR" sz="1000" dirty="0" smtClean="0"/>
              <a:t> Natural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</a:t>
            </a:r>
            <a:r>
              <a:rPr lang="tr-TR" sz="1000" dirty="0" err="1" smtClean="0"/>
              <a:t>Inc</a:t>
            </a:r>
            <a:r>
              <a:rPr lang="tr-TR" sz="1000" dirty="0" smtClean="0"/>
              <a:t>.,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: Using </a:t>
            </a:r>
            <a:r>
              <a:rPr lang="tr-TR" sz="1000" dirty="0" err="1" smtClean="0"/>
              <a:t>Green</a:t>
            </a:r>
            <a:r>
              <a:rPr lang="tr-TR" sz="1000" dirty="0" smtClean="0"/>
              <a:t> </a:t>
            </a:r>
            <a:r>
              <a:rPr lang="tr-TR" sz="1000" dirty="0" err="1" smtClean="0"/>
              <a:t>Plants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Clean</a:t>
            </a:r>
            <a:r>
              <a:rPr lang="tr-TR" sz="1000" dirty="0" smtClean="0"/>
              <a:t> </a:t>
            </a:r>
            <a:r>
              <a:rPr lang="tr-TR" sz="1000" dirty="0" err="1" smtClean="0"/>
              <a:t>Up</a:t>
            </a:r>
            <a:r>
              <a:rPr lang="tr-TR" sz="1000" dirty="0" smtClean="0"/>
              <a:t>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Soil</a:t>
            </a:r>
            <a:r>
              <a:rPr lang="tr-TR" sz="1000" dirty="0" smtClean="0"/>
              <a:t>, </a:t>
            </a:r>
            <a:r>
              <a:rPr lang="tr-TR" sz="1000" dirty="0" err="1" smtClean="0"/>
              <a:t>Groundwater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endParaRPr lang="tr-TR" sz="1000" dirty="0" smtClean="0"/>
          </a:p>
          <a:p>
            <a:r>
              <a:rPr lang="tr-TR" sz="1000" dirty="0" err="1" smtClean="0"/>
              <a:t>Khan</a:t>
            </a:r>
            <a:r>
              <a:rPr lang="tr-TR" sz="1000" dirty="0" smtClean="0"/>
              <a:t>, M. Nasir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Mohammad</a:t>
            </a:r>
            <a:r>
              <a:rPr lang="tr-TR" sz="1000" dirty="0" smtClean="0"/>
              <a:t>, F. (2014 ) "Eutrophication of </a:t>
            </a:r>
            <a:r>
              <a:rPr lang="tr-TR" sz="1000" dirty="0" err="1" smtClean="0"/>
              <a:t>Lakes</a:t>
            </a:r>
            <a:r>
              <a:rPr lang="tr-TR" sz="1000" dirty="0" smtClean="0"/>
              <a:t>" in A. A. Ansari, S. S. </a:t>
            </a:r>
            <a:r>
              <a:rPr lang="tr-TR" sz="1000" dirty="0" err="1" smtClean="0"/>
              <a:t>Gill</a:t>
            </a:r>
            <a:r>
              <a:rPr lang="tr-TR" sz="1000" dirty="0" smtClean="0"/>
              <a:t> (</a:t>
            </a:r>
            <a:r>
              <a:rPr lang="tr-TR" sz="1000" dirty="0" err="1" smtClean="0"/>
              <a:t>eds</a:t>
            </a:r>
            <a:r>
              <a:rPr lang="tr-TR" sz="1000" dirty="0" smtClean="0"/>
              <a:t>.), Eutrophication: </a:t>
            </a:r>
            <a:r>
              <a:rPr lang="tr-TR" sz="1000" dirty="0" err="1" smtClean="0"/>
              <a:t>Challenges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Solutions; Volume II of 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Control, </a:t>
            </a:r>
            <a:r>
              <a:rPr lang="tr-TR" sz="1000" dirty="0" err="1" smtClean="0"/>
              <a:t>Springer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Science+Business</a:t>
            </a:r>
            <a:r>
              <a:rPr lang="tr-TR" sz="1000" dirty="0" smtClean="0"/>
              <a:t> Media Dordrecht</a:t>
            </a:r>
          </a:p>
          <a:p>
            <a:r>
              <a:rPr lang="tr-TR" sz="1000" dirty="0" smtClean="0"/>
              <a:t>" </a:t>
            </a:r>
            <a:r>
              <a:rPr lang="tr-TR" sz="1000" dirty="0" err="1" smtClean="0"/>
              <a:t>Chislock</a:t>
            </a:r>
            <a:r>
              <a:rPr lang="tr-TR" sz="1000" dirty="0" smtClean="0"/>
              <a:t>, M.F.; </a:t>
            </a:r>
            <a:r>
              <a:rPr lang="tr-TR" sz="1000" dirty="0" err="1" smtClean="0"/>
              <a:t>Doster</a:t>
            </a:r>
            <a:r>
              <a:rPr lang="tr-TR" sz="1000" dirty="0" smtClean="0"/>
              <a:t>, E.; </a:t>
            </a:r>
            <a:r>
              <a:rPr lang="tr-TR" sz="1000" dirty="0" err="1" smtClean="0"/>
              <a:t>Zitomer</a:t>
            </a:r>
            <a:r>
              <a:rPr lang="tr-TR" sz="1000" dirty="0" smtClean="0"/>
              <a:t>, R.A.; Wilson, A.E. (2013). ""Eutrophication: </a:t>
            </a:r>
            <a:r>
              <a:rPr lang="tr-TR" sz="1000" dirty="0" err="1" smtClean="0"/>
              <a:t>Causes</a:t>
            </a:r>
            <a:r>
              <a:rPr lang="tr-TR" sz="1000" dirty="0" smtClean="0"/>
              <a:t>, </a:t>
            </a:r>
            <a:r>
              <a:rPr lang="tr-TR" sz="1000" dirty="0" err="1" smtClean="0"/>
              <a:t>Consequences</a:t>
            </a:r>
            <a:r>
              <a:rPr lang="tr-TR" sz="1000" dirty="0" smtClean="0"/>
              <a:t>,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Controls</a:t>
            </a:r>
            <a:r>
              <a:rPr lang="tr-TR" sz="1000" dirty="0" smtClean="0"/>
              <a:t> in </a:t>
            </a:r>
            <a:r>
              <a:rPr lang="tr-TR" sz="1000" dirty="0" err="1" smtClean="0"/>
              <a:t>Aquatic</a:t>
            </a:r>
            <a:r>
              <a:rPr lang="tr-TR" sz="1000" dirty="0" smtClean="0"/>
              <a:t> </a:t>
            </a:r>
            <a:r>
              <a:rPr lang="tr-TR" sz="1000" dirty="0" err="1" smtClean="0"/>
              <a:t>Ecosystems</a:t>
            </a:r>
            <a:r>
              <a:rPr lang="tr-TR" sz="1000" dirty="0" smtClean="0"/>
              <a:t>"". Nature </a:t>
            </a:r>
            <a:r>
              <a:rPr lang="tr-TR" sz="1000" dirty="0" err="1" smtClean="0"/>
              <a:t>Education</a:t>
            </a:r>
            <a:r>
              <a:rPr lang="tr-TR" sz="1000" dirty="0" smtClean="0"/>
              <a:t> Knowledge. 4 (4): 10. </a:t>
            </a:r>
            <a:r>
              <a:rPr lang="tr-TR" sz="1000" dirty="0" err="1" smtClean="0"/>
              <a:t>Retrieved</a:t>
            </a:r>
            <a:r>
              <a:rPr lang="tr-TR" sz="1000" dirty="0" smtClean="0"/>
              <a:t> 10 </a:t>
            </a:r>
            <a:r>
              <a:rPr lang="tr-TR" sz="1000" dirty="0" err="1" smtClean="0"/>
              <a:t>March</a:t>
            </a:r>
            <a:r>
              <a:rPr lang="tr-TR" sz="1000" dirty="0" smtClean="0"/>
              <a:t> 2018."</a:t>
            </a:r>
          </a:p>
          <a:p>
            <a:r>
              <a:rPr lang="tr-TR" sz="1000" dirty="0" smtClean="0"/>
              <a:t>"</a:t>
            </a:r>
            <a:r>
              <a:rPr lang="tr-TR" sz="1000" dirty="0" err="1" smtClean="0"/>
              <a:t>Xie</a:t>
            </a:r>
            <a:r>
              <a:rPr lang="tr-TR" sz="1000" dirty="0" smtClean="0"/>
              <a:t>, </a:t>
            </a:r>
            <a:r>
              <a:rPr lang="tr-TR" sz="1000" dirty="0" err="1" smtClean="0"/>
              <a:t>Zhenglei</a:t>
            </a:r>
            <a:r>
              <a:rPr lang="tr-TR" sz="1000" dirty="0" smtClean="0"/>
              <a:t>, </a:t>
            </a:r>
            <a:r>
              <a:rPr lang="tr-TR" sz="1000" dirty="0" err="1" smtClean="0"/>
              <a:t>Zhang</a:t>
            </a:r>
            <a:r>
              <a:rPr lang="tr-TR" sz="1000" dirty="0" smtClean="0"/>
              <a:t>, </a:t>
            </a:r>
            <a:r>
              <a:rPr lang="tr-TR" sz="1000" dirty="0" err="1" smtClean="0"/>
              <a:t>Hezi</a:t>
            </a:r>
            <a:r>
              <a:rPr lang="tr-TR" sz="1000" dirty="0" smtClean="0"/>
              <a:t>, </a:t>
            </a:r>
            <a:r>
              <a:rPr lang="tr-TR" sz="1000" dirty="0" err="1" smtClean="0"/>
              <a:t>Zhao</a:t>
            </a:r>
            <a:r>
              <a:rPr lang="tr-TR" sz="1000" dirty="0" smtClean="0"/>
              <a:t>, </a:t>
            </a:r>
            <a:r>
              <a:rPr lang="tr-TR" sz="1000" dirty="0" err="1" smtClean="0"/>
              <a:t>Xiaoxiang</a:t>
            </a:r>
            <a:r>
              <a:rPr lang="tr-TR" sz="1000" dirty="0" smtClean="0"/>
              <a:t>, </a:t>
            </a:r>
            <a:r>
              <a:rPr lang="tr-TR" sz="1000" dirty="0" err="1" smtClean="0"/>
              <a:t>Du</a:t>
            </a:r>
            <a:r>
              <a:rPr lang="tr-TR" sz="1000" dirty="0" smtClean="0"/>
              <a:t>, </a:t>
            </a:r>
            <a:r>
              <a:rPr lang="tr-TR" sz="1000" dirty="0" err="1" smtClean="0"/>
              <a:t>Zebing</a:t>
            </a:r>
            <a:r>
              <a:rPr lang="tr-TR" sz="1000" dirty="0" smtClean="0"/>
              <a:t>, </a:t>
            </a:r>
            <a:r>
              <a:rPr lang="tr-TR" sz="1000" dirty="0" err="1" smtClean="0"/>
              <a:t>Xiang</a:t>
            </a:r>
            <a:r>
              <a:rPr lang="tr-TR" sz="1000" dirty="0" smtClean="0"/>
              <a:t>, </a:t>
            </a:r>
            <a:r>
              <a:rPr lang="tr-TR" sz="1000" dirty="0" err="1" smtClean="0"/>
              <a:t>Lixiong</a:t>
            </a:r>
            <a:r>
              <a:rPr lang="tr-TR" sz="1000" dirty="0" smtClean="0"/>
              <a:t>, et al. 2016. Assessment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Management in a </a:t>
            </a:r>
            <a:r>
              <a:rPr lang="tr-TR" sz="1000" dirty="0" err="1" smtClean="0"/>
              <a:t>Newly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</a:t>
            </a:r>
            <a:r>
              <a:rPr lang="tr-TR" sz="1000" dirty="0" smtClean="0"/>
              <a:t>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NaturalReserve</a:t>
            </a:r>
            <a:r>
              <a:rPr lang="tr-TR" sz="1000" dirty="0" smtClean="0"/>
              <a:t>, </a:t>
            </a:r>
            <a:r>
              <a:rPr lang="tr-TR" sz="1000" dirty="0" err="1" smtClean="0"/>
              <a:t>China</a:t>
            </a:r>
            <a:r>
              <a:rPr lang="tr-TR" sz="1000" dirty="0" smtClean="0"/>
              <a:t> Journal of </a:t>
            </a:r>
            <a:r>
              <a:rPr lang="tr-TR" sz="1000" dirty="0" err="1" smtClean="0"/>
              <a:t>Coastal</a:t>
            </a:r>
            <a:r>
              <a:rPr lang="tr-TR" sz="1000" dirty="0" smtClean="0"/>
              <a:t> </a:t>
            </a:r>
            <a:r>
              <a:rPr lang="tr-TR" sz="1000" dirty="0" err="1" smtClean="0"/>
              <a:t>Research</a:t>
            </a:r>
            <a:r>
              <a:rPr lang="tr-TR" sz="1000" dirty="0" smtClean="0"/>
              <a:t>, 32(2) : 374-386."</a:t>
            </a:r>
          </a:p>
          <a:p>
            <a:r>
              <a:rPr lang="tr-TR" sz="1000" dirty="0" smtClean="0"/>
              <a:t>G. </a:t>
            </a:r>
            <a:r>
              <a:rPr lang="tr-TR" sz="1000" dirty="0" err="1" smtClean="0"/>
              <a:t>Zhang</a:t>
            </a:r>
            <a:r>
              <a:rPr lang="tr-TR" sz="1000" dirty="0" smtClean="0"/>
              <a:t> et al.2016.  </a:t>
            </a:r>
            <a:r>
              <a:rPr lang="tr-TR" sz="1000" dirty="0" err="1" smtClean="0"/>
              <a:t>Heavy</a:t>
            </a:r>
            <a:r>
              <a:rPr lang="tr-TR" sz="1000" dirty="0" smtClean="0"/>
              <a:t> </a:t>
            </a:r>
            <a:r>
              <a:rPr lang="tr-TR" sz="1000" dirty="0" err="1" smtClean="0"/>
              <a:t>metals</a:t>
            </a:r>
            <a:r>
              <a:rPr lang="tr-TR" sz="1000" dirty="0" smtClean="0"/>
              <a:t> in </a:t>
            </a:r>
            <a:r>
              <a:rPr lang="tr-TR" sz="1000" dirty="0" err="1" smtClean="0"/>
              <a:t>wetland</a:t>
            </a:r>
            <a:r>
              <a:rPr lang="tr-TR" sz="1000" dirty="0" smtClean="0"/>
              <a:t> </a:t>
            </a:r>
            <a:r>
              <a:rPr lang="tr-TR" sz="1000" dirty="0" err="1" smtClean="0"/>
              <a:t>soils</a:t>
            </a:r>
            <a:r>
              <a:rPr lang="tr-TR" sz="1000" dirty="0" smtClean="0"/>
              <a:t> </a:t>
            </a:r>
            <a:r>
              <a:rPr lang="tr-TR" sz="1000" dirty="0" err="1" smtClean="0"/>
              <a:t>along</a:t>
            </a:r>
            <a:r>
              <a:rPr lang="tr-TR" sz="1000" dirty="0" smtClean="0"/>
              <a:t> a </a:t>
            </a:r>
            <a:r>
              <a:rPr lang="tr-TR" sz="1000" dirty="0" err="1" smtClean="0"/>
              <a:t>wetland-forming</a:t>
            </a:r>
            <a:r>
              <a:rPr lang="tr-TR" sz="1000" dirty="0" smtClean="0"/>
              <a:t> </a:t>
            </a:r>
            <a:r>
              <a:rPr lang="tr-TR" sz="1000" dirty="0" err="1" smtClean="0"/>
              <a:t>chronosequence</a:t>
            </a:r>
            <a:r>
              <a:rPr lang="tr-TR" sz="1000" dirty="0" smtClean="0"/>
              <a:t> in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Yellow</a:t>
            </a:r>
            <a:r>
              <a:rPr lang="tr-TR" sz="1000" dirty="0" smtClean="0"/>
              <a:t> </a:t>
            </a:r>
            <a:r>
              <a:rPr lang="tr-TR" sz="1000" dirty="0" err="1" smtClean="0"/>
              <a:t>River</a:t>
            </a:r>
            <a:r>
              <a:rPr lang="tr-TR" sz="1000" dirty="0" smtClean="0"/>
              <a:t> Delta of </a:t>
            </a:r>
            <a:r>
              <a:rPr lang="tr-TR" sz="1000" dirty="0" err="1" smtClean="0"/>
              <a:t>China</a:t>
            </a:r>
            <a:r>
              <a:rPr lang="tr-TR" sz="1000" dirty="0" smtClean="0"/>
              <a:t>: </a:t>
            </a:r>
            <a:r>
              <a:rPr lang="tr-TR" sz="1000" dirty="0" err="1" smtClean="0"/>
              <a:t>Levels</a:t>
            </a:r>
            <a:r>
              <a:rPr lang="tr-TR" sz="1000" dirty="0" smtClean="0"/>
              <a:t>, </a:t>
            </a:r>
            <a:r>
              <a:rPr lang="tr-TR" sz="1000" dirty="0" err="1" smtClean="0"/>
              <a:t>sources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toxic</a:t>
            </a:r>
            <a:r>
              <a:rPr lang="tr-TR" sz="1000" dirty="0" smtClean="0"/>
              <a:t> </a:t>
            </a:r>
            <a:r>
              <a:rPr lang="tr-TR" sz="1000" dirty="0" err="1" smtClean="0"/>
              <a:t>risks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Indicators</a:t>
            </a:r>
            <a:r>
              <a:rPr lang="tr-TR" sz="1000" dirty="0" smtClean="0"/>
              <a:t> 69 (2016) 331–339</a:t>
            </a:r>
          </a:p>
          <a:p>
            <a:r>
              <a:rPr lang="tr-TR" sz="1000" dirty="0" smtClean="0"/>
              <a:t>J.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 et al. 2017. </a:t>
            </a:r>
            <a:r>
              <a:rPr lang="tr-TR" sz="1000" dirty="0" err="1" smtClean="0"/>
              <a:t>Implications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to</a:t>
            </a:r>
            <a:r>
              <a:rPr lang="tr-TR" sz="1000" dirty="0" smtClean="0"/>
              <a:t> </a:t>
            </a:r>
            <a:r>
              <a:rPr lang="tr-TR" sz="1000" dirty="0" err="1" smtClean="0"/>
              <a:t>mitigate</a:t>
            </a:r>
            <a:r>
              <a:rPr lang="tr-TR" sz="1000" dirty="0" smtClean="0"/>
              <a:t> </a:t>
            </a:r>
            <a:r>
              <a:rPr lang="tr-TR" sz="1000" dirty="0" err="1" smtClean="0"/>
              <a:t>nitrateand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</a:t>
            </a:r>
            <a:r>
              <a:rPr lang="tr-TR" sz="1000" dirty="0" smtClean="0"/>
              <a:t> </a:t>
            </a:r>
            <a:r>
              <a:rPr lang="tr-TR" sz="1000" dirty="0" err="1" smtClean="0"/>
              <a:t>pollution</a:t>
            </a:r>
            <a:r>
              <a:rPr lang="tr-TR" sz="1000" dirty="0" smtClean="0"/>
              <a:t> in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drained</a:t>
            </a:r>
            <a:r>
              <a:rPr lang="tr-TR" sz="1000" dirty="0" smtClean="0"/>
              <a:t> </a:t>
            </a:r>
            <a:r>
              <a:rPr lang="tr-TR" sz="1000" dirty="0" err="1" smtClean="0"/>
              <a:t>watershed</a:t>
            </a:r>
            <a:r>
              <a:rPr lang="tr-TR" sz="1000" dirty="0" smtClean="0"/>
              <a:t>. </a:t>
            </a:r>
            <a:r>
              <a:rPr lang="tr-TR" sz="1000" dirty="0" err="1" smtClean="0"/>
              <a:t>Ecological</a:t>
            </a:r>
            <a:r>
              <a:rPr lang="tr-TR" sz="1000" dirty="0" smtClean="0"/>
              <a:t> </a:t>
            </a:r>
            <a:r>
              <a:rPr lang="tr-TR" sz="1000" dirty="0" err="1" smtClean="0"/>
              <a:t>Engineering</a:t>
            </a:r>
            <a:r>
              <a:rPr lang="tr-TR" sz="1000" dirty="0" smtClean="0"/>
              <a:t> 103 (2017) 415–425.</a:t>
            </a:r>
          </a:p>
          <a:p>
            <a:r>
              <a:rPr lang="tr-TR" sz="1000" dirty="0" err="1" smtClean="0"/>
              <a:t>Mander</a:t>
            </a:r>
            <a:r>
              <a:rPr lang="tr-TR" sz="1000" dirty="0" smtClean="0"/>
              <a:t>, Ü., </a:t>
            </a:r>
            <a:r>
              <a:rPr lang="tr-TR" sz="1000" dirty="0" err="1" smtClean="0"/>
              <a:t>Tournebize</a:t>
            </a:r>
            <a:r>
              <a:rPr lang="tr-TR" sz="1000" dirty="0" smtClean="0"/>
              <a:t>, J., </a:t>
            </a:r>
            <a:r>
              <a:rPr lang="tr-TR" sz="1000" dirty="0" err="1" smtClean="0"/>
              <a:t>Kasak</a:t>
            </a:r>
            <a:r>
              <a:rPr lang="tr-TR" sz="1000" dirty="0" smtClean="0"/>
              <a:t>, K., </a:t>
            </a:r>
            <a:r>
              <a:rPr lang="tr-TR" sz="1000" dirty="0" err="1" smtClean="0"/>
              <a:t>Mitsch</a:t>
            </a:r>
            <a:r>
              <a:rPr lang="tr-TR" sz="1000" dirty="0" smtClean="0"/>
              <a:t>, W.J., 2014. </a:t>
            </a:r>
            <a:r>
              <a:rPr lang="tr-TR" sz="1000" dirty="0" err="1" smtClean="0"/>
              <a:t>Climate</a:t>
            </a:r>
            <a:r>
              <a:rPr lang="tr-TR" sz="1000" dirty="0" smtClean="0"/>
              <a:t> </a:t>
            </a:r>
            <a:r>
              <a:rPr lang="tr-TR" sz="1000" dirty="0" err="1" smtClean="0"/>
              <a:t>regulation</a:t>
            </a:r>
            <a:r>
              <a:rPr lang="tr-TR" sz="1000" dirty="0" smtClean="0"/>
              <a:t> </a:t>
            </a:r>
            <a:r>
              <a:rPr lang="tr-TR" sz="1000" dirty="0" err="1" smtClean="0"/>
              <a:t>byfree</a:t>
            </a:r>
            <a:r>
              <a:rPr lang="tr-TR" sz="1000" dirty="0" smtClean="0"/>
              <a:t> </a:t>
            </a:r>
            <a:r>
              <a:rPr lang="tr-TR" sz="1000" dirty="0" err="1" smtClean="0"/>
              <a:t>water</a:t>
            </a:r>
            <a:r>
              <a:rPr lang="tr-TR" sz="1000" dirty="0" smtClean="0"/>
              <a:t> </a:t>
            </a:r>
            <a:r>
              <a:rPr lang="tr-TR" sz="1000" dirty="0" err="1" smtClean="0"/>
              <a:t>surface</a:t>
            </a:r>
            <a:r>
              <a:rPr lang="tr-TR" sz="1000" dirty="0" smtClean="0"/>
              <a:t> </a:t>
            </a:r>
            <a:r>
              <a:rPr lang="tr-TR" sz="1000" dirty="0" err="1" smtClean="0"/>
              <a:t>constructed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 </a:t>
            </a:r>
            <a:r>
              <a:rPr lang="tr-TR" sz="1000" dirty="0" err="1" smtClean="0"/>
              <a:t>for</a:t>
            </a:r>
            <a:r>
              <a:rPr lang="tr-TR" sz="1000" dirty="0" smtClean="0"/>
              <a:t> </a:t>
            </a:r>
            <a:r>
              <a:rPr lang="tr-TR" sz="1000" dirty="0" err="1" smtClean="0"/>
              <a:t>wastewater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createdriverine</a:t>
            </a:r>
            <a:r>
              <a:rPr lang="tr-TR" sz="1000" dirty="0" smtClean="0"/>
              <a:t> </a:t>
            </a:r>
            <a:r>
              <a:rPr lang="tr-TR" sz="1000" dirty="0" err="1" smtClean="0"/>
              <a:t>wetlands</a:t>
            </a:r>
            <a:r>
              <a:rPr lang="tr-TR" sz="1000" dirty="0" smtClean="0"/>
              <a:t>. </a:t>
            </a:r>
            <a:r>
              <a:rPr lang="tr-TR" sz="1000" dirty="0" err="1" smtClean="0"/>
              <a:t>Ecol</a:t>
            </a:r>
            <a:r>
              <a:rPr lang="tr-TR" sz="1000" dirty="0" smtClean="0"/>
              <a:t>. </a:t>
            </a:r>
            <a:r>
              <a:rPr lang="tr-TR" sz="1000" dirty="0" err="1" smtClean="0"/>
              <a:t>Eng</a:t>
            </a:r>
            <a:r>
              <a:rPr lang="tr-TR" sz="1000" dirty="0" smtClean="0"/>
              <a:t>. 72, 103–115</a:t>
            </a:r>
          </a:p>
          <a:p>
            <a:r>
              <a:rPr lang="tr-TR" sz="1000" dirty="0" smtClean="0"/>
              <a:t>Fikirdeşici-Ergen, Ş et al. 2018. Bioremediation of </a:t>
            </a:r>
            <a:r>
              <a:rPr lang="tr-TR" sz="1000" dirty="0" err="1" smtClean="0"/>
              <a:t>heavy</a:t>
            </a:r>
            <a:r>
              <a:rPr lang="tr-TR" sz="1000" dirty="0" smtClean="0"/>
              <a:t> metal </a:t>
            </a:r>
            <a:r>
              <a:rPr lang="tr-TR" sz="1000" dirty="0" err="1" smtClean="0"/>
              <a:t>contaminated</a:t>
            </a:r>
            <a:r>
              <a:rPr lang="tr-TR" sz="1000" dirty="0" smtClean="0"/>
              <a:t> </a:t>
            </a:r>
            <a:r>
              <a:rPr lang="tr-TR" sz="1000" dirty="0" err="1" smtClean="0"/>
              <a:t>medium</a:t>
            </a:r>
            <a:r>
              <a:rPr lang="tr-TR" sz="1000" dirty="0" smtClean="0"/>
              <a:t> </a:t>
            </a:r>
            <a:r>
              <a:rPr lang="tr-TR" sz="1000" dirty="0" err="1" smtClean="0"/>
              <a:t>using</a:t>
            </a:r>
            <a:r>
              <a:rPr lang="tr-TR" sz="1000" dirty="0" smtClean="0"/>
              <a:t> Lemna </a:t>
            </a:r>
            <a:r>
              <a:rPr lang="tr-TR" sz="1000" dirty="0" err="1" smtClean="0"/>
              <a:t>minor</a:t>
            </a:r>
            <a:r>
              <a:rPr lang="tr-TR" sz="1000" dirty="0" smtClean="0"/>
              <a:t>, Daphnia </a:t>
            </a:r>
            <a:r>
              <a:rPr lang="tr-TR" sz="1000" dirty="0" err="1" smtClean="0"/>
              <a:t>magna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their</a:t>
            </a:r>
            <a:r>
              <a:rPr lang="tr-TR" sz="1000" dirty="0" smtClean="0"/>
              <a:t> </a:t>
            </a:r>
            <a:r>
              <a:rPr lang="tr-TR" sz="1000" dirty="0" err="1" smtClean="0"/>
              <a:t>consortium</a:t>
            </a:r>
            <a:r>
              <a:rPr lang="tr-TR" sz="1000" dirty="0" smtClean="0"/>
              <a:t>. </a:t>
            </a:r>
            <a:r>
              <a:rPr lang="tr-TR" sz="1000" dirty="0" err="1" smtClean="0"/>
              <a:t>Chemistry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</a:t>
            </a:r>
            <a:r>
              <a:rPr lang="tr-TR" sz="1000" dirty="0" err="1" smtClean="0"/>
              <a:t>Ecology</a:t>
            </a:r>
            <a:r>
              <a:rPr lang="tr-TR" sz="1000" dirty="0" smtClean="0"/>
              <a:t>. 34(1):43-55</a:t>
            </a:r>
          </a:p>
          <a:p>
            <a:r>
              <a:rPr lang="tr-TR" sz="1000" dirty="0" smtClean="0"/>
              <a:t>Fikirdeşici-Ergen, Ş </a:t>
            </a:r>
            <a:r>
              <a:rPr lang="tr-TR" sz="1000" dirty="0" err="1" smtClean="0"/>
              <a:t>and</a:t>
            </a:r>
            <a:r>
              <a:rPr lang="tr-TR" sz="1000" dirty="0" smtClean="0"/>
              <a:t> Üçüncü-Tunca, E. 2018. </a:t>
            </a:r>
            <a:r>
              <a:rPr lang="tr-TR" sz="1000" dirty="0" err="1" smtClean="0"/>
              <a:t>Nanotoxicity</a:t>
            </a:r>
            <a:r>
              <a:rPr lang="tr-TR" sz="1000" dirty="0" smtClean="0"/>
              <a:t> </a:t>
            </a:r>
            <a:r>
              <a:rPr lang="tr-TR" sz="1000" dirty="0" err="1" smtClean="0"/>
              <a:t>Modelling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Removal </a:t>
            </a:r>
            <a:r>
              <a:rPr lang="tr-TR" sz="1000" dirty="0" err="1" smtClean="0"/>
              <a:t>Efficiencies</a:t>
            </a:r>
            <a:r>
              <a:rPr lang="tr-TR" sz="1000" dirty="0" smtClean="0"/>
              <a:t> of </a:t>
            </a:r>
            <a:r>
              <a:rPr lang="tr-TR" sz="1000" dirty="0" err="1" smtClean="0"/>
              <a:t>ZnONP</a:t>
            </a:r>
            <a:r>
              <a:rPr lang="tr-TR" sz="1000" dirty="0" smtClean="0"/>
              <a:t>, International Journal of </a:t>
            </a:r>
            <a:r>
              <a:rPr lang="tr-TR" sz="1000" dirty="0" err="1" smtClean="0"/>
              <a:t>Phytoremediation</a:t>
            </a:r>
            <a:r>
              <a:rPr lang="tr-TR" sz="1000" dirty="0" smtClean="0"/>
              <a:t> 20(1):16-26</a:t>
            </a:r>
          </a:p>
          <a:p>
            <a:r>
              <a:rPr lang="tr-TR" sz="1000" dirty="0" smtClean="0"/>
              <a:t>Yakup Sedat VELIOGLU, Şeyda FİKİRDEŞİCİ-ERGEN, Pelin AKSU, Ahmet ALTINDAĞ. 2018. Effects of </a:t>
            </a:r>
            <a:r>
              <a:rPr lang="tr-TR" sz="1000" dirty="0" err="1" smtClean="0"/>
              <a:t>Ozone</a:t>
            </a:r>
            <a:r>
              <a:rPr lang="tr-TR" sz="1000" dirty="0" smtClean="0"/>
              <a:t> </a:t>
            </a:r>
            <a:r>
              <a:rPr lang="tr-TR" sz="1000" dirty="0" err="1" smtClean="0"/>
              <a:t>Treatment</a:t>
            </a:r>
            <a:r>
              <a:rPr lang="tr-TR" sz="1000" dirty="0" smtClean="0"/>
              <a:t> on </a:t>
            </a:r>
            <a:r>
              <a:rPr lang="tr-TR" sz="1000" dirty="0" err="1" smtClean="0"/>
              <a:t>the</a:t>
            </a:r>
            <a:r>
              <a:rPr lang="tr-TR" sz="1000" dirty="0" smtClean="0"/>
              <a:t> </a:t>
            </a:r>
            <a:r>
              <a:rPr lang="tr-TR" sz="1000" dirty="0" err="1" smtClean="0"/>
              <a:t>Degradation</a:t>
            </a:r>
            <a:r>
              <a:rPr lang="tr-TR" sz="1000" dirty="0" smtClean="0"/>
              <a:t> </a:t>
            </a:r>
            <a:r>
              <a:rPr lang="tr-TR" sz="1000" dirty="0" err="1" smtClean="0"/>
              <a:t>and</a:t>
            </a:r>
            <a:r>
              <a:rPr lang="tr-TR" sz="1000" dirty="0" smtClean="0"/>
              <a:t> Toxicity of </a:t>
            </a:r>
            <a:r>
              <a:rPr lang="tr-TR" sz="1000" dirty="0" err="1" smtClean="0"/>
              <a:t>Several</a:t>
            </a:r>
            <a:r>
              <a:rPr lang="tr-TR" sz="1000" dirty="0" smtClean="0"/>
              <a:t> </a:t>
            </a:r>
            <a:r>
              <a:rPr lang="tr-TR" sz="1000" dirty="0" err="1" smtClean="0"/>
              <a:t>Pesticides</a:t>
            </a:r>
            <a:r>
              <a:rPr lang="tr-TR" sz="1000" dirty="0" smtClean="0"/>
              <a:t> in </a:t>
            </a:r>
            <a:r>
              <a:rPr lang="tr-TR" sz="1000" dirty="0" err="1" smtClean="0"/>
              <a:t>Different</a:t>
            </a:r>
            <a:r>
              <a:rPr lang="tr-TR" sz="1000" dirty="0" smtClean="0"/>
              <a:t> </a:t>
            </a:r>
            <a:r>
              <a:rPr lang="tr-TR" sz="1000" dirty="0" err="1" smtClean="0"/>
              <a:t>Groups</a:t>
            </a:r>
            <a:r>
              <a:rPr lang="tr-TR" sz="1000" dirty="0" smtClean="0"/>
              <a:t>, Journal of </a:t>
            </a:r>
            <a:r>
              <a:rPr lang="tr-TR" sz="1000" dirty="0" err="1" smtClean="0"/>
              <a:t>Agricultural</a:t>
            </a:r>
            <a:r>
              <a:rPr lang="tr-TR" sz="1000" dirty="0" smtClean="0"/>
              <a:t> </a:t>
            </a:r>
            <a:r>
              <a:rPr lang="tr-TR" sz="1000" dirty="0" err="1" smtClean="0"/>
              <a:t>Sciences</a:t>
            </a:r>
            <a:r>
              <a:rPr lang="tr-TR" sz="1000" dirty="0" smtClean="0"/>
              <a:t>, 24(2):</a:t>
            </a:r>
            <a:r>
              <a:rPr lang="tr-TR" sz="1000" dirty="0" smtClean="0"/>
              <a:t>245-255</a:t>
            </a:r>
          </a:p>
          <a:p>
            <a:r>
              <a:rPr lang="tr-TR" sz="1000" dirty="0" smtClean="0"/>
              <a:t>Erkul, H., (2012), Çevre Koruma, Detay Yayınları: 501, Ankara. </a:t>
            </a:r>
          </a:p>
          <a:p>
            <a:r>
              <a:rPr lang="tr-TR" sz="1000" dirty="0" smtClean="0"/>
              <a:t>Görmez, K., (2010), Çevre Sorunları, Nobel Yayın Dağıtım: 1138, Ankara.</a:t>
            </a:r>
          </a:p>
          <a:p>
            <a:r>
              <a:rPr lang="tr-TR" sz="1000" dirty="0" smtClean="0"/>
              <a:t>N. BAYRAK1 , B. SARIBOĞA2 , T. BAYRAK3 KENTSEL GELİŞİM VE ÇEVRE SAĞLIĞI İLİŞKİSİ: SİNOP İLİ ÖRNEĞİ, HKMO-Mühendislik Ölçmeleri STB Komisyonu 8. </a:t>
            </a:r>
            <a:r>
              <a:rPr lang="tr-TR" sz="1000" smtClean="0"/>
              <a:t>Ulusal Mühendislik Ölçmeleri Sempozyumu 19-21 Ekim 2016, Yıldız Teknik Üniversitesi, İstanbul</a:t>
            </a:r>
            <a:endParaRPr lang="tr-TR" sz="1000" dirty="0" smtClean="0"/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1564247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TM02900743[[fn=Organik]]</Template>
  <TotalTime>58</TotalTime>
  <Words>304</Words>
  <Application>Microsoft Office PowerPoint</Application>
  <PresentationFormat>Geniş ekran</PresentationFormat>
  <Paragraphs>25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Garamond</vt:lpstr>
      <vt:lpstr>Organik</vt:lpstr>
      <vt:lpstr>FMUS1003 Su okuryazarlığı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FMUS1003 Su okuryazarlığı</dc:title>
  <dc:creator>hp_ergen</dc:creator>
  <cp:lastModifiedBy>hp_ergen</cp:lastModifiedBy>
  <cp:revision>5</cp:revision>
  <dcterms:created xsi:type="dcterms:W3CDTF">2020-10-02T10:46:39Z</dcterms:created>
  <dcterms:modified xsi:type="dcterms:W3CDTF">2020-10-02T11:45:37Z</dcterms:modified>
</cp:coreProperties>
</file>