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8" r:id="rId6"/>
    <p:sldId id="269" r:id="rId7"/>
    <p:sldId id="270" r:id="rId8"/>
    <p:sldId id="271" r:id="rId9"/>
    <p:sldId id="273" r:id="rId10"/>
    <p:sldId id="274" r:id="rId11"/>
    <p:sldId id="275" r:id="rId12"/>
    <p:sldId id="276" r:id="rId13"/>
    <p:sldId id="279" r:id="rId14"/>
    <p:sldId id="280" r:id="rId15"/>
    <p:sldId id="281" r:id="rId16"/>
    <p:sldId id="282" r:id="rId17"/>
    <p:sldId id="283" r:id="rId18"/>
    <p:sldId id="284" r:id="rId19"/>
    <p:sldId id="272" r:id="rId20"/>
    <p:sldId id="278" r:id="rId21"/>
    <p:sldId id="277"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8" r:id="rId42"/>
    <p:sldId id="304" r:id="rId43"/>
    <p:sldId id="305" r:id="rId44"/>
    <p:sldId id="306" r:id="rId45"/>
    <p:sldId id="307" r:id="rId46"/>
    <p:sldId id="309" r:id="rId47"/>
    <p:sldId id="310" r:id="rId48"/>
    <p:sldId id="311" r:id="rId49"/>
    <p:sldId id="312" r:id="rId50"/>
    <p:sldId id="259" r:id="rId5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3" d="100"/>
          <a:sy n="103" d="100"/>
        </p:scale>
        <p:origin x="11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3200" b="0" spc="-50" baseline="0">
                <a:solidFill>
                  <a:srgbClr val="204788"/>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ctr">
              <a:buNone/>
              <a:defRPr sz="1800" cap="all" spc="200" baseline="0">
                <a:solidFill>
                  <a:schemeClr val="tx2"/>
                </a:solidFill>
                <a:latin typeface="Times New Roman" panose="02020603050405020304" pitchFamily="18" charset="0"/>
                <a:cs typeface="Times New Roman" panose="020206030504050203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D7A43601-0E0E-446B-BB58-5175B9F6710A}" type="datetimeFigureOut">
              <a:rPr lang="tr-TR" smtClean="0"/>
              <a:t>30.01.2020</a:t>
            </a:fld>
            <a:endParaRPr lang="tr-TR"/>
          </a:p>
        </p:txBody>
      </p:sp>
      <p:sp>
        <p:nvSpPr>
          <p:cNvPr id="5" name="Footer Placeholder 4"/>
          <p:cNvSpPr>
            <a:spLocks noGrp="1"/>
          </p:cNvSpPr>
          <p:nvPr>
            <p:ph type="ftr" sz="quarter" idx="11"/>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84BDF328-9F2A-403A-9E4B-DC6528867F53}"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1391" y="826686"/>
            <a:ext cx="1527835" cy="1527835"/>
          </a:xfrm>
          <a:prstGeom prst="rect">
            <a:avLst/>
          </a:prstGeom>
        </p:spPr>
      </p:pic>
      <p:sp>
        <p:nvSpPr>
          <p:cNvPr id="12" name="Metin kutusu 11"/>
          <p:cNvSpPr txBox="1"/>
          <p:nvPr/>
        </p:nvSpPr>
        <p:spPr>
          <a:xfrm>
            <a:off x="3929604" y="1051995"/>
            <a:ext cx="5188408" cy="1077218"/>
          </a:xfrm>
          <a:prstGeom prst="rect">
            <a:avLst/>
          </a:prstGeom>
          <a:noFill/>
        </p:spPr>
        <p:txBody>
          <a:bodyPr wrap="none" rtlCol="0">
            <a:spAutoFit/>
          </a:bodyPr>
          <a:lstStyle/>
          <a:p>
            <a:pPr algn="ctr"/>
            <a:r>
              <a:rPr lang="tr-TR" sz="3200" b="0" dirty="0" smtClean="0">
                <a:solidFill>
                  <a:srgbClr val="204788"/>
                </a:solidFill>
                <a:latin typeface="Times New Roman" panose="02020603050405020304" pitchFamily="18" charset="0"/>
                <a:cs typeface="Times New Roman" panose="02020603050405020304" pitchFamily="18" charset="0"/>
              </a:rPr>
              <a:t>Ankara Üniversitesi</a:t>
            </a:r>
          </a:p>
          <a:p>
            <a:pPr algn="ctr"/>
            <a:r>
              <a:rPr lang="tr-TR" sz="3200" b="0" dirty="0" smtClean="0">
                <a:solidFill>
                  <a:srgbClr val="204788"/>
                </a:solidFill>
                <a:latin typeface="Times New Roman" panose="02020603050405020304" pitchFamily="18" charset="0"/>
                <a:cs typeface="Times New Roman" panose="02020603050405020304" pitchFamily="18" charset="0"/>
              </a:rPr>
              <a:t>Nallıhan</a:t>
            </a:r>
            <a:r>
              <a:rPr lang="tr-TR" sz="3200" b="0" baseline="0" dirty="0" smtClean="0">
                <a:solidFill>
                  <a:srgbClr val="204788"/>
                </a:solidFill>
                <a:latin typeface="Times New Roman" panose="02020603050405020304" pitchFamily="18" charset="0"/>
                <a:cs typeface="Times New Roman" panose="02020603050405020304" pitchFamily="18" charset="0"/>
              </a:rPr>
              <a:t> Meslek Yüksekokulu</a:t>
            </a:r>
            <a:endParaRPr lang="tr-TR" sz="3200" b="0" dirty="0">
              <a:solidFill>
                <a:srgbClr val="20478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54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7A43601-0E0E-446B-BB58-5175B9F6710A}" type="datetimeFigureOut">
              <a:rPr lang="tr-TR" smtClean="0"/>
              <a:t>30.01.2020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4BDF328-9F2A-403A-9E4B-DC6528867F53}" type="slidenum">
              <a:rPr lang="tr-TR" smtClean="0"/>
              <a:t>‹#›</a:t>
            </a:fld>
            <a:endParaRPr lang="tr-TR"/>
          </a:p>
        </p:txBody>
      </p:sp>
    </p:spTree>
    <p:extLst>
      <p:ext uri="{BB962C8B-B14F-4D97-AF65-F5344CB8AC3E}">
        <p14:creationId xmlns:p14="http://schemas.microsoft.com/office/powerpoint/2010/main" val="11722578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7A43601-0E0E-446B-BB58-5175B9F6710A}" type="datetimeFigureOut">
              <a:rPr lang="tr-TR" smtClean="0"/>
              <a:t>30.01.2020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4BDF328-9F2A-403A-9E4B-DC6528867F53}" type="slidenum">
              <a:rPr lang="tr-TR" smtClean="0"/>
              <a:t>‹#›</a:t>
            </a:fld>
            <a:endParaRPr lang="tr-TR"/>
          </a:p>
        </p:txBody>
      </p:sp>
    </p:spTree>
    <p:extLst>
      <p:ext uri="{BB962C8B-B14F-4D97-AF65-F5344CB8AC3E}">
        <p14:creationId xmlns:p14="http://schemas.microsoft.com/office/powerpoint/2010/main" val="266721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vl2pPr>
              <a:defRPr>
                <a:solidFill>
                  <a:schemeClr val="bg2">
                    <a:lumMod val="25000"/>
                  </a:schemeClr>
                </a:solidFill>
                <a:latin typeface="Times New Roman" panose="02020603050405020304" pitchFamily="18" charset="0"/>
                <a:cs typeface="Times New Roman" panose="02020603050405020304" pitchFamily="18" charset="0"/>
              </a:defRPr>
            </a:lvl2pPr>
            <a:lvl3pPr>
              <a:defRPr>
                <a:solidFill>
                  <a:schemeClr val="bg2">
                    <a:lumMod val="25000"/>
                  </a:schemeClr>
                </a:solidFill>
                <a:latin typeface="Times New Roman" panose="02020603050405020304" pitchFamily="18" charset="0"/>
                <a:cs typeface="Times New Roman" panose="02020603050405020304" pitchFamily="18" charset="0"/>
              </a:defRPr>
            </a:lvl3pPr>
            <a:lvl4pPr>
              <a:defRPr>
                <a:solidFill>
                  <a:schemeClr val="bg2">
                    <a:lumMod val="25000"/>
                  </a:schemeClr>
                </a:solidFill>
                <a:latin typeface="Times New Roman" panose="02020603050405020304" pitchFamily="18" charset="0"/>
                <a:cs typeface="Times New Roman" panose="02020603050405020304" pitchFamily="18" charset="0"/>
              </a:defRPr>
            </a:lvl4pPr>
            <a:lvl5pPr>
              <a:defRPr>
                <a:solidFill>
                  <a:schemeClr val="bg2">
                    <a:lumMod val="25000"/>
                  </a:schemeClr>
                </a:solidFill>
                <a:latin typeface="Times New Roman" panose="02020603050405020304" pitchFamily="18" charset="0"/>
                <a:cs typeface="Times New Roman" panose="02020603050405020304" pitchFamily="18" charset="0"/>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fld id="{D7A43601-0E0E-446B-BB58-5175B9F6710A}" type="datetimeFigureOut">
              <a:rPr lang="tr-TR" smtClean="0"/>
              <a:t>30.01.2020</a:t>
            </a:fld>
            <a:endParaRPr lang="tr-TR"/>
          </a:p>
        </p:txBody>
      </p:sp>
      <p:sp>
        <p:nvSpPr>
          <p:cNvPr id="5" name="Footer Placeholder 4"/>
          <p:cNvSpPr>
            <a:spLocks noGrp="1"/>
          </p:cNvSpPr>
          <p:nvPr>
            <p:ph type="ftr" sz="quarter" idx="11"/>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fld id="{84BDF328-9F2A-403A-9E4B-DC6528867F53}" type="slidenum">
              <a:rPr lang="tr-TR" smtClean="0"/>
              <a:t>‹#›</a:t>
            </a:fld>
            <a:endParaRPr lang="tr-TR"/>
          </a:p>
        </p:txBody>
      </p:sp>
    </p:spTree>
    <p:extLst>
      <p:ext uri="{BB962C8B-B14F-4D97-AF65-F5344CB8AC3E}">
        <p14:creationId xmlns:p14="http://schemas.microsoft.com/office/powerpoint/2010/main" val="299057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3600" b="0">
                <a:solidFill>
                  <a:srgbClr val="204788"/>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200" baseline="0">
                <a:solidFill>
                  <a:srgbClr val="204788"/>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D7A43601-0E0E-446B-BB58-5175B9F6710A}" type="datetimeFigureOut">
              <a:rPr lang="tr-TR" smtClean="0"/>
              <a:t>30.01.2020</a:t>
            </a:fld>
            <a:endParaRPr lang="tr-T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84BDF328-9F2A-403A-9E4B-DC6528867F53}"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0436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7A43601-0E0E-446B-BB58-5175B9F6710A}" type="datetimeFigureOut">
              <a:rPr lang="tr-TR" smtClean="0"/>
              <a:t>30.01.2020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4BDF328-9F2A-403A-9E4B-DC6528867F53}" type="slidenum">
              <a:rPr lang="tr-TR" smtClean="0"/>
              <a:t>‹#›</a:t>
            </a:fld>
            <a:endParaRPr lang="tr-TR"/>
          </a:p>
        </p:txBody>
      </p:sp>
    </p:spTree>
    <p:extLst>
      <p:ext uri="{BB962C8B-B14F-4D97-AF65-F5344CB8AC3E}">
        <p14:creationId xmlns:p14="http://schemas.microsoft.com/office/powerpoint/2010/main" val="370828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5"/>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7A43601-0E0E-446B-BB58-5175B9F6710A}" type="datetimeFigureOut">
              <a:rPr lang="tr-TR" smtClean="0"/>
              <a:t>30.01.2020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4BDF328-9F2A-403A-9E4B-DC6528867F53}" type="slidenum">
              <a:rPr lang="tr-TR" smtClean="0"/>
              <a:t>‹#›</a:t>
            </a:fld>
            <a:endParaRPr lang="tr-TR"/>
          </a:p>
        </p:txBody>
      </p:sp>
    </p:spTree>
    <p:extLst>
      <p:ext uri="{BB962C8B-B14F-4D97-AF65-F5344CB8AC3E}">
        <p14:creationId xmlns:p14="http://schemas.microsoft.com/office/powerpoint/2010/main" val="399064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46270"/>
          </a:xfrm>
        </p:spPr>
        <p:txBody>
          <a:bodyPr>
            <a:normAutofit/>
          </a:bodyPr>
          <a:lstStyle>
            <a:lvl1pPr>
              <a:defRPr sz="3600">
                <a:solidFill>
                  <a:srgbClr val="204788"/>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7A43601-0E0E-446B-BB58-5175B9F6710A}" type="datetimeFigureOut">
              <a:rPr lang="tr-TR" smtClean="0"/>
              <a:t>30.01.2020</a:t>
            </a:fld>
            <a:endParaRPr lang="tr-T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tr-T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4BDF328-9F2A-403A-9E4B-DC6528867F53}" type="slidenum">
              <a:rPr lang="tr-TR" smtClean="0"/>
              <a:t>‹#›</a:t>
            </a:fld>
            <a:endParaRPr lang="tr-TR"/>
          </a:p>
        </p:txBody>
      </p:sp>
      <p:sp>
        <p:nvSpPr>
          <p:cNvPr id="6" name="Dikdörtgen 5"/>
          <p:cNvSpPr/>
          <p:nvPr/>
        </p:nvSpPr>
        <p:spPr>
          <a:xfrm>
            <a:off x="988291" y="1644073"/>
            <a:ext cx="10224192" cy="350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Düz Bağlayıcı 7"/>
          <p:cNvCxnSpPr/>
          <p:nvPr/>
        </p:nvCxnSpPr>
        <p:spPr>
          <a:xfrm>
            <a:off x="1097280" y="979054"/>
            <a:ext cx="10058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6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7A43601-0E0E-446B-BB58-5175B9F6710A}" type="datetimeFigureOut">
              <a:rPr lang="tr-TR" smtClean="0"/>
              <a:t>30.01.2020</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84BDF328-9F2A-403A-9E4B-DC6528867F53}" type="slidenum">
              <a:rPr lang="tr-TR" smtClean="0"/>
              <a:t>‹#›</a:t>
            </a:fld>
            <a:endParaRPr lang="tr-TR"/>
          </a:p>
        </p:txBody>
      </p:sp>
    </p:spTree>
    <p:extLst>
      <p:ext uri="{BB962C8B-B14F-4D97-AF65-F5344CB8AC3E}">
        <p14:creationId xmlns:p14="http://schemas.microsoft.com/office/powerpoint/2010/main" val="226350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rgbClr val="204788"/>
                </a:solidFill>
                <a:latin typeface="Times New Roman" panose="02020603050405020304" pitchFamily="18" charset="0"/>
                <a:cs typeface="Times New Roman" panose="02020603050405020304" pitchFamily="18" charset="0"/>
              </a:defRPr>
            </a:lvl1pPr>
            <a:lvl2pPr>
              <a:defRPr>
                <a:solidFill>
                  <a:srgbClr val="204788"/>
                </a:solidFill>
                <a:latin typeface="Times New Roman" panose="02020603050405020304" pitchFamily="18" charset="0"/>
                <a:cs typeface="Times New Roman" panose="02020603050405020304" pitchFamily="18" charset="0"/>
              </a:defRPr>
            </a:lvl2pPr>
            <a:lvl3pPr>
              <a:defRPr>
                <a:solidFill>
                  <a:srgbClr val="204788"/>
                </a:solidFill>
                <a:latin typeface="Times New Roman" panose="02020603050405020304" pitchFamily="18" charset="0"/>
                <a:cs typeface="Times New Roman" panose="02020603050405020304" pitchFamily="18" charset="0"/>
              </a:defRPr>
            </a:lvl3pPr>
            <a:lvl4pPr>
              <a:defRPr>
                <a:solidFill>
                  <a:srgbClr val="204788"/>
                </a:solidFill>
                <a:latin typeface="Times New Roman" panose="02020603050405020304" pitchFamily="18" charset="0"/>
                <a:cs typeface="Times New Roman" panose="02020603050405020304" pitchFamily="18" charset="0"/>
              </a:defRPr>
            </a:lvl4pPr>
            <a:lvl5pPr>
              <a:defRPr>
                <a:solidFill>
                  <a:srgbClr val="204788"/>
                </a:solidFill>
                <a:latin typeface="Times New Roman" panose="02020603050405020304" pitchFamily="18" charset="0"/>
                <a:cs typeface="Times New Roman" panose="02020603050405020304" pitchFamily="18" charset="0"/>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atin typeface="Times New Roman" panose="02020603050405020304" pitchFamily="18" charset="0"/>
                <a:cs typeface="Times New Roman" panose="02020603050405020304" pitchFamily="18" charset="0"/>
              </a:defRPr>
            </a:lvl1pPr>
          </a:lstStyle>
          <a:p>
            <a:fld id="{D7A43601-0E0E-446B-BB58-5175B9F6710A}" type="datetimeFigureOut">
              <a:rPr lang="tr-TR" smtClean="0"/>
              <a:t>30.01.2020</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rgbClr val="204788"/>
                </a:solidFill>
                <a:latin typeface="Times New Roman" panose="02020603050405020304" pitchFamily="18" charset="0"/>
                <a:cs typeface="Times New Roman" panose="02020603050405020304" pitchFamily="18" charset="0"/>
              </a:defRPr>
            </a:lvl1pPr>
          </a:lstStyle>
          <a:p>
            <a:endParaRPr lang="tr-TR"/>
          </a:p>
        </p:txBody>
      </p:sp>
      <p:sp>
        <p:nvSpPr>
          <p:cNvPr id="7" name="Slide Number Placeholder 6"/>
          <p:cNvSpPr>
            <a:spLocks noGrp="1"/>
          </p:cNvSpPr>
          <p:nvPr>
            <p:ph type="sldNum" sz="quarter" idx="12"/>
          </p:nvPr>
        </p:nvSpPr>
        <p:spPr/>
        <p:txBody>
          <a:bodyPr/>
          <a:lstStyle>
            <a:lvl1pPr>
              <a:defRPr>
                <a:solidFill>
                  <a:srgbClr val="204788"/>
                </a:solidFill>
                <a:latin typeface="Times New Roman" panose="02020603050405020304" pitchFamily="18" charset="0"/>
                <a:cs typeface="Times New Roman" panose="02020603050405020304" pitchFamily="18" charset="0"/>
              </a:defRPr>
            </a:lvl1pPr>
          </a:lstStyle>
          <a:p>
            <a:fld id="{84BDF328-9F2A-403A-9E4B-DC6528867F53}" type="slidenum">
              <a:rPr lang="tr-TR" smtClean="0"/>
              <a:t>‹#›</a:t>
            </a:fld>
            <a:endParaRPr lang="tr-TR"/>
          </a:p>
        </p:txBody>
      </p:sp>
    </p:spTree>
    <p:extLst>
      <p:ext uri="{BB962C8B-B14F-4D97-AF65-F5344CB8AC3E}">
        <p14:creationId xmlns:p14="http://schemas.microsoft.com/office/powerpoint/2010/main" val="31018943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7A43601-0E0E-446B-BB58-5175B9F6710A}" type="datetimeFigureOut">
              <a:rPr lang="tr-TR" smtClean="0"/>
              <a:t>30.01.2020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4BDF328-9F2A-403A-9E4B-DC6528867F53}" type="slidenum">
              <a:rPr lang="tr-TR" smtClean="0"/>
              <a:t>‹#›</a:t>
            </a:fld>
            <a:endParaRPr lang="tr-TR"/>
          </a:p>
        </p:txBody>
      </p:sp>
    </p:spTree>
    <p:extLst>
      <p:ext uri="{BB962C8B-B14F-4D97-AF65-F5344CB8AC3E}">
        <p14:creationId xmlns:p14="http://schemas.microsoft.com/office/powerpoint/2010/main" val="16098235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627796"/>
          </a:xfrm>
          <a:prstGeom prst="rect">
            <a:avLst/>
          </a:prstGeom>
        </p:spPr>
        <p:txBody>
          <a:bodyPr vert="horz" lIns="91440" tIns="45720" rIns="91440" bIns="45720" rtlCol="0" anchor="b">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1097280" y="1064999"/>
            <a:ext cx="10058400" cy="4804095"/>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204788"/>
                </a:solidFill>
                <a:latin typeface="Times New Roman" panose="02020603050405020304" pitchFamily="18" charset="0"/>
                <a:cs typeface="Times New Roman" panose="02020603050405020304" pitchFamily="18" charset="0"/>
              </a:defRPr>
            </a:lvl1pPr>
          </a:lstStyle>
          <a:p>
            <a:fld id="{D7A43601-0E0E-446B-BB58-5175B9F6710A}" type="datetimeFigureOut">
              <a:rPr lang="tr-TR" smtClean="0"/>
              <a:t>30.01.2020</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204788"/>
                </a:solidFill>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204788"/>
                </a:solidFill>
                <a:latin typeface="Times New Roman" panose="02020603050405020304" pitchFamily="18" charset="0"/>
                <a:cs typeface="Times New Roman" panose="02020603050405020304" pitchFamily="18" charset="0"/>
              </a:defRPr>
            </a:lvl1pPr>
          </a:lstStyle>
          <a:p>
            <a:fld id="{84BDF328-9F2A-403A-9E4B-DC6528867F53}" type="slidenum">
              <a:rPr lang="tr-TR" smtClean="0"/>
              <a:t>‹#›</a:t>
            </a:fld>
            <a:endParaRPr lang="tr-TR"/>
          </a:p>
        </p:txBody>
      </p:sp>
      <p:cxnSp>
        <p:nvCxnSpPr>
          <p:cNvPr id="10" name="Straight Connector 9"/>
          <p:cNvCxnSpPr/>
          <p:nvPr/>
        </p:nvCxnSpPr>
        <p:spPr>
          <a:xfrm>
            <a:off x="1097280" y="989699"/>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5388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3600" kern="1200" spc="-50" baseline="0">
          <a:solidFill>
            <a:srgbClr val="204788"/>
          </a:solidFill>
          <a:latin typeface="Times New Roman" panose="02020603050405020304" pitchFamily="18" charset="0"/>
          <a:ea typeface="+mj-ea"/>
          <a:cs typeface="Times New Roman" panose="02020603050405020304" pitchFamily="18"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rgbClr val="204788"/>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rgbClr val="204788"/>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rgbClr val="204788"/>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rgbClr val="204788"/>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rgbClr val="204788"/>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ozumpark.com/mklresim/Windows-Server-2016-IIS-uzerinde-coklu-S_E751/clip_image0284.p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nucuismi/" TargetMode="External"/><Relationship Id="rId2" Type="http://schemas.openxmlformats.org/officeDocument/2006/relationships/hyperlink" Target="http://ipadresi/"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rizasahan.com/"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rizasahan.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rizasahan.com/" TargetMode="Externa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cozumpark.com/windows-server-2016-iis-uzerinde-coklu-site-yayinlam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WEB </a:t>
            </a:r>
            <a:r>
              <a:rPr lang="tr-TR" dirty="0" smtClean="0"/>
              <a:t>SİTESİ YAYINLAMA İŞLEMLERİ</a:t>
            </a:r>
            <a:endParaRPr lang="tr-TR" dirty="0"/>
          </a:p>
        </p:txBody>
      </p:sp>
      <p:sp>
        <p:nvSpPr>
          <p:cNvPr id="3" name="Alt Başlık 2"/>
          <p:cNvSpPr>
            <a:spLocks noGrp="1"/>
          </p:cNvSpPr>
          <p:nvPr>
            <p:ph type="subTitle" idx="1"/>
          </p:nvPr>
        </p:nvSpPr>
        <p:spPr/>
        <p:txBody>
          <a:bodyPr/>
          <a:lstStyle/>
          <a:p>
            <a:r>
              <a:rPr lang="tr-TR" dirty="0" smtClean="0"/>
              <a:t>Nbp220 web projesi yönetimi</a:t>
            </a:r>
            <a:endParaRPr lang="tr-TR" dirty="0"/>
          </a:p>
        </p:txBody>
      </p:sp>
    </p:spTree>
    <p:extLst>
      <p:ext uri="{BB962C8B-B14F-4D97-AF65-F5344CB8AC3E}">
        <p14:creationId xmlns:p14="http://schemas.microsoft.com/office/powerpoint/2010/main" val="349940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4999"/>
            <a:ext cx="3670663" cy="4804095"/>
          </a:xfrm>
        </p:spPr>
        <p:txBody>
          <a:bodyPr/>
          <a:lstStyle/>
          <a:p>
            <a:r>
              <a:rPr lang="tr-TR" dirty="0"/>
              <a:t>Şimdi kurulacak olan rolümüz seçili hale geldi. Bir sonraki adıma ilerleyebiliriz. Şimdi </a:t>
            </a:r>
            <a:r>
              <a:rPr lang="tr-TR" dirty="0" err="1"/>
              <a:t>Next</a:t>
            </a:r>
            <a:r>
              <a:rPr lang="tr-TR" dirty="0"/>
              <a:t> butonuna tıklayarak bir sonraki adıma ilerleyelim.</a:t>
            </a:r>
          </a:p>
        </p:txBody>
      </p:sp>
      <p:sp>
        <p:nvSpPr>
          <p:cNvPr id="4" name="Unvan 1"/>
          <p:cNvSpPr>
            <a:spLocks noGrp="1"/>
          </p:cNvSpPr>
          <p:nvPr>
            <p:ph type="title"/>
          </p:nvPr>
        </p:nvSpPr>
        <p:spPr/>
        <p:txBody>
          <a:bodyPr/>
          <a:lstStyle/>
          <a:p>
            <a:r>
              <a:rPr lang="tr-TR" dirty="0" smtClean="0"/>
              <a:t>Server 2016 IIS Kurulumu</a:t>
            </a:r>
            <a:endParaRPr lang="tr-TR" dirty="0"/>
          </a:p>
        </p:txBody>
      </p:sp>
      <p:pic>
        <p:nvPicPr>
          <p:cNvPr id="11266" name="Picture 2" descr="clip_image01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6522" y="1148151"/>
            <a:ext cx="6405530" cy="459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44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4999"/>
            <a:ext cx="3810622" cy="4804095"/>
          </a:xfrm>
        </p:spPr>
        <p:txBody>
          <a:bodyPr/>
          <a:lstStyle/>
          <a:p>
            <a:r>
              <a:rPr lang="tr-TR" dirty="0"/>
              <a:t>Bir sonraki ekranımızda özellik ekleme ekranımız bizi karşılamakta. Bir özellik ekleme istediğimiz durumda bu ekranı kullanmalıyız. Biz bu ekranda bir özellik eklemeyeceğimiz için </a:t>
            </a:r>
            <a:r>
              <a:rPr lang="tr-TR" dirty="0" err="1"/>
              <a:t>Next</a:t>
            </a:r>
            <a:r>
              <a:rPr lang="tr-TR" dirty="0"/>
              <a:t> ile ilerleyebiliriz.</a:t>
            </a:r>
          </a:p>
        </p:txBody>
      </p:sp>
      <p:sp>
        <p:nvSpPr>
          <p:cNvPr id="4" name="Unvan 1"/>
          <p:cNvSpPr>
            <a:spLocks noGrp="1"/>
          </p:cNvSpPr>
          <p:nvPr>
            <p:ph type="title"/>
          </p:nvPr>
        </p:nvSpPr>
        <p:spPr/>
        <p:txBody>
          <a:bodyPr/>
          <a:lstStyle/>
          <a:p>
            <a:r>
              <a:rPr lang="tr-TR" dirty="0" smtClean="0"/>
              <a:t>Server 2016 IIS Kurulumu</a:t>
            </a:r>
            <a:endParaRPr lang="tr-TR" dirty="0"/>
          </a:p>
        </p:txBody>
      </p:sp>
      <p:pic>
        <p:nvPicPr>
          <p:cNvPr id="10242" name="Picture 2" descr="clip_image02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7674" y="1065000"/>
            <a:ext cx="6419691" cy="4561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0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4999"/>
            <a:ext cx="2849569" cy="4804095"/>
          </a:xfrm>
        </p:spPr>
        <p:txBody>
          <a:bodyPr/>
          <a:lstStyle/>
          <a:p>
            <a:r>
              <a:rPr lang="tr-TR" dirty="0"/>
              <a:t>Bu ekranımızda kurulacak olan IIS versiyonu ile ilgili olarak bilgiler sunulmakta. Bir bakıma sihirbaz görevi gören bu ekranımızı </a:t>
            </a:r>
            <a:r>
              <a:rPr lang="tr-TR" dirty="0" err="1"/>
              <a:t>Next</a:t>
            </a:r>
            <a:r>
              <a:rPr lang="tr-TR" dirty="0"/>
              <a:t> ile geçelim.</a:t>
            </a:r>
          </a:p>
        </p:txBody>
      </p:sp>
      <p:sp>
        <p:nvSpPr>
          <p:cNvPr id="4" name="Unvan 1"/>
          <p:cNvSpPr>
            <a:spLocks noGrp="1"/>
          </p:cNvSpPr>
          <p:nvPr>
            <p:ph type="title"/>
          </p:nvPr>
        </p:nvSpPr>
        <p:spPr/>
        <p:txBody>
          <a:bodyPr/>
          <a:lstStyle/>
          <a:p>
            <a:r>
              <a:rPr lang="tr-TR" dirty="0" smtClean="0"/>
              <a:t>Server 2016 IIS Kurulumu</a:t>
            </a:r>
            <a:endParaRPr lang="tr-TR" dirty="0"/>
          </a:p>
        </p:txBody>
      </p:sp>
      <p:pic>
        <p:nvPicPr>
          <p:cNvPr id="9218" name="Picture 2" descr="clip_image022[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23128" y="1064999"/>
            <a:ext cx="6711602" cy="480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51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4999"/>
            <a:ext cx="4482426" cy="4804095"/>
          </a:xfrm>
        </p:spPr>
        <p:txBody>
          <a:bodyPr>
            <a:normAutofit lnSpcReduction="10000"/>
          </a:bodyPr>
          <a:lstStyle/>
          <a:p>
            <a:r>
              <a:rPr lang="tr-TR" dirty="0"/>
              <a:t>IIS rolü üzerinde çok sayıda bileşen ve ayar olmasından dolayı karşımıza özelleştirmeler yapabilmemiz için bir ekran geldi. Biz aşağıdaki ayarlar ile ilerliyor olacağız. Örnek olarak HTTP </a:t>
            </a:r>
            <a:r>
              <a:rPr lang="tr-TR" dirty="0" err="1"/>
              <a:t>Redirection</a:t>
            </a:r>
            <a:r>
              <a:rPr lang="tr-TR" dirty="0"/>
              <a:t> gibi yönlendirme işlemi yapacaksanız buradan bu özelliği aktif etmeniz gerekmektedir. Bir varsayılan ayarları kullanacağımız için bu adımı </a:t>
            </a:r>
            <a:r>
              <a:rPr lang="tr-TR" dirty="0" err="1"/>
              <a:t>Next</a:t>
            </a:r>
            <a:r>
              <a:rPr lang="tr-TR" dirty="0"/>
              <a:t> ile geçelim.</a:t>
            </a:r>
          </a:p>
        </p:txBody>
      </p:sp>
      <p:sp>
        <p:nvSpPr>
          <p:cNvPr id="4" name="Unvan 1"/>
          <p:cNvSpPr>
            <a:spLocks noGrp="1"/>
          </p:cNvSpPr>
          <p:nvPr>
            <p:ph type="title"/>
          </p:nvPr>
        </p:nvSpPr>
        <p:spPr/>
        <p:txBody>
          <a:bodyPr/>
          <a:lstStyle/>
          <a:p>
            <a:r>
              <a:rPr lang="tr-TR" dirty="0" smtClean="0"/>
              <a:t>Server 2016 IIS Kurulumu</a:t>
            </a:r>
            <a:endParaRPr lang="tr-TR" dirty="0"/>
          </a:p>
        </p:txBody>
      </p:sp>
      <p:pic>
        <p:nvPicPr>
          <p:cNvPr id="18434" name="Picture 2" descr="clip_image02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8327" y="1064999"/>
            <a:ext cx="5836362" cy="415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38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2474" y="1064999"/>
            <a:ext cx="3554964" cy="4804095"/>
          </a:xfrm>
        </p:spPr>
        <p:txBody>
          <a:bodyPr>
            <a:normAutofit/>
          </a:bodyPr>
          <a:lstStyle/>
          <a:p>
            <a:r>
              <a:rPr lang="tr-TR" dirty="0" err="1"/>
              <a:t>Restart</a:t>
            </a:r>
            <a:r>
              <a:rPr lang="tr-TR" dirty="0"/>
              <a:t> </a:t>
            </a:r>
            <a:r>
              <a:rPr lang="tr-TR" dirty="0" err="1"/>
              <a:t>the</a:t>
            </a:r>
            <a:r>
              <a:rPr lang="tr-TR" dirty="0"/>
              <a:t> </a:t>
            </a:r>
            <a:r>
              <a:rPr lang="tr-TR" dirty="0" err="1"/>
              <a:t>destination</a:t>
            </a:r>
            <a:r>
              <a:rPr lang="tr-TR" dirty="0"/>
              <a:t> server </a:t>
            </a:r>
            <a:r>
              <a:rPr lang="tr-TR" dirty="0" err="1"/>
              <a:t>automatically</a:t>
            </a:r>
            <a:r>
              <a:rPr lang="tr-TR" dirty="0"/>
              <a:t> </a:t>
            </a:r>
            <a:r>
              <a:rPr lang="tr-TR" dirty="0" err="1"/>
              <a:t>if</a:t>
            </a:r>
            <a:r>
              <a:rPr lang="tr-TR" dirty="0"/>
              <a:t> </a:t>
            </a:r>
            <a:r>
              <a:rPr lang="tr-TR" dirty="0" err="1"/>
              <a:t>requred</a:t>
            </a:r>
            <a:r>
              <a:rPr lang="tr-TR" dirty="0"/>
              <a:t> seçimini yaparak rollerin kurulumu sonrası yeniden başlatma gerekmesi durumunda bu işlemin otomatik olarak gerçekleşmesini sağlayalım.</a:t>
            </a:r>
          </a:p>
        </p:txBody>
      </p:sp>
      <p:sp>
        <p:nvSpPr>
          <p:cNvPr id="4" name="Unvan 1"/>
          <p:cNvSpPr>
            <a:spLocks noGrp="1"/>
          </p:cNvSpPr>
          <p:nvPr>
            <p:ph type="title"/>
          </p:nvPr>
        </p:nvSpPr>
        <p:spPr/>
        <p:txBody>
          <a:bodyPr/>
          <a:lstStyle/>
          <a:p>
            <a:r>
              <a:rPr lang="tr-TR" dirty="0" smtClean="0"/>
              <a:t>Server 2016 IIS Kurulumu</a:t>
            </a:r>
            <a:endParaRPr lang="tr-TR" dirty="0"/>
          </a:p>
        </p:txBody>
      </p:sp>
      <p:pic>
        <p:nvPicPr>
          <p:cNvPr id="17410" name="Picture 2" descr="clip_image02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7437" y="1064999"/>
            <a:ext cx="7239000" cy="515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57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4766" y="1130174"/>
            <a:ext cx="4417112" cy="4804095"/>
          </a:xfrm>
        </p:spPr>
        <p:txBody>
          <a:bodyPr>
            <a:normAutofit/>
          </a:bodyPr>
          <a:lstStyle/>
          <a:p>
            <a:pPr marL="0" lvl="0" indent="0" algn="just" eaLnBrk="0" fontAlgn="base" hangingPunct="0">
              <a:lnSpc>
                <a:spcPct val="100000"/>
              </a:lnSpc>
              <a:spcBef>
                <a:spcPct val="0"/>
              </a:spcBef>
              <a:spcAft>
                <a:spcPct val="0"/>
              </a:spcAft>
              <a:buClrTx/>
              <a:buSzTx/>
              <a:buNone/>
            </a:pPr>
            <a:r>
              <a:rPr lang="tr-TR" altLang="tr-TR" dirty="0"/>
              <a:t>Karışımıza gelen sorun ekranında YES butonuna tıklayalım ve yeniden başlama işlemine onay verdiğimizi belirtmiş olalım</a:t>
            </a:r>
            <a:r>
              <a:rPr lang="tr-TR" altLang="tr-TR" dirty="0" smtClean="0"/>
              <a:t>.</a:t>
            </a:r>
            <a:endParaRPr lang="tr-TR" altLang="tr-TR" dirty="0"/>
          </a:p>
        </p:txBody>
      </p:sp>
      <p:sp>
        <p:nvSpPr>
          <p:cNvPr id="4" name="Unvan 1"/>
          <p:cNvSpPr>
            <a:spLocks noGrp="1"/>
          </p:cNvSpPr>
          <p:nvPr>
            <p:ph type="title"/>
          </p:nvPr>
        </p:nvSpPr>
        <p:spPr/>
        <p:txBody>
          <a:bodyPr/>
          <a:lstStyle/>
          <a:p>
            <a:r>
              <a:rPr lang="tr-TR" dirty="0" smtClean="0"/>
              <a:t>Server 2016 IIS Kurulumu</a:t>
            </a:r>
            <a:endParaRPr lang="tr-TR" dirty="0"/>
          </a:p>
        </p:txBody>
      </p:sp>
      <p:pic>
        <p:nvPicPr>
          <p:cNvPr id="16386" name="Picture 2" descr="clip_image028[4]">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4368" y="1130174"/>
            <a:ext cx="6512881" cy="463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0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4999"/>
            <a:ext cx="3633340" cy="4804095"/>
          </a:xfrm>
        </p:spPr>
        <p:txBody>
          <a:bodyPr/>
          <a:lstStyle/>
          <a:p>
            <a:r>
              <a:rPr lang="tr-TR" dirty="0"/>
              <a:t>Bu </a:t>
            </a:r>
            <a:r>
              <a:rPr lang="tr-TR" dirty="0" smtClean="0"/>
              <a:t>ekranımızda </a:t>
            </a:r>
            <a:r>
              <a:rPr lang="tr-TR" dirty="0"/>
              <a:t> </a:t>
            </a:r>
            <a:r>
              <a:rPr lang="tr-TR" dirty="0" smtClean="0"/>
              <a:t/>
            </a:r>
            <a:br>
              <a:rPr lang="tr-TR" dirty="0" smtClean="0"/>
            </a:br>
            <a:r>
              <a:rPr lang="tr-TR" dirty="0" err="1" smtClean="0"/>
              <a:t>Install</a:t>
            </a:r>
            <a:r>
              <a:rPr lang="tr-TR" dirty="0"/>
              <a:t> butonumuza tıklayarak kurulum işlemimizi başlatalım.</a:t>
            </a:r>
          </a:p>
        </p:txBody>
      </p:sp>
      <p:sp>
        <p:nvSpPr>
          <p:cNvPr id="4" name="Unvan 1"/>
          <p:cNvSpPr>
            <a:spLocks noGrp="1"/>
          </p:cNvSpPr>
          <p:nvPr>
            <p:ph type="title"/>
          </p:nvPr>
        </p:nvSpPr>
        <p:spPr/>
        <p:txBody>
          <a:bodyPr/>
          <a:lstStyle/>
          <a:p>
            <a:r>
              <a:rPr lang="tr-TR" dirty="0" smtClean="0"/>
              <a:t>Server 2016 IIS Kurulumu</a:t>
            </a:r>
            <a:endParaRPr lang="tr-TR" dirty="0"/>
          </a:p>
        </p:txBody>
      </p:sp>
      <p:pic>
        <p:nvPicPr>
          <p:cNvPr id="15362" name="Picture 2" descr="clip_image030[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61249" y="1065000"/>
            <a:ext cx="6694780" cy="4748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38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4999"/>
            <a:ext cx="4603724" cy="4804095"/>
          </a:xfrm>
        </p:spPr>
        <p:txBody>
          <a:bodyPr/>
          <a:lstStyle/>
          <a:p>
            <a:r>
              <a:rPr lang="tr-TR" dirty="0"/>
              <a:t>Rolümüz kurulmaya başladı.</a:t>
            </a:r>
          </a:p>
        </p:txBody>
      </p:sp>
      <p:sp>
        <p:nvSpPr>
          <p:cNvPr id="4" name="Unvan 1"/>
          <p:cNvSpPr>
            <a:spLocks noGrp="1"/>
          </p:cNvSpPr>
          <p:nvPr>
            <p:ph type="title"/>
          </p:nvPr>
        </p:nvSpPr>
        <p:spPr/>
        <p:txBody>
          <a:bodyPr/>
          <a:lstStyle/>
          <a:p>
            <a:r>
              <a:rPr lang="tr-TR" dirty="0" smtClean="0"/>
              <a:t>Server 2016 IIS Kurulumu</a:t>
            </a:r>
            <a:endParaRPr lang="tr-TR" dirty="0"/>
          </a:p>
        </p:txBody>
      </p:sp>
      <p:pic>
        <p:nvPicPr>
          <p:cNvPr id="14338" name="Picture 2" descr="clip_image03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109" y="1170376"/>
            <a:ext cx="6172265" cy="4385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20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3772" y="1064999"/>
            <a:ext cx="4077478" cy="4804095"/>
          </a:xfrm>
        </p:spPr>
        <p:txBody>
          <a:bodyPr/>
          <a:lstStyle/>
          <a:p>
            <a:r>
              <a:rPr lang="tr-TR" dirty="0"/>
              <a:t>Kurulum işlemimiz tamamladı. Close kurulum adımımızı tamamlayalım.</a:t>
            </a:r>
          </a:p>
        </p:txBody>
      </p:sp>
      <p:sp>
        <p:nvSpPr>
          <p:cNvPr id="4" name="Unvan 1"/>
          <p:cNvSpPr>
            <a:spLocks noGrp="1"/>
          </p:cNvSpPr>
          <p:nvPr>
            <p:ph type="title"/>
          </p:nvPr>
        </p:nvSpPr>
        <p:spPr/>
        <p:txBody>
          <a:bodyPr/>
          <a:lstStyle/>
          <a:p>
            <a:r>
              <a:rPr lang="tr-TR" dirty="0" smtClean="0"/>
              <a:t>Server 2016 IIS Kurulumu</a:t>
            </a:r>
            <a:endParaRPr lang="tr-TR" dirty="0"/>
          </a:p>
        </p:txBody>
      </p:sp>
      <p:pic>
        <p:nvPicPr>
          <p:cNvPr id="13314" name="Picture 2" descr="clip_image03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89" y="1167636"/>
            <a:ext cx="5864355" cy="417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27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p:txBody>
          <a:bodyPr/>
          <a:lstStyle/>
          <a:p>
            <a:r>
              <a:rPr lang="tr-TR" dirty="0" smtClean="0"/>
              <a:t>Server 2016 IIS Yapılandırma</a:t>
            </a:r>
            <a:endParaRPr lang="tr-TR" dirty="0"/>
          </a:p>
        </p:txBody>
      </p:sp>
      <p:sp>
        <p:nvSpPr>
          <p:cNvPr id="2" name="İçerik Yer Tutucusu 1"/>
          <p:cNvSpPr>
            <a:spLocks noGrp="1"/>
          </p:cNvSpPr>
          <p:nvPr>
            <p:ph idx="1"/>
          </p:nvPr>
        </p:nvSpPr>
        <p:spPr>
          <a:xfrm>
            <a:off x="3694921" y="1253549"/>
            <a:ext cx="5529321" cy="577189"/>
          </a:xfrm>
        </p:spPr>
        <p:txBody>
          <a:bodyPr/>
          <a:lstStyle/>
          <a:p>
            <a:r>
              <a:rPr lang="tr-TR" dirty="0"/>
              <a:t>Varsayılan bir site oluşmuş durumda.</a:t>
            </a:r>
          </a:p>
        </p:txBody>
      </p:sp>
      <p:pic>
        <p:nvPicPr>
          <p:cNvPr id="3074" name="Picture 2" descr="clip_image03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718" y="1141582"/>
            <a:ext cx="2401013" cy="51104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lip_image0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205" y="1896563"/>
            <a:ext cx="7229475"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10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Server 2016 IIS Kurulumu</a:t>
            </a:r>
            <a:endParaRPr lang="tr-TR" dirty="0"/>
          </a:p>
        </p:txBody>
      </p:sp>
      <p:pic>
        <p:nvPicPr>
          <p:cNvPr id="1026" name="Picture 2" descr="clip_image002[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92173" y="1251979"/>
            <a:ext cx="5791702" cy="4374259"/>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85193" y="1135044"/>
            <a:ext cx="5506980" cy="5293757"/>
          </a:xfrm>
          <a:prstGeom prst="rect">
            <a:avLst/>
          </a:prstGeom>
        </p:spPr>
        <p:txBody>
          <a:bodyPr wrap="square">
            <a:spAutoFit/>
          </a:bodyPr>
          <a:lstStyle/>
          <a:p>
            <a:r>
              <a:rPr lang="tr-TR" sz="2600" dirty="0">
                <a:solidFill>
                  <a:srgbClr val="002060"/>
                </a:solidFill>
              </a:rPr>
              <a:t>IIS (Internet Information Services), Microsoft tarafından meydana getirilmiş olan bir İnternet bilgi sunucusudur. Daha basite indirgeyecek olursak IIS, işletim sistemi olarak Windows tabanı kullanan web sunucularında bulunur ve </a:t>
            </a:r>
            <a:r>
              <a:rPr lang="tr-TR" sz="2600" dirty="0" err="1">
                <a:solidFill>
                  <a:srgbClr val="002060"/>
                </a:solidFill>
              </a:rPr>
              <a:t>Asp.Net</a:t>
            </a:r>
            <a:r>
              <a:rPr lang="tr-TR" sz="2600" dirty="0">
                <a:solidFill>
                  <a:srgbClr val="002060"/>
                </a:solidFill>
              </a:rPr>
              <a:t> web yazılımlarının kolaylıkla görüntülenmesine yardımcı olur. </a:t>
            </a:r>
            <a:r>
              <a:rPr lang="tr-TR" sz="2600" dirty="0" err="1">
                <a:solidFill>
                  <a:srgbClr val="002060"/>
                </a:solidFill>
              </a:rPr>
              <a:t>Asp.Net</a:t>
            </a:r>
            <a:r>
              <a:rPr lang="tr-TR" sz="2600" dirty="0">
                <a:solidFill>
                  <a:srgbClr val="002060"/>
                </a:solidFill>
              </a:rPr>
              <a:t> diliyle geliştirilen tüm uygulamalar IIS üzerinde yer alır ve aynı şekilde IIS ile birlikte çalıştırılabilirler</a:t>
            </a:r>
          </a:p>
        </p:txBody>
      </p:sp>
    </p:spTree>
    <p:extLst>
      <p:ext uri="{BB962C8B-B14F-4D97-AF65-F5344CB8AC3E}">
        <p14:creationId xmlns:p14="http://schemas.microsoft.com/office/powerpoint/2010/main" val="38982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1886" y="1176967"/>
            <a:ext cx="5383763" cy="4692127"/>
          </a:xfrm>
        </p:spPr>
        <p:txBody>
          <a:bodyPr/>
          <a:lstStyle/>
          <a:p>
            <a:r>
              <a:rPr lang="tr-TR" dirty="0"/>
              <a:t>http://localhost </a:t>
            </a:r>
            <a:r>
              <a:rPr lang="tr-TR" dirty="0">
                <a:hlinkClick r:id="rId2"/>
              </a:rPr>
              <a:t>http://ipadresi</a:t>
            </a:r>
            <a:r>
              <a:rPr lang="tr-TR" dirty="0"/>
              <a:t> </a:t>
            </a:r>
            <a:r>
              <a:rPr lang="tr-TR" dirty="0" smtClean="0"/>
              <a:t>  veya</a:t>
            </a:r>
            <a:r>
              <a:rPr lang="tr-TR" dirty="0"/>
              <a:t> </a:t>
            </a:r>
            <a:r>
              <a:rPr lang="tr-TR" dirty="0">
                <a:hlinkClick r:id="rId3"/>
              </a:rPr>
              <a:t>http://sunucuismi</a:t>
            </a:r>
            <a:r>
              <a:rPr lang="tr-TR" dirty="0"/>
              <a:t> şeklinde varsayılan IIS sitesine erişim sağlayabiliriz. Aşağıdaki ekran geldiğine göre kurulum sorunsuz tamamlanmış ve servisler ayakta demekti</a:t>
            </a:r>
          </a:p>
        </p:txBody>
      </p:sp>
      <p:sp>
        <p:nvSpPr>
          <p:cNvPr id="4" name="Unvan 1"/>
          <p:cNvSpPr>
            <a:spLocks noGrp="1"/>
          </p:cNvSpPr>
          <p:nvPr>
            <p:ph type="title"/>
          </p:nvPr>
        </p:nvSpPr>
        <p:spPr/>
        <p:txBody>
          <a:bodyPr/>
          <a:lstStyle/>
          <a:p>
            <a:r>
              <a:rPr lang="tr-TR" dirty="0" smtClean="0"/>
              <a:t>Server 2016 IIS </a:t>
            </a:r>
            <a:r>
              <a:rPr lang="tr-TR" dirty="0"/>
              <a:t>Yapılandırma</a:t>
            </a:r>
          </a:p>
        </p:txBody>
      </p:sp>
      <p:pic>
        <p:nvPicPr>
          <p:cNvPr id="19458" name="Picture 2" descr="clip_image04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607" y="1260943"/>
            <a:ext cx="5799041" cy="410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03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79" y="1064999"/>
            <a:ext cx="10379373" cy="4804095"/>
          </a:xfrm>
        </p:spPr>
        <p:txBody>
          <a:bodyPr>
            <a:normAutofit/>
          </a:bodyPr>
          <a:lstStyle/>
          <a:p>
            <a:r>
              <a:rPr lang="tr-TR" dirty="0"/>
              <a:t>Host </a:t>
            </a:r>
            <a:r>
              <a:rPr lang="tr-TR" dirty="0" err="1"/>
              <a:t>Header</a:t>
            </a:r>
            <a:r>
              <a:rPr lang="tr-TR" dirty="0"/>
              <a:t> : </a:t>
            </a:r>
            <a:r>
              <a:rPr lang="tr-TR" dirty="0" smtClean="0"/>
              <a:t> </a:t>
            </a:r>
            <a:r>
              <a:rPr lang="tr-TR" dirty="0"/>
              <a:t>IIS üzerinde bir ip adresi için birden çok web sitesi barındırmak istiyorsanız eğer </a:t>
            </a:r>
            <a:r>
              <a:rPr lang="tr-TR" dirty="0" err="1"/>
              <a:t>host</a:t>
            </a:r>
            <a:r>
              <a:rPr lang="tr-TR" dirty="0"/>
              <a:t> </a:t>
            </a:r>
            <a:r>
              <a:rPr lang="tr-TR" dirty="0" err="1"/>
              <a:t>header</a:t>
            </a:r>
            <a:r>
              <a:rPr lang="tr-TR" dirty="0"/>
              <a:t> kullanmanız gerekmektedir. Bunun temel sebebi bu Web server ip adresi için gelen bir paket içerisinde </a:t>
            </a:r>
            <a:r>
              <a:rPr lang="tr-TR" dirty="0" err="1"/>
              <a:t>source</a:t>
            </a:r>
            <a:r>
              <a:rPr lang="tr-TR" dirty="0"/>
              <a:t> ip , </a:t>
            </a:r>
            <a:r>
              <a:rPr lang="tr-TR" dirty="0" err="1"/>
              <a:t>destination</a:t>
            </a:r>
            <a:r>
              <a:rPr lang="tr-TR" dirty="0"/>
              <a:t> ip , </a:t>
            </a:r>
            <a:r>
              <a:rPr lang="tr-TR" dirty="0" err="1"/>
              <a:t>source</a:t>
            </a:r>
            <a:r>
              <a:rPr lang="tr-TR" dirty="0"/>
              <a:t> port ve </a:t>
            </a:r>
            <a:r>
              <a:rPr lang="tr-TR" dirty="0" err="1"/>
              <a:t>destination</a:t>
            </a:r>
            <a:r>
              <a:rPr lang="tr-TR" dirty="0"/>
              <a:t> port bulunur ki hedef ip ile hedef port bellidir ( ip olarak web server’ </a:t>
            </a:r>
            <a:r>
              <a:rPr lang="tr-TR" dirty="0" err="1"/>
              <a:t>ın</a:t>
            </a:r>
            <a:r>
              <a:rPr lang="tr-TR" dirty="0"/>
              <a:t> ip adresi , port olarak ise varsayılan olarak 80 </a:t>
            </a:r>
            <a:r>
              <a:rPr lang="tr-TR" dirty="0" err="1"/>
              <a:t>nolu</a:t>
            </a:r>
            <a:r>
              <a:rPr lang="tr-TR" dirty="0"/>
              <a:t> port kullanılır ). Sorun ise şudur, eğer siz bu web server üzerinde birden çok web sitesi oluşturursanız böyle bir isteği hangi web sitesi için geldiğini anlayamazsınız, bu nedenle insanlar ip üzerinden değil de URL ile yani web sitelerinin adresi ile size gelirler, sizde IIS üzerinde her bir web sitesi için sen </a:t>
            </a:r>
            <a:r>
              <a:rPr lang="tr-TR" dirty="0" smtClean="0"/>
              <a:t>www.ankara.edu.tr’ sin</a:t>
            </a:r>
            <a:r>
              <a:rPr lang="tr-TR" dirty="0"/>
              <a:t>, sen </a:t>
            </a:r>
            <a:r>
              <a:rPr lang="tr-TR" dirty="0" smtClean="0"/>
              <a:t>www.turkiye.gov.tr’ sin </a:t>
            </a:r>
            <a:r>
              <a:rPr lang="tr-TR" dirty="0"/>
              <a:t>gibi bir tanımlama yaparız.</a:t>
            </a:r>
          </a:p>
        </p:txBody>
      </p:sp>
      <p:sp>
        <p:nvSpPr>
          <p:cNvPr id="4" name="Unvan 1"/>
          <p:cNvSpPr>
            <a:spLocks noGrp="1"/>
          </p:cNvSpPr>
          <p:nvPr>
            <p:ph type="title"/>
          </p:nvPr>
        </p:nvSpPr>
        <p:spPr/>
        <p:txBody>
          <a:bodyPr/>
          <a:lstStyle/>
          <a:p>
            <a:r>
              <a:rPr lang="tr-TR" dirty="0" smtClean="0"/>
              <a:t>IIS Üzerinde Çoklu Site Yayımlamak</a:t>
            </a:r>
            <a:endParaRPr lang="tr-TR" dirty="0"/>
          </a:p>
        </p:txBody>
      </p:sp>
    </p:spTree>
    <p:extLst>
      <p:ext uri="{BB962C8B-B14F-4D97-AF65-F5344CB8AC3E}">
        <p14:creationId xmlns:p14="http://schemas.microsoft.com/office/powerpoint/2010/main" val="186180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5000"/>
            <a:ext cx="4827659" cy="4654666"/>
          </a:xfrm>
        </p:spPr>
        <p:txBody>
          <a:bodyPr/>
          <a:lstStyle/>
          <a:p>
            <a:r>
              <a:rPr lang="tr-TR" dirty="0" smtClean="0"/>
              <a:t>Öncelikle </a:t>
            </a:r>
            <a:r>
              <a:rPr lang="tr-TR" dirty="0"/>
              <a:t>oluşturulan siteler için </a:t>
            </a:r>
            <a:r>
              <a:rPr lang="tr-TR" dirty="0" err="1"/>
              <a:t>dns</a:t>
            </a:r>
            <a:r>
              <a:rPr lang="tr-TR" dirty="0"/>
              <a:t> üzerinde gerekli kayıtları açmamız gerekmekte. Şu an aşağıdaki resimde Active Directory kurulumu sırasında gelen kayıtlar gelmekte.</a:t>
            </a:r>
          </a:p>
        </p:txBody>
      </p:sp>
      <p:sp>
        <p:nvSpPr>
          <p:cNvPr id="4" name="Unvan 1"/>
          <p:cNvSpPr>
            <a:spLocks noGrp="1"/>
          </p:cNvSpPr>
          <p:nvPr>
            <p:ph type="title"/>
          </p:nvPr>
        </p:nvSpPr>
        <p:spPr/>
        <p:txBody>
          <a:bodyPr/>
          <a:lstStyle/>
          <a:p>
            <a:r>
              <a:rPr lang="tr-TR" dirty="0"/>
              <a:t>IIS Üzerinde Çoklu Site Yayımlamak</a:t>
            </a:r>
          </a:p>
        </p:txBody>
      </p:sp>
      <p:pic>
        <p:nvPicPr>
          <p:cNvPr id="25602" name="Picture 2" descr="clip_image04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1428894"/>
            <a:ext cx="5189462" cy="3618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87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79" y="1065000"/>
            <a:ext cx="10258076" cy="1388952"/>
          </a:xfrm>
        </p:spPr>
        <p:txBody>
          <a:bodyPr/>
          <a:lstStyle/>
          <a:p>
            <a:r>
              <a:rPr lang="tr-TR" dirty="0"/>
              <a:t>Oluşturulacak olan siteler için yeni DNS </a:t>
            </a:r>
            <a:r>
              <a:rPr lang="tr-TR" dirty="0" err="1"/>
              <a:t>zone</a:t>
            </a:r>
            <a:r>
              <a:rPr lang="tr-TR" dirty="0"/>
              <a:t> tanımlamaları yapılmalı. Bu nedenle DNS üzerinde sağ tıklayarak New </a:t>
            </a:r>
            <a:r>
              <a:rPr lang="tr-TR" dirty="0" err="1"/>
              <a:t>Zone</a:t>
            </a:r>
            <a:r>
              <a:rPr lang="tr-TR" dirty="0"/>
              <a:t>… kısmına tıklayalım.</a:t>
            </a:r>
          </a:p>
        </p:txBody>
      </p:sp>
      <p:sp>
        <p:nvSpPr>
          <p:cNvPr id="4" name="Unvan 1"/>
          <p:cNvSpPr>
            <a:spLocks noGrp="1"/>
          </p:cNvSpPr>
          <p:nvPr>
            <p:ph type="title"/>
          </p:nvPr>
        </p:nvSpPr>
        <p:spPr/>
        <p:txBody>
          <a:bodyPr/>
          <a:lstStyle/>
          <a:p>
            <a:r>
              <a:rPr lang="tr-TR" dirty="0"/>
              <a:t>IIS Üzerinde Çoklu Site Yayımlamak</a:t>
            </a:r>
          </a:p>
        </p:txBody>
      </p:sp>
      <p:pic>
        <p:nvPicPr>
          <p:cNvPr id="24578" name="Picture 2" descr="clip_image04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149" y="2453952"/>
            <a:ext cx="72390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11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5000"/>
            <a:ext cx="10058400" cy="997066"/>
          </a:xfrm>
        </p:spPr>
        <p:txBody>
          <a:bodyPr/>
          <a:lstStyle/>
          <a:p>
            <a:r>
              <a:rPr lang="tr-TR" dirty="0"/>
              <a:t>Açılan ekranda sihirbazı geçmek için </a:t>
            </a:r>
            <a:r>
              <a:rPr lang="tr-TR" dirty="0" err="1"/>
              <a:t>Next</a:t>
            </a:r>
            <a:r>
              <a:rPr lang="tr-TR" dirty="0"/>
              <a:t> butonuna tıklayalım.</a:t>
            </a:r>
          </a:p>
        </p:txBody>
      </p:sp>
      <p:sp>
        <p:nvSpPr>
          <p:cNvPr id="4" name="Unvan 1"/>
          <p:cNvSpPr>
            <a:spLocks noGrp="1"/>
          </p:cNvSpPr>
          <p:nvPr>
            <p:ph type="title"/>
          </p:nvPr>
        </p:nvSpPr>
        <p:spPr/>
        <p:txBody>
          <a:bodyPr/>
          <a:lstStyle/>
          <a:p>
            <a:r>
              <a:rPr lang="tr-TR" dirty="0"/>
              <a:t>IIS Üzerinde Çoklu Site Yayımlamak</a:t>
            </a:r>
          </a:p>
        </p:txBody>
      </p:sp>
      <p:pic>
        <p:nvPicPr>
          <p:cNvPr id="23554" name="Picture 2" descr="clip_image04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849" y="1862113"/>
            <a:ext cx="4781550" cy="37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16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4999"/>
            <a:ext cx="10058400" cy="1304977"/>
          </a:xfrm>
        </p:spPr>
        <p:txBody>
          <a:bodyPr/>
          <a:lstStyle/>
          <a:p>
            <a:r>
              <a:rPr lang="tr-TR" dirty="0"/>
              <a:t>Biz yeni ve ayrı bir </a:t>
            </a:r>
            <a:r>
              <a:rPr lang="tr-TR" dirty="0" err="1"/>
              <a:t>zone</a:t>
            </a:r>
            <a:r>
              <a:rPr lang="tr-TR" dirty="0"/>
              <a:t> tanımlayacağımız için </a:t>
            </a:r>
            <a:r>
              <a:rPr lang="tr-TR" dirty="0" err="1"/>
              <a:t>Primary</a:t>
            </a:r>
            <a:r>
              <a:rPr lang="tr-TR" dirty="0"/>
              <a:t> </a:t>
            </a:r>
            <a:r>
              <a:rPr lang="tr-TR" dirty="0" err="1"/>
              <a:t>Zone</a:t>
            </a:r>
            <a:r>
              <a:rPr lang="tr-TR" dirty="0"/>
              <a:t> seçimi yaparak </a:t>
            </a:r>
            <a:r>
              <a:rPr lang="tr-TR" dirty="0" err="1"/>
              <a:t>Next</a:t>
            </a:r>
            <a:r>
              <a:rPr lang="tr-TR" dirty="0"/>
              <a:t> ile bir sonraki adıma ilerleyelim.</a:t>
            </a:r>
          </a:p>
        </p:txBody>
      </p:sp>
      <p:sp>
        <p:nvSpPr>
          <p:cNvPr id="4" name="Unvan 1"/>
          <p:cNvSpPr>
            <a:spLocks noGrp="1"/>
          </p:cNvSpPr>
          <p:nvPr>
            <p:ph type="title"/>
          </p:nvPr>
        </p:nvSpPr>
        <p:spPr/>
        <p:txBody>
          <a:bodyPr/>
          <a:lstStyle/>
          <a:p>
            <a:r>
              <a:rPr lang="tr-TR" dirty="0"/>
              <a:t>IIS Üzerinde Çoklu Site Yayımlamak</a:t>
            </a:r>
          </a:p>
        </p:txBody>
      </p:sp>
      <p:pic>
        <p:nvPicPr>
          <p:cNvPr id="22530" name="Picture 2" descr="clip_image04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750" y="2137364"/>
            <a:ext cx="5181536" cy="4098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55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5000"/>
            <a:ext cx="10058400" cy="1752846"/>
          </a:xfrm>
        </p:spPr>
        <p:txBody>
          <a:bodyPr/>
          <a:lstStyle/>
          <a:p>
            <a:r>
              <a:rPr lang="tr-TR" dirty="0"/>
              <a:t>Bizim ortamımızda tek bir </a:t>
            </a:r>
            <a:r>
              <a:rPr lang="tr-TR" dirty="0" err="1"/>
              <a:t>dns</a:t>
            </a:r>
            <a:r>
              <a:rPr lang="tr-TR" dirty="0"/>
              <a:t> sunucumuz olduğu için </a:t>
            </a:r>
            <a:r>
              <a:rPr lang="tr-TR" dirty="0" err="1"/>
              <a:t>To</a:t>
            </a:r>
            <a:r>
              <a:rPr lang="tr-TR" dirty="0"/>
              <a:t> </a:t>
            </a:r>
            <a:r>
              <a:rPr lang="tr-TR" dirty="0" err="1"/>
              <a:t>all</a:t>
            </a:r>
            <a:r>
              <a:rPr lang="tr-TR" dirty="0"/>
              <a:t> DNS server </a:t>
            </a:r>
            <a:r>
              <a:rPr lang="tr-TR" dirty="0" err="1"/>
              <a:t>running</a:t>
            </a:r>
            <a:r>
              <a:rPr lang="tr-TR" dirty="0"/>
              <a:t> on on domain </a:t>
            </a:r>
            <a:r>
              <a:rPr lang="tr-TR" dirty="0" err="1"/>
              <a:t>controllers</a:t>
            </a:r>
            <a:r>
              <a:rPr lang="tr-TR" dirty="0"/>
              <a:t> in </a:t>
            </a:r>
            <a:r>
              <a:rPr lang="tr-TR" dirty="0" err="1" smtClean="0"/>
              <a:t>this</a:t>
            </a:r>
            <a:r>
              <a:rPr lang="tr-TR" dirty="0" smtClean="0"/>
              <a:t> </a:t>
            </a:r>
            <a:r>
              <a:rPr lang="tr-TR" dirty="0"/>
              <a:t>domain : </a:t>
            </a:r>
            <a:r>
              <a:rPr lang="tr-TR" dirty="0" err="1"/>
              <a:t>cozumpark.lokal</a:t>
            </a:r>
            <a:r>
              <a:rPr lang="tr-TR" dirty="0"/>
              <a:t> seçimini yaparak </a:t>
            </a:r>
            <a:r>
              <a:rPr lang="tr-TR" dirty="0" err="1"/>
              <a:t>Next</a:t>
            </a:r>
            <a:r>
              <a:rPr lang="tr-TR" dirty="0"/>
              <a:t> ile bir sonraki adıma ilerleyelim.</a:t>
            </a:r>
          </a:p>
        </p:txBody>
      </p:sp>
      <p:sp>
        <p:nvSpPr>
          <p:cNvPr id="4" name="Unvan 1"/>
          <p:cNvSpPr>
            <a:spLocks noGrp="1"/>
          </p:cNvSpPr>
          <p:nvPr>
            <p:ph type="title"/>
          </p:nvPr>
        </p:nvSpPr>
        <p:spPr/>
        <p:txBody>
          <a:bodyPr/>
          <a:lstStyle/>
          <a:p>
            <a:r>
              <a:rPr lang="tr-TR" dirty="0"/>
              <a:t>IIS Üzerinde Çoklu Site Yayımlamak</a:t>
            </a:r>
          </a:p>
        </p:txBody>
      </p:sp>
      <p:pic>
        <p:nvPicPr>
          <p:cNvPr id="21506" name="Picture 2" descr="clip_image04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125" y="2429302"/>
            <a:ext cx="4733925"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61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5000"/>
            <a:ext cx="10058400" cy="1752846"/>
          </a:xfrm>
        </p:spPr>
        <p:txBody>
          <a:bodyPr/>
          <a:lstStyle/>
          <a:p>
            <a:r>
              <a:rPr lang="tr-TR" dirty="0"/>
              <a:t>Oluşturulacak olan </a:t>
            </a:r>
            <a:r>
              <a:rPr lang="tr-TR" dirty="0" err="1"/>
              <a:t>dns</a:t>
            </a:r>
            <a:r>
              <a:rPr lang="tr-TR" dirty="0"/>
              <a:t> </a:t>
            </a:r>
            <a:r>
              <a:rPr lang="tr-TR" dirty="0" err="1"/>
              <a:t>zone</a:t>
            </a:r>
            <a:r>
              <a:rPr lang="tr-TR" dirty="0"/>
              <a:t> için bilgileri girelim. Biz IIS üzerinde rizasahan.com isimli bir site barındıracağımız için </a:t>
            </a:r>
            <a:r>
              <a:rPr lang="tr-TR" dirty="0" err="1"/>
              <a:t>zone</a:t>
            </a:r>
            <a:r>
              <a:rPr lang="tr-TR" dirty="0"/>
              <a:t> bilgisi olarak rizasahan.com olarak tanımlamamızı yapıp bir sonraki adıma </a:t>
            </a:r>
            <a:r>
              <a:rPr lang="tr-TR" dirty="0" err="1"/>
              <a:t>Next</a:t>
            </a:r>
            <a:r>
              <a:rPr lang="tr-TR" dirty="0"/>
              <a:t> ile ilerliyoruz.</a:t>
            </a:r>
          </a:p>
        </p:txBody>
      </p:sp>
      <p:sp>
        <p:nvSpPr>
          <p:cNvPr id="4" name="Unvan 1"/>
          <p:cNvSpPr>
            <a:spLocks noGrp="1"/>
          </p:cNvSpPr>
          <p:nvPr>
            <p:ph type="title"/>
          </p:nvPr>
        </p:nvSpPr>
        <p:spPr/>
        <p:txBody>
          <a:bodyPr/>
          <a:lstStyle/>
          <a:p>
            <a:r>
              <a:rPr lang="tr-TR" dirty="0"/>
              <a:t>IIS Üzerinde Çoklu Site Yayımlamak</a:t>
            </a:r>
          </a:p>
        </p:txBody>
      </p:sp>
      <p:pic>
        <p:nvPicPr>
          <p:cNvPr id="38914" name="Picture 2" descr="clip_image04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701" y="2659226"/>
            <a:ext cx="47244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01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5000"/>
            <a:ext cx="10058400" cy="1752846"/>
          </a:xfrm>
        </p:spPr>
        <p:txBody>
          <a:bodyPr/>
          <a:lstStyle/>
          <a:p>
            <a:r>
              <a:rPr lang="tr-TR" dirty="0"/>
              <a:t>Aşağıdaki seçimi değiştirmeden </a:t>
            </a:r>
            <a:r>
              <a:rPr lang="tr-TR" dirty="0" err="1"/>
              <a:t>Next</a:t>
            </a:r>
            <a:r>
              <a:rPr lang="tr-TR" dirty="0"/>
              <a:t> ile son adıma ilerleyelim.</a:t>
            </a:r>
          </a:p>
        </p:txBody>
      </p:sp>
      <p:sp>
        <p:nvSpPr>
          <p:cNvPr id="4" name="Unvan 1"/>
          <p:cNvSpPr>
            <a:spLocks noGrp="1"/>
          </p:cNvSpPr>
          <p:nvPr>
            <p:ph type="title"/>
          </p:nvPr>
        </p:nvSpPr>
        <p:spPr/>
        <p:txBody>
          <a:bodyPr/>
          <a:lstStyle/>
          <a:p>
            <a:r>
              <a:rPr lang="tr-TR" dirty="0"/>
              <a:t>IIS Üzerinde Çoklu Site Yayımlamak</a:t>
            </a:r>
          </a:p>
        </p:txBody>
      </p:sp>
      <p:pic>
        <p:nvPicPr>
          <p:cNvPr id="33794" name="Picture 2" descr="clip_image04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227" y="1941423"/>
            <a:ext cx="4762500"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17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5000"/>
            <a:ext cx="10058400" cy="1752846"/>
          </a:xfrm>
        </p:spPr>
        <p:txBody>
          <a:bodyPr/>
          <a:lstStyle/>
          <a:p>
            <a:r>
              <a:rPr lang="tr-TR" dirty="0"/>
              <a:t>Şu ana kadar olan işlemlerin bir özeti bizi karşıladı. Tanımlama işlemini tamamlamak için </a:t>
            </a:r>
            <a:r>
              <a:rPr lang="tr-TR" dirty="0" err="1"/>
              <a:t>Finish</a:t>
            </a:r>
            <a:r>
              <a:rPr lang="tr-TR" dirty="0"/>
              <a:t> butonuna tıklayarak bu adımı da bitirelim.</a:t>
            </a:r>
          </a:p>
        </p:txBody>
      </p:sp>
      <p:sp>
        <p:nvSpPr>
          <p:cNvPr id="4" name="Unvan 1"/>
          <p:cNvSpPr>
            <a:spLocks noGrp="1"/>
          </p:cNvSpPr>
          <p:nvPr>
            <p:ph type="title"/>
          </p:nvPr>
        </p:nvSpPr>
        <p:spPr/>
        <p:txBody>
          <a:bodyPr/>
          <a:lstStyle/>
          <a:p>
            <a:r>
              <a:rPr lang="tr-TR" dirty="0"/>
              <a:t>IIS Üzerinde Çoklu Site Yayımlamak</a:t>
            </a:r>
          </a:p>
        </p:txBody>
      </p:sp>
      <p:pic>
        <p:nvPicPr>
          <p:cNvPr id="32770" name="Picture 2" descr="clip_image05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733" y="2332531"/>
            <a:ext cx="473392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36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Windows Server 2016 ve üzerinde Active Directory yapısı kurulu durumda</a:t>
            </a:r>
          </a:p>
        </p:txBody>
      </p:sp>
      <p:sp>
        <p:nvSpPr>
          <p:cNvPr id="4" name="Unvan 1"/>
          <p:cNvSpPr>
            <a:spLocks noGrp="1"/>
          </p:cNvSpPr>
          <p:nvPr>
            <p:ph type="title"/>
          </p:nvPr>
        </p:nvSpPr>
        <p:spPr/>
        <p:txBody>
          <a:bodyPr/>
          <a:lstStyle/>
          <a:p>
            <a:r>
              <a:rPr lang="tr-TR" dirty="0" smtClean="0"/>
              <a:t>Server 2016 IIS Kurulumu</a:t>
            </a:r>
            <a:endParaRPr lang="tr-TR" dirty="0"/>
          </a:p>
        </p:txBody>
      </p:sp>
      <p:pic>
        <p:nvPicPr>
          <p:cNvPr id="2050" name="Picture 2" descr="clip_image00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506" y="2268278"/>
            <a:ext cx="7239000"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70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5000"/>
            <a:ext cx="10058400" cy="1752846"/>
          </a:xfrm>
        </p:spPr>
        <p:txBody>
          <a:bodyPr/>
          <a:lstStyle/>
          <a:p>
            <a:r>
              <a:rPr lang="tr-TR" dirty="0"/>
              <a:t>Örneğimizi iki site ile yapacağımız için yeni bir </a:t>
            </a:r>
            <a:r>
              <a:rPr lang="tr-TR" dirty="0" err="1"/>
              <a:t>zone</a:t>
            </a:r>
            <a:r>
              <a:rPr lang="tr-TR" dirty="0"/>
              <a:t> tanımlama işlemini yukarıdaki adımlar ile yapalım. Ben cozumpark.com için bir tanımlama işlemi daha </a:t>
            </a:r>
            <a:r>
              <a:rPr lang="tr-TR" dirty="0" smtClean="0"/>
              <a:t>yapıyoruz.</a:t>
            </a:r>
            <a:endParaRPr lang="tr-TR" dirty="0"/>
          </a:p>
        </p:txBody>
      </p:sp>
      <p:sp>
        <p:nvSpPr>
          <p:cNvPr id="4" name="Unvan 1"/>
          <p:cNvSpPr>
            <a:spLocks noGrp="1"/>
          </p:cNvSpPr>
          <p:nvPr>
            <p:ph type="title"/>
          </p:nvPr>
        </p:nvSpPr>
        <p:spPr/>
        <p:txBody>
          <a:bodyPr/>
          <a:lstStyle/>
          <a:p>
            <a:r>
              <a:rPr lang="tr-TR" dirty="0"/>
              <a:t>IIS Üzerinde Çoklu Site Yayımlamak</a:t>
            </a:r>
          </a:p>
        </p:txBody>
      </p:sp>
      <p:pic>
        <p:nvPicPr>
          <p:cNvPr id="31746" name="Picture 2" descr="clip_image05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293" y="2360645"/>
            <a:ext cx="5108805" cy="400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2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5000"/>
            <a:ext cx="10058400" cy="1752846"/>
          </a:xfrm>
        </p:spPr>
        <p:txBody>
          <a:bodyPr/>
          <a:lstStyle/>
          <a:p>
            <a:r>
              <a:rPr lang="tr-TR" dirty="0" err="1" smtClean="0"/>
              <a:t>Dns</a:t>
            </a:r>
            <a:r>
              <a:rPr lang="tr-TR" dirty="0" smtClean="0"/>
              <a:t> </a:t>
            </a:r>
            <a:r>
              <a:rPr lang="tr-TR" dirty="0"/>
              <a:t>tanımlama işlemleri </a:t>
            </a:r>
            <a:r>
              <a:rPr lang="tr-TR" dirty="0" smtClean="0"/>
              <a:t>aşağıdaki </a:t>
            </a:r>
            <a:r>
              <a:rPr lang="tr-TR" dirty="0"/>
              <a:t>gibi </a:t>
            </a:r>
            <a:r>
              <a:rPr lang="tr-TR" dirty="0" smtClean="0"/>
              <a:t>durumda</a:t>
            </a:r>
            <a:r>
              <a:rPr lang="tr-TR" dirty="0"/>
              <a:t>. Şimdi </a:t>
            </a:r>
            <a:r>
              <a:rPr lang="tr-TR" dirty="0" err="1"/>
              <a:t>Zone</a:t>
            </a:r>
            <a:r>
              <a:rPr lang="tr-TR" dirty="0"/>
              <a:t> tanımlarının içine ilgili tanımları yapma zamanı geldi.</a:t>
            </a:r>
          </a:p>
        </p:txBody>
      </p:sp>
      <p:sp>
        <p:nvSpPr>
          <p:cNvPr id="4" name="Unvan 1"/>
          <p:cNvSpPr>
            <a:spLocks noGrp="1"/>
          </p:cNvSpPr>
          <p:nvPr>
            <p:ph type="title"/>
          </p:nvPr>
        </p:nvSpPr>
        <p:spPr/>
        <p:txBody>
          <a:bodyPr/>
          <a:lstStyle/>
          <a:p>
            <a:r>
              <a:rPr lang="tr-TR" dirty="0"/>
              <a:t>IIS Üzerinde Çoklu Site Yayımlamak</a:t>
            </a:r>
          </a:p>
        </p:txBody>
      </p:sp>
      <p:pic>
        <p:nvPicPr>
          <p:cNvPr id="30722" name="Picture 2" descr="clip_image05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65" y="2170145"/>
            <a:ext cx="714375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7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4596" y="1065000"/>
            <a:ext cx="10151084" cy="1752846"/>
          </a:xfrm>
        </p:spPr>
        <p:txBody>
          <a:bodyPr/>
          <a:lstStyle/>
          <a:p>
            <a:r>
              <a:rPr lang="tr-TR" dirty="0"/>
              <a:t>Öncelikle cozumpark.com </a:t>
            </a:r>
            <a:r>
              <a:rPr lang="tr-TR" dirty="0" err="1"/>
              <a:t>zonu</a:t>
            </a:r>
            <a:r>
              <a:rPr lang="tr-TR" dirty="0"/>
              <a:t> üzerinde sağ tıklayarak New Host (A </a:t>
            </a:r>
            <a:r>
              <a:rPr lang="tr-TR" dirty="0" err="1"/>
              <a:t>or</a:t>
            </a:r>
            <a:r>
              <a:rPr lang="tr-TR" dirty="0"/>
              <a:t> AAAA)… kısmına tıklayalım. Bu kayıtlar ne işe yarar noktasında ise aşağıdaki bilgilerden yararlanabilirsiniz. Bu kayıtlar genel kayıtlar olup bu kayıtlar haricinde birçok kayıt türü daha bulunmaktadır.</a:t>
            </a:r>
          </a:p>
        </p:txBody>
      </p:sp>
      <p:sp>
        <p:nvSpPr>
          <p:cNvPr id="4" name="Unvan 1"/>
          <p:cNvSpPr>
            <a:spLocks noGrp="1"/>
          </p:cNvSpPr>
          <p:nvPr>
            <p:ph type="title"/>
          </p:nvPr>
        </p:nvSpPr>
        <p:spPr/>
        <p:txBody>
          <a:bodyPr/>
          <a:lstStyle/>
          <a:p>
            <a:r>
              <a:rPr lang="tr-TR" dirty="0"/>
              <a:t>IIS Üzerinde Çoklu Site Yayımlamak</a:t>
            </a:r>
          </a:p>
        </p:txBody>
      </p:sp>
      <p:sp>
        <p:nvSpPr>
          <p:cNvPr id="2" name="Dikdörtgen 1"/>
          <p:cNvSpPr/>
          <p:nvPr/>
        </p:nvSpPr>
        <p:spPr>
          <a:xfrm>
            <a:off x="1004596" y="2743202"/>
            <a:ext cx="10388082" cy="3416320"/>
          </a:xfrm>
          <a:prstGeom prst="rect">
            <a:avLst/>
          </a:prstGeom>
        </p:spPr>
        <p:txBody>
          <a:bodyPr wrap="square">
            <a:spAutoFit/>
          </a:bodyPr>
          <a:lstStyle/>
          <a:p>
            <a:pPr algn="just" fontAlgn="base"/>
            <a:r>
              <a:rPr lang="tr-TR" sz="2400" dirty="0">
                <a:solidFill>
                  <a:srgbClr val="002060"/>
                </a:solidFill>
              </a:rPr>
              <a:t>MX Kaydı;</a:t>
            </a:r>
          </a:p>
          <a:p>
            <a:pPr algn="just" fontAlgn="base"/>
            <a:r>
              <a:rPr lang="tr-TR" sz="2400" dirty="0">
                <a:solidFill>
                  <a:srgbClr val="002060"/>
                </a:solidFill>
              </a:rPr>
              <a:t>MX kayıtları, alan adınıza gelen e-posta iletilerinin hangi sunucuya yönlendirileceğinin bilgisini içerir. Server alanında belirtebileceğiniz örnek veriler mail.alanadiniz.com ya da aspmx.L.google.com gibi e-posta sunucularının adresleridir. </a:t>
            </a:r>
            <a:r>
              <a:rPr lang="tr-TR" sz="2400" dirty="0" err="1">
                <a:solidFill>
                  <a:srgbClr val="002060"/>
                </a:solidFill>
              </a:rPr>
              <a:t>Priority</a:t>
            </a:r>
            <a:r>
              <a:rPr lang="tr-TR" sz="2400" dirty="0">
                <a:solidFill>
                  <a:srgbClr val="002060"/>
                </a:solidFill>
              </a:rPr>
              <a:t> olarak adlandırılan değer iletilerin hangi öncelik sırasında belirtilen sunuculara yönlendirileceğini belirleyen değerdir. Alan adınız için birden fazla MX kaydı tanımlayabilirsiniz. Bu durumda iletileriniz öncelikli olarak en düşük </a:t>
            </a:r>
            <a:r>
              <a:rPr lang="tr-TR" sz="2400" dirty="0" err="1">
                <a:solidFill>
                  <a:srgbClr val="002060"/>
                </a:solidFill>
              </a:rPr>
              <a:t>Priority</a:t>
            </a:r>
            <a:r>
              <a:rPr lang="tr-TR" sz="2400" dirty="0">
                <a:solidFill>
                  <a:srgbClr val="002060"/>
                </a:solidFill>
              </a:rPr>
              <a:t> değerine sahip sunucuya, bu sunucudan cevap alınılmazsa sıralamadaki diğer sunuculara yönlendirilir.</a:t>
            </a:r>
          </a:p>
        </p:txBody>
      </p:sp>
    </p:spTree>
    <p:extLst>
      <p:ext uri="{BB962C8B-B14F-4D97-AF65-F5344CB8AC3E}">
        <p14:creationId xmlns:p14="http://schemas.microsoft.com/office/powerpoint/2010/main" val="185748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4999"/>
            <a:ext cx="10058400" cy="4710649"/>
          </a:xfrm>
        </p:spPr>
        <p:txBody>
          <a:bodyPr>
            <a:noAutofit/>
          </a:bodyPr>
          <a:lstStyle/>
          <a:p>
            <a:pPr fontAlgn="base"/>
            <a:r>
              <a:rPr lang="tr-TR" dirty="0"/>
              <a:t>A Kaydı;</a:t>
            </a:r>
          </a:p>
          <a:p>
            <a:pPr fontAlgn="base"/>
            <a:r>
              <a:rPr lang="tr-TR" dirty="0"/>
              <a:t>Adres (A) kaydı, </a:t>
            </a:r>
            <a:r>
              <a:rPr lang="tr-TR" dirty="0" err="1"/>
              <a:t>host</a:t>
            </a:r>
            <a:r>
              <a:rPr lang="tr-TR" dirty="0"/>
              <a:t> adını bir IP adresine yönlendirir. Örneğin, www.cozumpark.com adresinin direkt olarak sizin ana bilgisayarınıza (ip adresi 192.168.1.1 olsun) yönlendirilmesini istiyorsanız, şunun gibi bir kayıt girmeniz gerekir:</a:t>
            </a:r>
          </a:p>
          <a:p>
            <a:pPr fontAlgn="base"/>
            <a:r>
              <a:rPr lang="tr-TR" dirty="0"/>
              <a:t>cozumpark.com. A 192.168.1.1</a:t>
            </a:r>
          </a:p>
          <a:p>
            <a:pPr fontAlgn="base"/>
            <a:r>
              <a:rPr lang="tr-TR" dirty="0"/>
              <a:t>En çok kullanılan kayıt türü diyebiliriz. Alan adınıza bağlı bir alt alan adının hangi IP adresine yönlendirileceği bilgisini içerir. Örnek olarak alan adınıza bağlı “www” alt alan adının, web sitenizin barındırıldığı sunucu IP adresine yönlendirilmesinde kullanılır</a:t>
            </a:r>
            <a:r>
              <a:rPr lang="tr-TR" dirty="0" smtClean="0"/>
              <a:t>.</a:t>
            </a:r>
            <a:endParaRPr lang="tr-TR" dirty="0"/>
          </a:p>
        </p:txBody>
      </p:sp>
      <p:sp>
        <p:nvSpPr>
          <p:cNvPr id="4" name="Unvan 1"/>
          <p:cNvSpPr>
            <a:spLocks noGrp="1"/>
          </p:cNvSpPr>
          <p:nvPr>
            <p:ph type="title"/>
          </p:nvPr>
        </p:nvSpPr>
        <p:spPr/>
        <p:txBody>
          <a:bodyPr/>
          <a:lstStyle/>
          <a:p>
            <a:r>
              <a:rPr lang="tr-TR" dirty="0"/>
              <a:t>IIS Üzerinde Çoklu Site Yayımlamak</a:t>
            </a:r>
          </a:p>
        </p:txBody>
      </p:sp>
    </p:spTree>
    <p:extLst>
      <p:ext uri="{BB962C8B-B14F-4D97-AF65-F5344CB8AC3E}">
        <p14:creationId xmlns:p14="http://schemas.microsoft.com/office/powerpoint/2010/main" val="405364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4999"/>
            <a:ext cx="10058400" cy="4953245"/>
          </a:xfrm>
        </p:spPr>
        <p:txBody>
          <a:bodyPr>
            <a:normAutofit fontScale="92500" lnSpcReduction="20000"/>
          </a:bodyPr>
          <a:lstStyle/>
          <a:p>
            <a:pPr fontAlgn="base"/>
            <a:r>
              <a:rPr lang="tr-TR" dirty="0"/>
              <a:t>CNAME Kaydı;</a:t>
            </a:r>
          </a:p>
          <a:p>
            <a:pPr fontAlgn="base"/>
            <a:r>
              <a:rPr lang="tr-TR" dirty="0"/>
              <a:t>CNAME, bir bilgisayarın, bir veya daha fazla </a:t>
            </a:r>
            <a:r>
              <a:rPr lang="tr-TR" dirty="0" err="1"/>
              <a:t>host</a:t>
            </a:r>
            <a:r>
              <a:rPr lang="tr-TR" dirty="0"/>
              <a:t> adı tarafından bilinmesini sağlar. Öncelikli olarak bir A kaydı mutlaka olmalıdır ki bu resmi bir isim olmalı. Örneğin:</a:t>
            </a:r>
          </a:p>
          <a:p>
            <a:pPr fontAlgn="base"/>
            <a:r>
              <a:rPr lang="tr-TR" dirty="0"/>
              <a:t>cozumpark.com.com. A 192.168.1.1</a:t>
            </a:r>
          </a:p>
          <a:p>
            <a:pPr fontAlgn="base"/>
            <a:r>
              <a:rPr lang="tr-TR" dirty="0" err="1"/>
              <a:t>CNAME’i</a:t>
            </a:r>
            <a:r>
              <a:rPr lang="tr-TR" dirty="0"/>
              <a:t> kullanarak, diğer </a:t>
            </a:r>
            <a:r>
              <a:rPr lang="tr-TR" dirty="0" err="1"/>
              <a:t>host</a:t>
            </a:r>
            <a:r>
              <a:rPr lang="tr-TR" dirty="0"/>
              <a:t> adlarını bir resmi (A kaydı) adrese yönlendirebilirsiniz. Örneğin:</a:t>
            </a:r>
          </a:p>
          <a:p>
            <a:pPr fontAlgn="base"/>
            <a:r>
              <a:rPr lang="tr-TR" dirty="0"/>
              <a:t>ftp.cozumpark.com. CNAME cozumpark.com.</a:t>
            </a:r>
          </a:p>
          <a:p>
            <a:pPr fontAlgn="base"/>
            <a:r>
              <a:rPr lang="tr-TR" dirty="0"/>
              <a:t>mail.cozumpark.com. CNAME cozumpark.com.</a:t>
            </a:r>
          </a:p>
          <a:p>
            <a:pPr fontAlgn="base"/>
            <a:r>
              <a:rPr lang="tr-TR" dirty="0"/>
              <a:t>ssh.cozumpark.com. CNAME cozumpark.com.</a:t>
            </a:r>
          </a:p>
          <a:p>
            <a:pPr fontAlgn="base"/>
            <a:r>
              <a:rPr lang="tr-TR" dirty="0"/>
              <a:t>CNAME kayıtları, domaininizi ftp.cozumpark.com, mail.cozumpark.com vb. vasıtasıyla görüntülemenize yardımcı olur. Uygun bir CNAME kaydınız yoksa bu tip adresleri kullanarak, sunucunuza bağlanamazsınız</a:t>
            </a:r>
          </a:p>
        </p:txBody>
      </p:sp>
      <p:sp>
        <p:nvSpPr>
          <p:cNvPr id="4" name="Unvan 1"/>
          <p:cNvSpPr>
            <a:spLocks noGrp="1"/>
          </p:cNvSpPr>
          <p:nvPr>
            <p:ph type="title"/>
          </p:nvPr>
        </p:nvSpPr>
        <p:spPr/>
        <p:txBody>
          <a:bodyPr/>
          <a:lstStyle/>
          <a:p>
            <a:r>
              <a:rPr lang="tr-TR" dirty="0"/>
              <a:t>IIS Üzerinde Çoklu Site Yayımlamak</a:t>
            </a:r>
          </a:p>
        </p:txBody>
      </p:sp>
    </p:spTree>
    <p:extLst>
      <p:ext uri="{BB962C8B-B14F-4D97-AF65-F5344CB8AC3E}">
        <p14:creationId xmlns:p14="http://schemas.microsoft.com/office/powerpoint/2010/main" val="82126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5000"/>
            <a:ext cx="10058400" cy="3329718"/>
          </a:xfrm>
        </p:spPr>
        <p:txBody>
          <a:bodyPr>
            <a:normAutofit/>
          </a:bodyPr>
          <a:lstStyle/>
          <a:p>
            <a:pPr fontAlgn="base"/>
            <a:r>
              <a:rPr lang="tr-TR" dirty="0"/>
              <a:t>TXT Kayıtları;</a:t>
            </a:r>
          </a:p>
          <a:p>
            <a:pPr fontAlgn="base"/>
            <a:r>
              <a:rPr lang="tr-TR" dirty="0"/>
              <a:t>Bu tip kayıtlar özel amaçlı kayıtlardır. Genellikle </a:t>
            </a:r>
            <a:r>
              <a:rPr lang="tr-TR" dirty="0" err="1"/>
              <a:t>spam</a:t>
            </a:r>
            <a:r>
              <a:rPr lang="tr-TR" dirty="0"/>
              <a:t> e-posta gönderimleri engellemek için düşünülmüş kurallardan biri olan “SPF” kayıtlarını tanımlamak için kullanılır.</a:t>
            </a:r>
          </a:p>
          <a:p>
            <a:endParaRPr lang="tr-TR" dirty="0"/>
          </a:p>
        </p:txBody>
      </p:sp>
      <p:sp>
        <p:nvSpPr>
          <p:cNvPr id="4" name="Unvan 1"/>
          <p:cNvSpPr>
            <a:spLocks noGrp="1"/>
          </p:cNvSpPr>
          <p:nvPr>
            <p:ph type="title"/>
          </p:nvPr>
        </p:nvSpPr>
        <p:spPr/>
        <p:txBody>
          <a:bodyPr/>
          <a:lstStyle/>
          <a:p>
            <a:r>
              <a:rPr lang="tr-TR" dirty="0"/>
              <a:t>IIS Üzerinde Çoklu Site Yayımlamak</a:t>
            </a:r>
          </a:p>
        </p:txBody>
      </p:sp>
    </p:spTree>
    <p:extLst>
      <p:ext uri="{BB962C8B-B14F-4D97-AF65-F5344CB8AC3E}">
        <p14:creationId xmlns:p14="http://schemas.microsoft.com/office/powerpoint/2010/main" val="371802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5000"/>
            <a:ext cx="10058400" cy="3842902"/>
          </a:xfrm>
        </p:spPr>
        <p:txBody>
          <a:bodyPr/>
          <a:lstStyle/>
          <a:p>
            <a:pPr fontAlgn="base"/>
            <a:r>
              <a:rPr lang="tr-TR" dirty="0"/>
              <a:t>PTR Kaydı;</a:t>
            </a:r>
          </a:p>
          <a:p>
            <a:pPr fontAlgn="base"/>
            <a:r>
              <a:rPr lang="tr-TR" dirty="0"/>
              <a:t>Sadece </a:t>
            </a:r>
            <a:r>
              <a:rPr lang="tr-TR" dirty="0" err="1"/>
              <a:t>Reverse</a:t>
            </a:r>
            <a:r>
              <a:rPr lang="tr-TR" dirty="0"/>
              <a:t> </a:t>
            </a:r>
            <a:r>
              <a:rPr lang="tr-TR" dirty="0" err="1"/>
              <a:t>Lookup</a:t>
            </a:r>
            <a:r>
              <a:rPr lang="tr-TR" dirty="0"/>
              <a:t> </a:t>
            </a:r>
            <a:r>
              <a:rPr lang="tr-TR" dirty="0" err="1"/>
              <a:t>Zone</a:t>
            </a:r>
            <a:r>
              <a:rPr lang="tr-TR" dirty="0"/>
              <a:t> da kullanılabilir. </a:t>
            </a:r>
            <a:r>
              <a:rPr lang="tr-TR" dirty="0" err="1"/>
              <a:t>Ip</a:t>
            </a:r>
            <a:r>
              <a:rPr lang="tr-TR" dirty="0"/>
              <a:t> adresinden isme eşleşme yapan kayıttır. Yani 192.168.1.1 </a:t>
            </a:r>
            <a:r>
              <a:rPr lang="tr-TR" dirty="0" err="1"/>
              <a:t>li</a:t>
            </a:r>
            <a:r>
              <a:rPr lang="tr-TR" dirty="0"/>
              <a:t> ip ye sahip makinenin ismi nedir sorusuna DNS server PTR kayıtlarına bakarak cevap verir.</a:t>
            </a:r>
          </a:p>
          <a:p>
            <a:pPr fontAlgn="base"/>
            <a:r>
              <a:rPr lang="tr-TR" dirty="0" err="1"/>
              <a:t>Pointer</a:t>
            </a:r>
            <a:r>
              <a:rPr lang="tr-TR" dirty="0"/>
              <a:t> (imleç) kaydı, aramaları tersine çevirmek için kullanılır. Örneğin, 192.168.0.1‘i www.cozumpark.com ile eşleştirmek istediniz, kaydınız şu şekilde görünür: 1.0.168.192.in-addr.arpa PTR www.cozumpark.com.</a:t>
            </a:r>
          </a:p>
          <a:p>
            <a:endParaRPr lang="tr-TR" dirty="0"/>
          </a:p>
        </p:txBody>
      </p:sp>
      <p:sp>
        <p:nvSpPr>
          <p:cNvPr id="4" name="Unvan 1"/>
          <p:cNvSpPr>
            <a:spLocks noGrp="1"/>
          </p:cNvSpPr>
          <p:nvPr>
            <p:ph type="title"/>
          </p:nvPr>
        </p:nvSpPr>
        <p:spPr/>
        <p:txBody>
          <a:bodyPr/>
          <a:lstStyle/>
          <a:p>
            <a:r>
              <a:rPr lang="tr-TR" dirty="0"/>
              <a:t>IIS Üzerinde Çoklu Site Yayımlamak</a:t>
            </a:r>
          </a:p>
        </p:txBody>
      </p:sp>
    </p:spTree>
    <p:extLst>
      <p:ext uri="{BB962C8B-B14F-4D97-AF65-F5344CB8AC3E}">
        <p14:creationId xmlns:p14="http://schemas.microsoft.com/office/powerpoint/2010/main" val="113174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5000"/>
            <a:ext cx="10058400" cy="4785294"/>
          </a:xfrm>
        </p:spPr>
        <p:txBody>
          <a:bodyPr/>
          <a:lstStyle/>
          <a:p>
            <a:pPr fontAlgn="base"/>
            <a:r>
              <a:rPr lang="tr-TR" dirty="0"/>
              <a:t>NS Kaydı;</a:t>
            </a:r>
          </a:p>
          <a:p>
            <a:pPr fontAlgn="base"/>
            <a:r>
              <a:rPr lang="tr-TR" dirty="0"/>
              <a:t>Network üzerinde bulunan ve kullanım da olan </a:t>
            </a:r>
            <a:r>
              <a:rPr lang="tr-TR" dirty="0" err="1"/>
              <a:t>Dns</a:t>
            </a:r>
            <a:r>
              <a:rPr lang="tr-TR" dirty="0"/>
              <a:t> Serverları tanımlar. Yani bir </a:t>
            </a:r>
            <a:r>
              <a:rPr lang="tr-TR" dirty="0" err="1"/>
              <a:t>dns</a:t>
            </a:r>
            <a:r>
              <a:rPr lang="tr-TR" dirty="0"/>
              <a:t> server network deki diğer </a:t>
            </a:r>
            <a:r>
              <a:rPr lang="tr-TR" dirty="0" err="1"/>
              <a:t>Dns</a:t>
            </a:r>
            <a:r>
              <a:rPr lang="tr-TR" dirty="0"/>
              <a:t> server dan bu kayıt sayesinde daha kolay ve hızlı bir şekilde haberdar olabiliyor denilebilir.</a:t>
            </a:r>
          </a:p>
          <a:p>
            <a:pPr fontAlgn="base"/>
            <a:r>
              <a:rPr lang="tr-TR" dirty="0"/>
              <a:t>NS kayıtları, alan adları için, geçerli sunucu isimlerini belirlemeyi sağlar. NS kayıtları, sitenizin çalışmaya son vermesine neden olabilir. Genelde NS kayıtlarını değiştirmeye gerek yoktur.</a:t>
            </a:r>
          </a:p>
          <a:p>
            <a:endParaRPr lang="tr-TR" dirty="0"/>
          </a:p>
        </p:txBody>
      </p:sp>
      <p:sp>
        <p:nvSpPr>
          <p:cNvPr id="4" name="Unvan 1"/>
          <p:cNvSpPr>
            <a:spLocks noGrp="1"/>
          </p:cNvSpPr>
          <p:nvPr>
            <p:ph type="title"/>
          </p:nvPr>
        </p:nvSpPr>
        <p:spPr/>
        <p:txBody>
          <a:bodyPr/>
          <a:lstStyle/>
          <a:p>
            <a:r>
              <a:rPr lang="tr-TR" dirty="0"/>
              <a:t>IIS Üzerinde Çoklu Site Yayımlamak</a:t>
            </a:r>
          </a:p>
        </p:txBody>
      </p:sp>
    </p:spTree>
    <p:extLst>
      <p:ext uri="{BB962C8B-B14F-4D97-AF65-F5344CB8AC3E}">
        <p14:creationId xmlns:p14="http://schemas.microsoft.com/office/powerpoint/2010/main" val="202476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4999"/>
            <a:ext cx="5042263" cy="3404363"/>
          </a:xfrm>
        </p:spPr>
        <p:txBody>
          <a:bodyPr/>
          <a:lstStyle/>
          <a:p>
            <a:pPr fontAlgn="base"/>
            <a:r>
              <a:rPr lang="tr-TR" dirty="0"/>
              <a:t>AAA Kaydı;</a:t>
            </a:r>
          </a:p>
          <a:p>
            <a:pPr fontAlgn="base"/>
            <a:r>
              <a:rPr lang="tr-TR" dirty="0"/>
              <a:t>A kaydı ile aynı işi yapar yani </a:t>
            </a:r>
            <a:r>
              <a:rPr lang="tr-TR" dirty="0" err="1"/>
              <a:t>hostnameleri</a:t>
            </a:r>
            <a:r>
              <a:rPr lang="tr-TR" dirty="0"/>
              <a:t> ip adresleri ile eşler ama ip V6 ile kullanılmak üzere tasarlanmış bir kayıttır.</a:t>
            </a:r>
          </a:p>
          <a:p>
            <a:pPr fontAlgn="base"/>
            <a:r>
              <a:rPr lang="tr-TR" dirty="0"/>
              <a:t>Şimdi kaydımızı açabiliriz.</a:t>
            </a:r>
          </a:p>
          <a:p>
            <a:endParaRPr lang="tr-TR" dirty="0"/>
          </a:p>
        </p:txBody>
      </p:sp>
      <p:sp>
        <p:nvSpPr>
          <p:cNvPr id="4" name="Unvan 1"/>
          <p:cNvSpPr>
            <a:spLocks noGrp="1"/>
          </p:cNvSpPr>
          <p:nvPr>
            <p:ph type="title"/>
          </p:nvPr>
        </p:nvSpPr>
        <p:spPr/>
        <p:txBody>
          <a:bodyPr/>
          <a:lstStyle/>
          <a:p>
            <a:r>
              <a:rPr lang="tr-TR" dirty="0"/>
              <a:t>IIS Üzerinde Çoklu Site Yayımlamak</a:t>
            </a:r>
          </a:p>
        </p:txBody>
      </p:sp>
      <p:pic>
        <p:nvPicPr>
          <p:cNvPr id="41986" name="Picture 2" descr="clip_image0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906" y="1169761"/>
            <a:ext cx="5332316" cy="3730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37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3853" y="1060334"/>
            <a:ext cx="5113176" cy="4468053"/>
          </a:xfrm>
        </p:spPr>
        <p:txBody>
          <a:bodyPr>
            <a:normAutofit/>
          </a:bodyPr>
          <a:lstStyle/>
          <a:p>
            <a:r>
              <a:rPr lang="tr-TR" dirty="0"/>
              <a:t>Biz www.cozumpark.com adresine gelen istekleri yönlendireceğimiz için rizasahan.com </a:t>
            </a:r>
            <a:r>
              <a:rPr lang="tr-TR" dirty="0" err="1"/>
              <a:t>dns</a:t>
            </a:r>
            <a:r>
              <a:rPr lang="tr-TR" dirty="0"/>
              <a:t> </a:t>
            </a:r>
            <a:r>
              <a:rPr lang="tr-TR" dirty="0" err="1"/>
              <a:t>zone</a:t>
            </a:r>
            <a:r>
              <a:rPr lang="tr-TR" dirty="0"/>
              <a:t> tanımları içerisinde www kaydı oluşturuyoruz. Name olarak www ip adresi olarak ise 10.81.2.21 (DNS sunucu ip adresi ) bilgisini girip </a:t>
            </a:r>
            <a:r>
              <a:rPr lang="tr-TR" dirty="0" err="1"/>
              <a:t>Add</a:t>
            </a:r>
            <a:r>
              <a:rPr lang="tr-TR" dirty="0"/>
              <a:t> Host butonuna tıklayalım.</a:t>
            </a:r>
          </a:p>
        </p:txBody>
      </p:sp>
      <p:sp>
        <p:nvSpPr>
          <p:cNvPr id="4" name="Unvan 1"/>
          <p:cNvSpPr>
            <a:spLocks noGrp="1"/>
          </p:cNvSpPr>
          <p:nvPr>
            <p:ph type="title"/>
          </p:nvPr>
        </p:nvSpPr>
        <p:spPr/>
        <p:txBody>
          <a:bodyPr/>
          <a:lstStyle/>
          <a:p>
            <a:r>
              <a:rPr lang="tr-TR" dirty="0"/>
              <a:t>IIS Üzerinde Çoklu Site Yayımlamak</a:t>
            </a:r>
          </a:p>
        </p:txBody>
      </p:sp>
      <p:pic>
        <p:nvPicPr>
          <p:cNvPr id="40962" name="Picture 2" descr="clip_image05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722" y="1307595"/>
            <a:ext cx="5722790" cy="397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6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7869" y="1064999"/>
            <a:ext cx="3760237" cy="5261155"/>
          </a:xfrm>
        </p:spPr>
        <p:txBody>
          <a:bodyPr>
            <a:normAutofit/>
          </a:bodyPr>
          <a:lstStyle/>
          <a:p>
            <a:r>
              <a:rPr lang="tr-TR" dirty="0"/>
              <a:t>Ortama göz attıktan sonra platform olarak IIS yapısını kullanacağımız için işlemlerimize IIS rolünü kurarak başlayalım. Server Manager üzerinde aşağıdaki iki alandan bir tanesini kullanarak rol ekleme adımlarına başlayabiliriz.</a:t>
            </a:r>
          </a:p>
        </p:txBody>
      </p:sp>
      <p:sp>
        <p:nvSpPr>
          <p:cNvPr id="4" name="Unvan 1"/>
          <p:cNvSpPr>
            <a:spLocks noGrp="1"/>
          </p:cNvSpPr>
          <p:nvPr>
            <p:ph type="title"/>
          </p:nvPr>
        </p:nvSpPr>
        <p:spPr/>
        <p:txBody>
          <a:bodyPr/>
          <a:lstStyle/>
          <a:p>
            <a:r>
              <a:rPr lang="tr-TR" dirty="0" smtClean="0"/>
              <a:t>Server 2016 IIS Kurulumu</a:t>
            </a:r>
            <a:endParaRPr lang="tr-TR" dirty="0"/>
          </a:p>
        </p:txBody>
      </p:sp>
      <p:pic>
        <p:nvPicPr>
          <p:cNvPr id="8194" name="Picture 2" descr="clip_image0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388" y="1064999"/>
            <a:ext cx="7239000" cy="490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9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5000"/>
            <a:ext cx="10058400" cy="1752846"/>
          </a:xfrm>
        </p:spPr>
        <p:txBody>
          <a:bodyPr/>
          <a:lstStyle/>
          <a:p>
            <a:r>
              <a:rPr lang="tr-TR" dirty="0"/>
              <a:t>Kaydımızın oluşturulduğuna dair gelen bilgi mesajını OK ile geçelim.</a:t>
            </a:r>
          </a:p>
        </p:txBody>
      </p:sp>
      <p:sp>
        <p:nvSpPr>
          <p:cNvPr id="4" name="Unvan 1"/>
          <p:cNvSpPr>
            <a:spLocks noGrp="1"/>
          </p:cNvSpPr>
          <p:nvPr>
            <p:ph type="title"/>
          </p:nvPr>
        </p:nvSpPr>
        <p:spPr/>
        <p:txBody>
          <a:bodyPr/>
          <a:lstStyle/>
          <a:p>
            <a:r>
              <a:rPr lang="tr-TR" dirty="0"/>
              <a:t>IIS Üzerinde Çoklu Site Yayımlamak</a:t>
            </a:r>
          </a:p>
        </p:txBody>
      </p:sp>
      <p:pic>
        <p:nvPicPr>
          <p:cNvPr id="39938" name="Picture 2" descr="clip_image06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294" y="1550192"/>
            <a:ext cx="68199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41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5000"/>
            <a:ext cx="10058400" cy="754469"/>
          </a:xfrm>
        </p:spPr>
        <p:txBody>
          <a:bodyPr/>
          <a:lstStyle/>
          <a:p>
            <a:r>
              <a:rPr lang="tr-TR" dirty="0"/>
              <a:t>Oluşan www kaydımız aşağıdaki gibi gözükecektir.</a:t>
            </a:r>
          </a:p>
        </p:txBody>
      </p:sp>
      <p:sp>
        <p:nvSpPr>
          <p:cNvPr id="4" name="Unvan 1"/>
          <p:cNvSpPr>
            <a:spLocks noGrp="1"/>
          </p:cNvSpPr>
          <p:nvPr>
            <p:ph type="title"/>
          </p:nvPr>
        </p:nvSpPr>
        <p:spPr/>
        <p:txBody>
          <a:bodyPr/>
          <a:lstStyle/>
          <a:p>
            <a:r>
              <a:rPr lang="tr-TR" dirty="0"/>
              <a:t>IIS Üzerinde Çoklu Site Yayımlamak</a:t>
            </a:r>
          </a:p>
        </p:txBody>
      </p:sp>
      <p:pic>
        <p:nvPicPr>
          <p:cNvPr id="45058" name="Picture 2" descr="clip_image06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991" y="1695222"/>
            <a:ext cx="7239000"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34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5000"/>
            <a:ext cx="10058400" cy="1146355"/>
          </a:xfrm>
        </p:spPr>
        <p:txBody>
          <a:bodyPr/>
          <a:lstStyle/>
          <a:p>
            <a:r>
              <a:rPr lang="tr-TR" dirty="0"/>
              <a:t>Aynı işlemi yukarıdaki adımları takip ederek rizasahan.com </a:t>
            </a:r>
            <a:r>
              <a:rPr lang="tr-TR" dirty="0" err="1"/>
              <a:t>Dns</a:t>
            </a:r>
            <a:r>
              <a:rPr lang="tr-TR" dirty="0"/>
              <a:t> </a:t>
            </a:r>
            <a:r>
              <a:rPr lang="tr-TR" dirty="0" err="1"/>
              <a:t>Zone</a:t>
            </a:r>
            <a:r>
              <a:rPr lang="tr-TR" dirty="0"/>
              <a:t> içinde yapalım. Durum aşağıdaki gibi olacaktır.</a:t>
            </a:r>
          </a:p>
        </p:txBody>
      </p:sp>
      <p:sp>
        <p:nvSpPr>
          <p:cNvPr id="4" name="Unvan 1"/>
          <p:cNvSpPr>
            <a:spLocks noGrp="1"/>
          </p:cNvSpPr>
          <p:nvPr>
            <p:ph type="title"/>
          </p:nvPr>
        </p:nvSpPr>
        <p:spPr/>
        <p:txBody>
          <a:bodyPr/>
          <a:lstStyle/>
          <a:p>
            <a:r>
              <a:rPr lang="tr-TR" dirty="0"/>
              <a:t>IIS Üzerinde Çoklu Site Yayımlamak</a:t>
            </a:r>
          </a:p>
        </p:txBody>
      </p:sp>
      <p:pic>
        <p:nvPicPr>
          <p:cNvPr id="49154" name="Picture 2" descr="clip_image06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596" y="2068900"/>
            <a:ext cx="7239000"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91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5000"/>
            <a:ext cx="10058400" cy="1827490"/>
          </a:xfrm>
        </p:spPr>
        <p:txBody>
          <a:bodyPr>
            <a:normAutofit fontScale="85000" lnSpcReduction="20000"/>
          </a:bodyPr>
          <a:lstStyle/>
          <a:p>
            <a:r>
              <a:rPr lang="tr-TR" dirty="0"/>
              <a:t>Evet DNS tarafında yapılacak olan işlemler bunlar. Şimdi </a:t>
            </a:r>
            <a:r>
              <a:rPr lang="tr-TR" dirty="0">
                <a:hlinkClick r:id="rId2"/>
              </a:rPr>
              <a:t>www.rizasahan.com</a:t>
            </a:r>
            <a:r>
              <a:rPr lang="tr-TR" dirty="0"/>
              <a:t> ve www.cozumpark.com isimlerine </a:t>
            </a:r>
            <a:r>
              <a:rPr lang="tr-TR" dirty="0" err="1"/>
              <a:t>ping</a:t>
            </a:r>
            <a:r>
              <a:rPr lang="tr-TR" dirty="0"/>
              <a:t> atalım. İşlem başarılı olduğundan </a:t>
            </a:r>
            <a:r>
              <a:rPr lang="tr-TR" dirty="0" err="1"/>
              <a:t>ping</a:t>
            </a:r>
            <a:r>
              <a:rPr lang="tr-TR" dirty="0"/>
              <a:t> isteklerimize yanıt alabiliyoruz. Bu durumda sorun yaşamanız durumunda </a:t>
            </a:r>
            <a:r>
              <a:rPr lang="tr-TR" dirty="0" err="1"/>
              <a:t>ipconfig</a:t>
            </a:r>
            <a:r>
              <a:rPr lang="tr-TR" dirty="0"/>
              <a:t>/ </a:t>
            </a:r>
            <a:r>
              <a:rPr lang="tr-TR" dirty="0" err="1"/>
              <a:t>flushdns</a:t>
            </a:r>
            <a:r>
              <a:rPr lang="tr-TR" dirty="0"/>
              <a:t> komutu ile </a:t>
            </a:r>
            <a:r>
              <a:rPr lang="tr-TR" dirty="0" err="1"/>
              <a:t>Dns</a:t>
            </a:r>
            <a:r>
              <a:rPr lang="tr-TR" dirty="0"/>
              <a:t> önbelleğini temizleyip </a:t>
            </a:r>
            <a:r>
              <a:rPr lang="tr-TR" dirty="0" err="1"/>
              <a:t>ping</a:t>
            </a:r>
            <a:r>
              <a:rPr lang="tr-TR" dirty="0"/>
              <a:t> işlemini tekrar deneyerek veya yine çözülmez ise </a:t>
            </a:r>
            <a:r>
              <a:rPr lang="tr-TR" dirty="0" err="1"/>
              <a:t>dns</a:t>
            </a:r>
            <a:r>
              <a:rPr lang="tr-TR" dirty="0"/>
              <a:t> servislerini </a:t>
            </a:r>
            <a:r>
              <a:rPr lang="tr-TR" dirty="0" err="1"/>
              <a:t>restart</a:t>
            </a:r>
            <a:r>
              <a:rPr lang="tr-TR" dirty="0"/>
              <a:t> ederek sorunu aşabilirsiniz.</a:t>
            </a:r>
          </a:p>
        </p:txBody>
      </p:sp>
      <p:sp>
        <p:nvSpPr>
          <p:cNvPr id="4" name="Unvan 1"/>
          <p:cNvSpPr>
            <a:spLocks noGrp="1"/>
          </p:cNvSpPr>
          <p:nvPr>
            <p:ph type="title"/>
          </p:nvPr>
        </p:nvSpPr>
        <p:spPr/>
        <p:txBody>
          <a:bodyPr/>
          <a:lstStyle/>
          <a:p>
            <a:r>
              <a:rPr lang="tr-TR" dirty="0"/>
              <a:t>IIS Üzerinde Çoklu Site Yayımlamak</a:t>
            </a:r>
          </a:p>
        </p:txBody>
      </p:sp>
      <p:pic>
        <p:nvPicPr>
          <p:cNvPr id="48130" name="Picture 2" descr="clip_image06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45" y="2826236"/>
            <a:ext cx="5323404" cy="2501543"/>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clip_image06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4654" y="2753794"/>
            <a:ext cx="5354193" cy="257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16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8758" y="1065000"/>
            <a:ext cx="10486922" cy="1752846"/>
          </a:xfrm>
        </p:spPr>
        <p:txBody>
          <a:bodyPr/>
          <a:lstStyle/>
          <a:p>
            <a:r>
              <a:rPr lang="tr-TR" dirty="0"/>
              <a:t>IIS üzerinde siteler genelde c:\inetpub\wwwroot dizininde tutulur. Biz iki site ile test yapacağımız için ben iki adet örnek site tasarlayarak bunları oluşturduğum klasörlere </a:t>
            </a:r>
            <a:r>
              <a:rPr lang="tr-TR" dirty="0" smtClean="0"/>
              <a:t>aktaralım.</a:t>
            </a:r>
            <a:endParaRPr lang="tr-TR" dirty="0"/>
          </a:p>
        </p:txBody>
      </p:sp>
      <p:sp>
        <p:nvSpPr>
          <p:cNvPr id="4" name="Unvan 1"/>
          <p:cNvSpPr>
            <a:spLocks noGrp="1"/>
          </p:cNvSpPr>
          <p:nvPr>
            <p:ph type="title"/>
          </p:nvPr>
        </p:nvSpPr>
        <p:spPr/>
        <p:txBody>
          <a:bodyPr/>
          <a:lstStyle/>
          <a:p>
            <a:r>
              <a:rPr lang="tr-TR" dirty="0"/>
              <a:t>IIS Üzerinde Çoklu Site Yayımlamak</a:t>
            </a:r>
          </a:p>
        </p:txBody>
      </p:sp>
      <p:pic>
        <p:nvPicPr>
          <p:cNvPr id="47106" name="Picture 2" descr="clip_image06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976" y="2384586"/>
            <a:ext cx="4496945" cy="271925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5060921" y="2356181"/>
            <a:ext cx="7080785" cy="461665"/>
          </a:xfrm>
          <a:prstGeom prst="rect">
            <a:avLst/>
          </a:prstGeom>
        </p:spPr>
        <p:txBody>
          <a:bodyPr wrap="none">
            <a:spAutoFit/>
          </a:bodyPr>
          <a:lstStyle/>
          <a:p>
            <a:r>
              <a:rPr lang="tr-TR" sz="2400" dirty="0">
                <a:solidFill>
                  <a:srgbClr val="002060"/>
                </a:solidFill>
              </a:rPr>
              <a:t>Sitelerin içerisinde örnek birer </a:t>
            </a:r>
            <a:r>
              <a:rPr lang="tr-TR" sz="2400" dirty="0" err="1">
                <a:solidFill>
                  <a:srgbClr val="002060"/>
                </a:solidFill>
              </a:rPr>
              <a:t>htm</a:t>
            </a:r>
            <a:r>
              <a:rPr lang="tr-TR" sz="2400" dirty="0">
                <a:solidFill>
                  <a:srgbClr val="002060"/>
                </a:solidFill>
              </a:rPr>
              <a:t> dosyası yer almakta.</a:t>
            </a:r>
          </a:p>
        </p:txBody>
      </p:sp>
      <p:pic>
        <p:nvPicPr>
          <p:cNvPr id="47108" name="Picture 4" descr="clip_image07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2163" y="2753918"/>
            <a:ext cx="3611080" cy="1769430"/>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clip_image07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7292" y="4090923"/>
            <a:ext cx="3372697" cy="2025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40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5000"/>
            <a:ext cx="10058400" cy="1556902"/>
          </a:xfrm>
        </p:spPr>
        <p:txBody>
          <a:bodyPr>
            <a:normAutofit fontScale="92500"/>
          </a:bodyPr>
          <a:lstStyle/>
          <a:p>
            <a:r>
              <a:rPr lang="tr-TR" dirty="0"/>
              <a:t>Şimdi IIS üzerinde </a:t>
            </a:r>
            <a:r>
              <a:rPr lang="tr-TR" dirty="0">
                <a:hlinkClick r:id="rId2"/>
              </a:rPr>
              <a:t>www.rizasahan.com</a:t>
            </a:r>
            <a:r>
              <a:rPr lang="tr-TR" dirty="0"/>
              <a:t> ve www.cozumpark.com sitelerini çalıştırmak için gerekli işlemlere başlayalım. İlk olarak yeni bir site oluşturmak için </a:t>
            </a:r>
            <a:r>
              <a:rPr lang="tr-TR" dirty="0" err="1"/>
              <a:t>iis</a:t>
            </a:r>
            <a:r>
              <a:rPr lang="tr-TR" dirty="0"/>
              <a:t> üzerinde </a:t>
            </a:r>
            <a:r>
              <a:rPr lang="tr-TR" dirty="0" err="1"/>
              <a:t>Sites</a:t>
            </a:r>
            <a:r>
              <a:rPr lang="tr-TR" dirty="0"/>
              <a:t> kısmına sağ tıklayarak </a:t>
            </a:r>
            <a:r>
              <a:rPr lang="tr-TR" dirty="0" err="1"/>
              <a:t>Add</a:t>
            </a:r>
            <a:r>
              <a:rPr lang="tr-TR" dirty="0"/>
              <a:t> </a:t>
            </a:r>
            <a:r>
              <a:rPr lang="tr-TR" dirty="0" err="1"/>
              <a:t>Website</a:t>
            </a:r>
            <a:r>
              <a:rPr lang="tr-TR" dirty="0"/>
              <a:t>… kısmına tıklayalım.</a:t>
            </a:r>
          </a:p>
        </p:txBody>
      </p:sp>
      <p:sp>
        <p:nvSpPr>
          <p:cNvPr id="4" name="Unvan 1"/>
          <p:cNvSpPr>
            <a:spLocks noGrp="1"/>
          </p:cNvSpPr>
          <p:nvPr>
            <p:ph type="title"/>
          </p:nvPr>
        </p:nvSpPr>
        <p:spPr/>
        <p:txBody>
          <a:bodyPr/>
          <a:lstStyle/>
          <a:p>
            <a:r>
              <a:rPr lang="tr-TR" dirty="0"/>
              <a:t>IIS Üzerinde Çoklu Site Yayımlamak</a:t>
            </a:r>
          </a:p>
        </p:txBody>
      </p:sp>
      <p:pic>
        <p:nvPicPr>
          <p:cNvPr id="46082" name="Picture 2" descr="clip_image07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842" y="2621902"/>
            <a:ext cx="3824870" cy="360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70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5000"/>
            <a:ext cx="10058400" cy="567857"/>
          </a:xfrm>
        </p:spPr>
        <p:txBody>
          <a:bodyPr/>
          <a:lstStyle/>
          <a:p>
            <a:r>
              <a:rPr lang="tr-TR" dirty="0"/>
              <a:t>Açılan ekranda sitemize bir isim verelim.</a:t>
            </a:r>
          </a:p>
        </p:txBody>
      </p:sp>
      <p:sp>
        <p:nvSpPr>
          <p:cNvPr id="4" name="Unvan 1"/>
          <p:cNvSpPr>
            <a:spLocks noGrp="1"/>
          </p:cNvSpPr>
          <p:nvPr>
            <p:ph type="title"/>
          </p:nvPr>
        </p:nvSpPr>
        <p:spPr/>
        <p:txBody>
          <a:bodyPr/>
          <a:lstStyle/>
          <a:p>
            <a:r>
              <a:rPr lang="tr-TR" dirty="0"/>
              <a:t>IIS Üzerinde Çoklu Site Yayımlamak</a:t>
            </a:r>
          </a:p>
        </p:txBody>
      </p:sp>
      <p:pic>
        <p:nvPicPr>
          <p:cNvPr id="61442" name="Picture 2" descr="clip_image07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0" y="1783457"/>
            <a:ext cx="3912573" cy="3781279"/>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5287347" y="1632857"/>
            <a:ext cx="6096000" cy="1200329"/>
          </a:xfrm>
          <a:prstGeom prst="rect">
            <a:avLst/>
          </a:prstGeom>
        </p:spPr>
        <p:txBody>
          <a:bodyPr>
            <a:spAutoFit/>
          </a:bodyPr>
          <a:lstStyle/>
          <a:p>
            <a:r>
              <a:rPr lang="tr-TR" sz="2400" dirty="0">
                <a:solidFill>
                  <a:srgbClr val="002060"/>
                </a:solidFill>
              </a:rPr>
              <a:t>Sitemize rizasahan.com ismini verdikten sonra … butonu ile sitenin tutulduğu yolu gösterelim.</a:t>
            </a:r>
          </a:p>
        </p:txBody>
      </p:sp>
      <p:pic>
        <p:nvPicPr>
          <p:cNvPr id="61444" name="Picture 4" descr="clip_image07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122" y="2465707"/>
            <a:ext cx="3850102" cy="375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10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3403" y="841065"/>
            <a:ext cx="11097143" cy="754470"/>
          </a:xfrm>
        </p:spPr>
        <p:txBody>
          <a:bodyPr>
            <a:normAutofit/>
          </a:bodyPr>
          <a:lstStyle/>
          <a:p>
            <a:r>
              <a:rPr lang="tr-TR" sz="2400" dirty="0"/>
              <a:t>Sitemizin yolunu size yukarıda göstermiş olduğum C:\inetpub\wwwroot dizini altından gösterip işlemi OK butonuna tıklayarak tamamlıyorum.</a:t>
            </a:r>
          </a:p>
        </p:txBody>
      </p:sp>
      <p:sp>
        <p:nvSpPr>
          <p:cNvPr id="4" name="Unvan 1"/>
          <p:cNvSpPr>
            <a:spLocks noGrp="1"/>
          </p:cNvSpPr>
          <p:nvPr>
            <p:ph type="title"/>
          </p:nvPr>
        </p:nvSpPr>
        <p:spPr/>
        <p:txBody>
          <a:bodyPr/>
          <a:lstStyle/>
          <a:p>
            <a:r>
              <a:rPr lang="tr-TR" dirty="0"/>
              <a:t>IIS Üzerinde Çoklu Site Yayımlamak</a:t>
            </a:r>
          </a:p>
        </p:txBody>
      </p:sp>
      <p:pic>
        <p:nvPicPr>
          <p:cNvPr id="60418" name="Picture 2" descr="clip_image08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59" y="1714010"/>
            <a:ext cx="3912571" cy="37881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935894" y="1595535"/>
            <a:ext cx="6379027" cy="1631216"/>
          </a:xfrm>
          <a:prstGeom prst="rect">
            <a:avLst/>
          </a:prstGeom>
        </p:spPr>
        <p:txBody>
          <a:bodyPr wrap="square">
            <a:spAutoFit/>
          </a:bodyPr>
          <a:lstStyle/>
          <a:p>
            <a:r>
              <a:rPr lang="tr-TR" sz="2000" dirty="0"/>
              <a:t>Sitemizin yolunu da gösterdiğimize göre sitemize giriş yapılacak olan linki tanımlamamız gerekmekte. Bu işlem için biz </a:t>
            </a:r>
            <a:r>
              <a:rPr lang="tr-TR" sz="2000" dirty="0" err="1"/>
              <a:t>dns</a:t>
            </a:r>
            <a:r>
              <a:rPr lang="tr-TR" sz="2000" dirty="0"/>
              <a:t> üzerinde </a:t>
            </a:r>
            <a:r>
              <a:rPr lang="tr-TR" sz="2000" dirty="0" err="1"/>
              <a:t>zone</a:t>
            </a:r>
            <a:r>
              <a:rPr lang="tr-TR" sz="2000" dirty="0"/>
              <a:t> oluşturup www isimli A kaydı tanımlaması yapmıştık. Bu nedenle bu alana </a:t>
            </a:r>
            <a:r>
              <a:rPr lang="tr-TR" sz="2000" dirty="0">
                <a:hlinkClick r:id="rId3"/>
              </a:rPr>
              <a:t>www.rizasahan.com</a:t>
            </a:r>
            <a:r>
              <a:rPr lang="tr-TR" sz="2000" dirty="0"/>
              <a:t> olarak bilgilerimizi girelim.</a:t>
            </a:r>
          </a:p>
        </p:txBody>
      </p:sp>
      <p:pic>
        <p:nvPicPr>
          <p:cNvPr id="60420" name="Picture 4" descr="clip_image08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974" y="3226751"/>
            <a:ext cx="3184784" cy="309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62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5000"/>
            <a:ext cx="10058400" cy="1062380"/>
          </a:xfrm>
        </p:spPr>
        <p:txBody>
          <a:bodyPr>
            <a:normAutofit/>
          </a:bodyPr>
          <a:lstStyle/>
          <a:p>
            <a:pPr fontAlgn="base"/>
            <a:r>
              <a:rPr lang="tr-TR" dirty="0"/>
              <a:t>Şu anda tüm tanımlamaları kısa sürede yaptık ve işlem tamamlanmayı bekliyor. OK butonuna tıklayalım</a:t>
            </a:r>
            <a:r>
              <a:rPr lang="tr-TR" dirty="0" smtClean="0"/>
              <a:t>.</a:t>
            </a:r>
            <a:endParaRPr lang="tr-TR" dirty="0"/>
          </a:p>
        </p:txBody>
      </p:sp>
      <p:sp>
        <p:nvSpPr>
          <p:cNvPr id="4" name="Unvan 1"/>
          <p:cNvSpPr>
            <a:spLocks noGrp="1"/>
          </p:cNvSpPr>
          <p:nvPr>
            <p:ph type="title"/>
          </p:nvPr>
        </p:nvSpPr>
        <p:spPr/>
        <p:txBody>
          <a:bodyPr/>
          <a:lstStyle/>
          <a:p>
            <a:r>
              <a:rPr lang="tr-TR" dirty="0"/>
              <a:t>IIS Üzerinde Çoklu Site Yayımlamak</a:t>
            </a:r>
          </a:p>
        </p:txBody>
      </p:sp>
      <p:pic>
        <p:nvPicPr>
          <p:cNvPr id="59394" name="Picture 2" descr="clip_image08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032" y="2034073"/>
            <a:ext cx="4407095" cy="429655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6229739" y="1665715"/>
            <a:ext cx="6096000" cy="923330"/>
          </a:xfrm>
          <a:prstGeom prst="rect">
            <a:avLst/>
          </a:prstGeom>
        </p:spPr>
        <p:txBody>
          <a:bodyPr>
            <a:spAutoFit/>
          </a:bodyPr>
          <a:lstStyle/>
          <a:p>
            <a:r>
              <a:rPr lang="tr-TR" dirty="0">
                <a:solidFill>
                  <a:srgbClr val="000000"/>
                </a:solidFill>
                <a:latin typeface="Roboto"/>
              </a:rPr>
              <a:t>Yukarıdaki adımları birebir olacak şekilde </a:t>
            </a:r>
            <a:r>
              <a:rPr lang="tr-TR" dirty="0">
                <a:solidFill>
                  <a:srgbClr val="019641"/>
                </a:solidFill>
                <a:latin typeface="Roboto"/>
              </a:rPr>
              <a:t>www.cozumpark.com</a:t>
            </a:r>
            <a:r>
              <a:rPr lang="tr-TR" dirty="0">
                <a:solidFill>
                  <a:srgbClr val="000000"/>
                </a:solidFill>
                <a:latin typeface="Roboto"/>
              </a:rPr>
              <a:t> alan adı için yapalım ve OK butonu ile adımlarımızı tamamlayalım.</a:t>
            </a:r>
            <a:endParaRPr lang="tr-TR" dirty="0"/>
          </a:p>
        </p:txBody>
      </p:sp>
      <p:pic>
        <p:nvPicPr>
          <p:cNvPr id="59396" name="Picture 4" descr="clip_image08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984" y="2589045"/>
            <a:ext cx="3732433" cy="3613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75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5000"/>
            <a:ext cx="10058400" cy="950412"/>
          </a:xfrm>
        </p:spPr>
        <p:txBody>
          <a:bodyPr>
            <a:normAutofit/>
          </a:bodyPr>
          <a:lstStyle/>
          <a:p>
            <a:pPr fontAlgn="base"/>
            <a:r>
              <a:rPr lang="tr-TR" dirty="0"/>
              <a:t>Aşağıdaki ekranlarda görüldüğü gibi sitelerimizin tanımlaması yapıldı</a:t>
            </a:r>
            <a:r>
              <a:rPr lang="tr-TR" dirty="0" smtClean="0"/>
              <a:t>.</a:t>
            </a:r>
            <a:endParaRPr lang="tr-TR" dirty="0"/>
          </a:p>
        </p:txBody>
      </p:sp>
      <p:sp>
        <p:nvSpPr>
          <p:cNvPr id="4" name="Unvan 1"/>
          <p:cNvSpPr>
            <a:spLocks noGrp="1"/>
          </p:cNvSpPr>
          <p:nvPr>
            <p:ph type="title"/>
          </p:nvPr>
        </p:nvSpPr>
        <p:spPr/>
        <p:txBody>
          <a:bodyPr/>
          <a:lstStyle/>
          <a:p>
            <a:r>
              <a:rPr lang="tr-TR" dirty="0"/>
              <a:t>IIS Üzerinde Çoklu Site Yayımlamak</a:t>
            </a:r>
          </a:p>
        </p:txBody>
      </p:sp>
      <p:pic>
        <p:nvPicPr>
          <p:cNvPr id="58370" name="Picture 2" descr="clip_image08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154" y="1698657"/>
            <a:ext cx="5457825" cy="424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53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4999"/>
            <a:ext cx="3763969" cy="4804095"/>
          </a:xfrm>
        </p:spPr>
        <p:txBody>
          <a:bodyPr/>
          <a:lstStyle/>
          <a:p>
            <a:r>
              <a:rPr lang="tr-TR" dirty="0"/>
              <a:t>Açılan ekranda sihirbaz ile yapabileceklerimiz noktasında bilgi verilmektedir. </a:t>
            </a:r>
            <a:r>
              <a:rPr lang="tr-TR" dirty="0" err="1"/>
              <a:t>Next</a:t>
            </a:r>
            <a:r>
              <a:rPr lang="tr-TR" dirty="0"/>
              <a:t> ile bir sonraki ekranımıza ilerleyelim.</a:t>
            </a:r>
          </a:p>
        </p:txBody>
      </p:sp>
      <p:sp>
        <p:nvSpPr>
          <p:cNvPr id="4" name="Unvan 1"/>
          <p:cNvSpPr>
            <a:spLocks noGrp="1"/>
          </p:cNvSpPr>
          <p:nvPr>
            <p:ph type="title"/>
          </p:nvPr>
        </p:nvSpPr>
        <p:spPr/>
        <p:txBody>
          <a:bodyPr/>
          <a:lstStyle/>
          <a:p>
            <a:r>
              <a:rPr lang="tr-TR" dirty="0" smtClean="0"/>
              <a:t>Server 2016 IIS Kurulumu</a:t>
            </a:r>
            <a:endParaRPr lang="tr-TR" dirty="0"/>
          </a:p>
        </p:txBody>
      </p:sp>
      <p:pic>
        <p:nvPicPr>
          <p:cNvPr id="7170" name="Picture 2" descr="clip_image00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6498" y="1171770"/>
            <a:ext cx="6141619" cy="43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44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idx="1"/>
          </p:nvPr>
        </p:nvSpPr>
        <p:spPr>
          <a:xfrm>
            <a:off x="1097280" y="1064999"/>
            <a:ext cx="10211422" cy="4804095"/>
          </a:xfrm>
        </p:spPr>
        <p:txBody>
          <a:bodyPr/>
          <a:lstStyle/>
          <a:p>
            <a:pPr marL="86360">
              <a:spcBef>
                <a:spcPts val="285"/>
              </a:spcBef>
            </a:pPr>
            <a:r>
              <a:rPr lang="tr-TR" dirty="0"/>
              <a:t>1- </a:t>
            </a:r>
            <a:r>
              <a:rPr lang="tr-TR" sz="1800" dirty="0">
                <a:hlinkClick r:id="rId2"/>
              </a:rPr>
              <a:t>https://www.cozumpark.com/windows-server-2016-iis-uzerinde-coklu-site-yayinlama</a:t>
            </a:r>
            <a:r>
              <a:rPr lang="tr-TR" sz="1800" dirty="0" smtClean="0">
                <a:hlinkClick r:id="rId2"/>
              </a:rPr>
              <a:t>/</a:t>
            </a:r>
            <a:r>
              <a:rPr lang="tr-TR" sz="1800" dirty="0" smtClean="0"/>
              <a:t> </a:t>
            </a:r>
            <a:r>
              <a:rPr lang="tr-TR" sz="1800" dirty="0" smtClean="0"/>
              <a:t>, E.T</a:t>
            </a:r>
            <a:r>
              <a:rPr lang="tr-TR" sz="1800" dirty="0" smtClean="0"/>
              <a:t>.: 28.01.2020</a:t>
            </a:r>
            <a:endParaRPr lang="tr-TR" sz="1800" dirty="0"/>
          </a:p>
        </p:txBody>
      </p:sp>
    </p:spTree>
    <p:extLst>
      <p:ext uri="{BB962C8B-B14F-4D97-AF65-F5344CB8AC3E}">
        <p14:creationId xmlns:p14="http://schemas.microsoft.com/office/powerpoint/2010/main" val="337952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lip_image01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4734" y="1192125"/>
            <a:ext cx="5258017" cy="3743769"/>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335901" y="1064999"/>
            <a:ext cx="6288833" cy="5289148"/>
          </a:xfrm>
        </p:spPr>
        <p:txBody>
          <a:bodyPr>
            <a:normAutofit fontScale="85000" lnSpcReduction="20000"/>
          </a:bodyPr>
          <a:lstStyle/>
          <a:p>
            <a:pPr fontAlgn="base"/>
            <a:r>
              <a:rPr lang="tr-TR" dirty="0"/>
              <a:t>Açılan ekranımızda iki seçeneğimiz yer almaktadır. Bunlardan birincisi olan;</a:t>
            </a:r>
          </a:p>
          <a:p>
            <a:pPr fontAlgn="base"/>
            <a:r>
              <a:rPr lang="tr-TR" dirty="0"/>
              <a:t>Role-</a:t>
            </a:r>
            <a:r>
              <a:rPr lang="tr-TR" dirty="0" err="1"/>
              <a:t>based</a:t>
            </a:r>
            <a:r>
              <a:rPr lang="tr-TR" dirty="0"/>
              <a:t> </a:t>
            </a:r>
            <a:r>
              <a:rPr lang="tr-TR" dirty="0" err="1"/>
              <a:t>or</a:t>
            </a:r>
            <a:r>
              <a:rPr lang="tr-TR" dirty="0"/>
              <a:t> </a:t>
            </a:r>
            <a:r>
              <a:rPr lang="tr-TR" dirty="0" err="1"/>
              <a:t>feature-based</a:t>
            </a:r>
            <a:r>
              <a:rPr lang="tr-TR" dirty="0"/>
              <a:t> </a:t>
            </a:r>
            <a:r>
              <a:rPr lang="tr-TR" dirty="0" err="1"/>
              <a:t>insallation</a:t>
            </a:r>
            <a:r>
              <a:rPr lang="tr-TR" dirty="0"/>
              <a:t> : Rol ve Özellik bazında ekleme kurulum yapma imkânı verir. Windows Server 2016 içerisinde sahip olduğumuz sürüme göre, içerisinde bulunan ve ihtiyacımız olan rol ve özellikleri buradan ekleyip kaldırabilmekteyiz.</a:t>
            </a:r>
          </a:p>
          <a:p>
            <a:pPr fontAlgn="base"/>
            <a:r>
              <a:rPr lang="tr-TR" dirty="0"/>
              <a:t>Remote Desktop Services </a:t>
            </a:r>
            <a:r>
              <a:rPr lang="tr-TR" dirty="0" err="1"/>
              <a:t>installation</a:t>
            </a:r>
            <a:r>
              <a:rPr lang="tr-TR" dirty="0"/>
              <a:t>: Eski zamanlarda Terminal Servis olarak anılan ve şimdi RDS (Remote Desktop Services) uzak masaüstü yapılandırmasını hızlı ve standart olarak buradan yapabilmekteyiz.</a:t>
            </a:r>
          </a:p>
          <a:p>
            <a:pPr fontAlgn="base"/>
            <a:r>
              <a:rPr lang="tr-TR" dirty="0"/>
              <a:t>Bu nedenle biz IIS rolünü kuracak olduğumuz için Role-</a:t>
            </a:r>
            <a:r>
              <a:rPr lang="tr-TR" dirty="0" err="1"/>
              <a:t>based</a:t>
            </a:r>
            <a:r>
              <a:rPr lang="tr-TR" dirty="0"/>
              <a:t> </a:t>
            </a:r>
            <a:r>
              <a:rPr lang="tr-TR" dirty="0" err="1"/>
              <a:t>or</a:t>
            </a:r>
            <a:r>
              <a:rPr lang="tr-TR" dirty="0"/>
              <a:t> </a:t>
            </a:r>
            <a:r>
              <a:rPr lang="tr-TR" dirty="0" err="1"/>
              <a:t>feature-based</a:t>
            </a:r>
            <a:r>
              <a:rPr lang="tr-TR" dirty="0"/>
              <a:t> </a:t>
            </a:r>
            <a:r>
              <a:rPr lang="tr-TR" dirty="0" err="1"/>
              <a:t>insallation</a:t>
            </a:r>
            <a:r>
              <a:rPr lang="tr-TR" dirty="0"/>
              <a:t> seçimini yaparak </a:t>
            </a:r>
            <a:r>
              <a:rPr lang="tr-TR" dirty="0" err="1"/>
              <a:t>Next</a:t>
            </a:r>
            <a:r>
              <a:rPr lang="tr-TR" dirty="0"/>
              <a:t> ile ilerliyoruz.</a:t>
            </a:r>
          </a:p>
          <a:p>
            <a:endParaRPr lang="tr-TR" dirty="0"/>
          </a:p>
        </p:txBody>
      </p:sp>
      <p:sp>
        <p:nvSpPr>
          <p:cNvPr id="4" name="Unvan 1"/>
          <p:cNvSpPr>
            <a:spLocks noGrp="1"/>
          </p:cNvSpPr>
          <p:nvPr>
            <p:ph type="title"/>
          </p:nvPr>
        </p:nvSpPr>
        <p:spPr/>
        <p:txBody>
          <a:bodyPr/>
          <a:lstStyle/>
          <a:p>
            <a:r>
              <a:rPr lang="tr-TR" dirty="0" smtClean="0"/>
              <a:t>Server 2016 IIS Kurulumu</a:t>
            </a:r>
            <a:endParaRPr lang="tr-TR" dirty="0"/>
          </a:p>
        </p:txBody>
      </p:sp>
    </p:spTree>
    <p:extLst>
      <p:ext uri="{BB962C8B-B14F-4D97-AF65-F5344CB8AC3E}">
        <p14:creationId xmlns:p14="http://schemas.microsoft.com/office/powerpoint/2010/main" val="232758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9209" y="1064999"/>
            <a:ext cx="4245428" cy="4804095"/>
          </a:xfrm>
        </p:spPr>
        <p:txBody>
          <a:bodyPr/>
          <a:lstStyle/>
          <a:p>
            <a:r>
              <a:rPr lang="tr-TR" dirty="0" smtClean="0"/>
              <a:t>Bu </a:t>
            </a:r>
            <a:r>
              <a:rPr lang="tr-TR" dirty="0"/>
              <a:t>sunucumuza IIS rolünü kuracak olduğumuzdan Adı, ip adresi ve versiyon bilgisi sunulan sunucumuzu seçerek </a:t>
            </a:r>
            <a:r>
              <a:rPr lang="tr-TR" dirty="0" err="1"/>
              <a:t>Next</a:t>
            </a:r>
            <a:r>
              <a:rPr lang="tr-TR" dirty="0"/>
              <a:t> ile ilerliyoruz.</a:t>
            </a:r>
          </a:p>
        </p:txBody>
      </p:sp>
      <p:sp>
        <p:nvSpPr>
          <p:cNvPr id="4" name="Unvan 1"/>
          <p:cNvSpPr>
            <a:spLocks noGrp="1"/>
          </p:cNvSpPr>
          <p:nvPr>
            <p:ph type="title"/>
          </p:nvPr>
        </p:nvSpPr>
        <p:spPr/>
        <p:txBody>
          <a:bodyPr/>
          <a:lstStyle/>
          <a:p>
            <a:r>
              <a:rPr lang="tr-TR" dirty="0" smtClean="0"/>
              <a:t>Server 2016 IIS Kurulumu</a:t>
            </a:r>
            <a:endParaRPr lang="tr-TR" dirty="0"/>
          </a:p>
        </p:txBody>
      </p:sp>
      <p:pic>
        <p:nvPicPr>
          <p:cNvPr id="5122" name="Picture 2" descr="clip_image01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391" y="1111788"/>
            <a:ext cx="6705600"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79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064999"/>
            <a:ext cx="3894598" cy="4804095"/>
          </a:xfrm>
        </p:spPr>
        <p:txBody>
          <a:bodyPr/>
          <a:lstStyle/>
          <a:p>
            <a:r>
              <a:rPr lang="tr-TR" dirty="0"/>
              <a:t>Karşımıza gelen ekrandan kuracak olduğumuz Web Server (IIS) rolünü seçiyoruz.</a:t>
            </a:r>
          </a:p>
        </p:txBody>
      </p:sp>
      <p:sp>
        <p:nvSpPr>
          <p:cNvPr id="4" name="Unvan 1"/>
          <p:cNvSpPr>
            <a:spLocks noGrp="1"/>
          </p:cNvSpPr>
          <p:nvPr>
            <p:ph type="title"/>
          </p:nvPr>
        </p:nvSpPr>
        <p:spPr/>
        <p:txBody>
          <a:bodyPr/>
          <a:lstStyle/>
          <a:p>
            <a:r>
              <a:rPr lang="tr-TR" dirty="0" smtClean="0"/>
              <a:t>Server 2016 IIS Kurulumu</a:t>
            </a:r>
            <a:endParaRPr lang="tr-TR" dirty="0"/>
          </a:p>
        </p:txBody>
      </p:sp>
      <p:pic>
        <p:nvPicPr>
          <p:cNvPr id="4098" name="Picture 2" descr="clip_image01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6799" y="1138820"/>
            <a:ext cx="6309898" cy="4524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94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1764" y="1064999"/>
            <a:ext cx="4767942" cy="4804095"/>
          </a:xfrm>
        </p:spPr>
        <p:txBody>
          <a:bodyPr/>
          <a:lstStyle/>
          <a:p>
            <a:r>
              <a:rPr lang="tr-TR" dirty="0"/>
              <a:t>IIS rolünü kurmak istediğimizde bu rolün kurulabilmesi için farklı özelliklerin ve bileşenlerin gerekli olduğunu gösteren bir ekran karşımızda belirliyor. Rol kurulumu için gerekli olan bu bileşenlerinde yüklenmesi için </a:t>
            </a:r>
            <a:r>
              <a:rPr lang="tr-TR" dirty="0" err="1"/>
              <a:t>Add</a:t>
            </a:r>
            <a:r>
              <a:rPr lang="tr-TR" dirty="0"/>
              <a:t> </a:t>
            </a:r>
            <a:r>
              <a:rPr lang="tr-TR" dirty="0" err="1"/>
              <a:t>Features</a:t>
            </a:r>
            <a:r>
              <a:rPr lang="tr-TR" dirty="0"/>
              <a:t> butonuna tıklayalım.</a:t>
            </a:r>
          </a:p>
        </p:txBody>
      </p:sp>
      <p:sp>
        <p:nvSpPr>
          <p:cNvPr id="4" name="Unvan 1"/>
          <p:cNvSpPr>
            <a:spLocks noGrp="1"/>
          </p:cNvSpPr>
          <p:nvPr>
            <p:ph type="title"/>
          </p:nvPr>
        </p:nvSpPr>
        <p:spPr/>
        <p:txBody>
          <a:bodyPr/>
          <a:lstStyle/>
          <a:p>
            <a:r>
              <a:rPr lang="tr-TR" dirty="0" smtClean="0"/>
              <a:t>Server 2016 IIS Kurulumu</a:t>
            </a:r>
            <a:endParaRPr lang="tr-TR" dirty="0"/>
          </a:p>
        </p:txBody>
      </p:sp>
      <p:pic>
        <p:nvPicPr>
          <p:cNvPr id="12290" name="Picture 2" descr="clip_image01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064" y="1064999"/>
            <a:ext cx="6010600" cy="426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78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myo">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nmyo">
      <a:majorFont>
        <a:latin typeface="Times New Roman"/>
        <a:ea typeface=""/>
        <a:cs typeface=""/>
      </a:majorFont>
      <a:minorFont>
        <a:latin typeface="Times New Roman"/>
        <a:ea typeface=""/>
        <a:cs typeface=""/>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nmyo" id="{98FC9F39-2869-4FEB-A3F1-4BD57F75EF41}" vid="{728FA77C-9B79-4EDE-B446-6FF140AB3617}"/>
    </a:ext>
  </a:extLst>
</a:theme>
</file>

<file path=docProps/app.xml><?xml version="1.0" encoding="utf-8"?>
<Properties xmlns="http://schemas.openxmlformats.org/officeDocument/2006/extended-properties" xmlns:vt="http://schemas.openxmlformats.org/officeDocument/2006/docPropsVTypes">
  <Template>nmyo</Template>
  <TotalTime>315</TotalTime>
  <Words>1317</Words>
  <Application>Microsoft Office PowerPoint</Application>
  <PresentationFormat>Geniş ekran</PresentationFormat>
  <Paragraphs>126</Paragraphs>
  <Slides>50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50</vt:i4>
      </vt:variant>
    </vt:vector>
  </HeadingPairs>
  <TitlesOfParts>
    <vt:vector size="54" baseType="lpstr">
      <vt:lpstr>Calibri</vt:lpstr>
      <vt:lpstr>Roboto</vt:lpstr>
      <vt:lpstr>Times New Roman</vt:lpstr>
      <vt:lpstr>nmyo</vt:lpstr>
      <vt:lpstr>WEB SİTESİ YAYINLAMA İŞLEMLERİ</vt:lpstr>
      <vt:lpstr>Server 2016 IIS Kurulumu</vt:lpstr>
      <vt:lpstr>Server 2016 IIS Kurulumu</vt:lpstr>
      <vt:lpstr>Server 2016 IIS Kurulumu</vt:lpstr>
      <vt:lpstr>Server 2016 IIS Kurulumu</vt:lpstr>
      <vt:lpstr>Server 2016 IIS Kurulumu</vt:lpstr>
      <vt:lpstr>Server 2016 IIS Kurulumu</vt:lpstr>
      <vt:lpstr>Server 2016 IIS Kurulumu</vt:lpstr>
      <vt:lpstr>Server 2016 IIS Kurulumu</vt:lpstr>
      <vt:lpstr>Server 2016 IIS Kurulumu</vt:lpstr>
      <vt:lpstr>Server 2016 IIS Kurulumu</vt:lpstr>
      <vt:lpstr>Server 2016 IIS Kurulumu</vt:lpstr>
      <vt:lpstr>Server 2016 IIS Kurulumu</vt:lpstr>
      <vt:lpstr>Server 2016 IIS Kurulumu</vt:lpstr>
      <vt:lpstr>Server 2016 IIS Kurulumu</vt:lpstr>
      <vt:lpstr>Server 2016 IIS Kurulumu</vt:lpstr>
      <vt:lpstr>Server 2016 IIS Kurulumu</vt:lpstr>
      <vt:lpstr>Server 2016 IIS Kurulumu</vt:lpstr>
      <vt:lpstr>Server 2016 IIS Yapılandırma</vt:lpstr>
      <vt:lpstr>Server 2016 IIS Yapılandırma</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IIS Üzerinde Çoklu Site Yayımlamak</vt:lpstr>
      <vt:lpstr>Kaynakça</vt:lpstr>
    </vt:vector>
  </TitlesOfParts>
  <Company>MoTuN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Salih</dc:creator>
  <cp:lastModifiedBy>Salih</cp:lastModifiedBy>
  <cp:revision>25</cp:revision>
  <dcterms:created xsi:type="dcterms:W3CDTF">2020-01-26T08:38:28Z</dcterms:created>
  <dcterms:modified xsi:type="dcterms:W3CDTF">2020-01-30T14:06:09Z</dcterms:modified>
</cp:coreProperties>
</file>