
<file path=[Content_Types].xml><?xml version="1.0" encoding="utf-8"?>
<Types xmlns="http://schemas.openxmlformats.org/package/2006/content-types">
  <Default Extension="jfif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9" r:id="rId2"/>
    <p:sldId id="278" r:id="rId3"/>
    <p:sldId id="280" r:id="rId4"/>
    <p:sldId id="281" r:id="rId5"/>
    <p:sldId id="282" r:id="rId6"/>
    <p:sldId id="284" r:id="rId7"/>
    <p:sldId id="285" r:id="rId8"/>
    <p:sldId id="286" r:id="rId9"/>
    <p:sldId id="287" r:id="rId10"/>
    <p:sldId id="289" r:id="rId11"/>
    <p:sldId id="290" r:id="rId12"/>
    <p:sldId id="27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3" autoAdjust="0"/>
    <p:restoredTop sz="94660"/>
  </p:normalViewPr>
  <p:slideViewPr>
    <p:cSldViewPr snapToGrid="0">
      <p:cViewPr varScale="1">
        <p:scale>
          <a:sx n="72" d="100"/>
          <a:sy n="72" d="100"/>
        </p:scale>
        <p:origin x="44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01E3C-DDDF-4DA3-A7CF-5A08B2A8D4FF}" type="datetimeFigureOut">
              <a:rPr lang="en-GB" smtClean="0"/>
              <a:t>28/06/2022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6B18-2CEB-49A3-85E6-786ACF726E21}" type="slidenum">
              <a:rPr lang="en-GB" smtClean="0"/>
              <a:t>‹#›</a:t>
            </a:fld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9732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01E3C-DDDF-4DA3-A7CF-5A08B2A8D4FF}" type="datetimeFigureOut">
              <a:rPr lang="en-GB" smtClean="0"/>
              <a:t>28/06/2022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6B18-2CEB-49A3-85E6-786ACF726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6064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01E3C-DDDF-4DA3-A7CF-5A08B2A8D4FF}" type="datetimeFigureOut">
              <a:rPr lang="en-GB" smtClean="0"/>
              <a:t>28/06/2022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6B18-2CEB-49A3-85E6-786ACF726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086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01E3C-DDDF-4DA3-A7CF-5A08B2A8D4FF}" type="datetimeFigureOut">
              <a:rPr lang="en-GB" smtClean="0"/>
              <a:t>28/06/2022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6B18-2CEB-49A3-85E6-786ACF726E21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35025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01E3C-DDDF-4DA3-A7CF-5A08B2A8D4FF}" type="datetimeFigureOut">
              <a:rPr lang="en-GB" smtClean="0"/>
              <a:t>28/06/2022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6B18-2CEB-49A3-85E6-786ACF726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5253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01E3C-DDDF-4DA3-A7CF-5A08B2A8D4FF}" type="datetimeFigureOut">
              <a:rPr lang="en-GB" smtClean="0"/>
              <a:t>28/06/2022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6B18-2CEB-49A3-85E6-786ACF726E21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56547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01E3C-DDDF-4DA3-A7CF-5A08B2A8D4FF}" type="datetimeFigureOut">
              <a:rPr lang="en-GB" smtClean="0"/>
              <a:t>28/06/2022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6B18-2CEB-49A3-85E6-786ACF726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5859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01E3C-DDDF-4DA3-A7CF-5A08B2A8D4FF}" type="datetimeFigureOut">
              <a:rPr lang="en-GB" smtClean="0"/>
              <a:t>28/06/2022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6B18-2CEB-49A3-85E6-786ACF726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0279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01E3C-DDDF-4DA3-A7CF-5A08B2A8D4FF}" type="datetimeFigureOut">
              <a:rPr lang="en-GB" smtClean="0"/>
              <a:t>28/06/2022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6B18-2CEB-49A3-85E6-786ACF726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1431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01E3C-DDDF-4DA3-A7CF-5A08B2A8D4FF}" type="datetimeFigureOut">
              <a:rPr lang="en-GB" smtClean="0"/>
              <a:t>28/06/2022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6B18-2CEB-49A3-85E6-786ACF726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145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01E3C-DDDF-4DA3-A7CF-5A08B2A8D4FF}" type="datetimeFigureOut">
              <a:rPr lang="en-GB" smtClean="0"/>
              <a:t>28/06/2022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6B18-2CEB-49A3-85E6-786ACF726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582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01E3C-DDDF-4DA3-A7CF-5A08B2A8D4FF}" type="datetimeFigureOut">
              <a:rPr lang="en-GB" smtClean="0"/>
              <a:t>28/06/2022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6B18-2CEB-49A3-85E6-786ACF726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287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01E3C-DDDF-4DA3-A7CF-5A08B2A8D4FF}" type="datetimeFigureOut">
              <a:rPr lang="en-GB" smtClean="0"/>
              <a:t>28/06/2022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6B18-2CEB-49A3-85E6-786ACF726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506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01E3C-DDDF-4DA3-A7CF-5A08B2A8D4FF}" type="datetimeFigureOut">
              <a:rPr lang="en-GB" smtClean="0"/>
              <a:t>28/06/2022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6B18-2CEB-49A3-85E6-786ACF726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2865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01E3C-DDDF-4DA3-A7CF-5A08B2A8D4FF}" type="datetimeFigureOut">
              <a:rPr lang="en-GB" smtClean="0"/>
              <a:t>28/06/2022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6B18-2CEB-49A3-85E6-786ACF726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906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01E3C-DDDF-4DA3-A7CF-5A08B2A8D4FF}" type="datetimeFigureOut">
              <a:rPr lang="en-GB" smtClean="0"/>
              <a:t>28/06/2022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6B18-2CEB-49A3-85E6-786ACF726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5183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01E3C-DDDF-4DA3-A7CF-5A08B2A8D4FF}" type="datetimeFigureOut">
              <a:rPr lang="en-GB" smtClean="0"/>
              <a:t>28/06/2022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6B18-2CEB-49A3-85E6-786ACF726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043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4C01E3C-DDDF-4DA3-A7CF-5A08B2A8D4FF}" type="datetimeFigureOut">
              <a:rPr lang="en-GB" smtClean="0"/>
              <a:t>28/06/2022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C426B18-2CEB-49A3-85E6-786ACF726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1999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8A973E8-C2D4-4C81-8ADE-C5C021A615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23C358-0F72-49C1-9237-11FEB91AAA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5641" y="4473679"/>
            <a:ext cx="9552558" cy="1233251"/>
          </a:xfrm>
        </p:spPr>
        <p:txBody>
          <a:bodyPr>
            <a:normAutofit/>
          </a:bodyPr>
          <a:lstStyle/>
          <a:p>
            <a:r>
              <a:rPr lang="tr-TR" b="1" dirty="0"/>
              <a:t>OLD </a:t>
            </a:r>
            <a:r>
              <a:rPr lang="en-GB" b="1" dirty="0"/>
              <a:t>NORSE/ICELANDIC SAGAS</a:t>
            </a:r>
            <a:endParaRPr lang="en-GB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08E251A-5371-4E82-A0F3-2CA0C15AB0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D31AC21F-237B-4CA8-BC96-29F3607FA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959094C-A1B3-4AD4-9AAE-0FCDDD798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5EC0EFA-8A7F-4299-A623-3EE741461B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965D7216-F9AF-42BE-99AD-1904DEF69C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DE3349B-AD7F-48C8-9300-D81D694367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Snip Diagonal Corner Rectangle 12">
            <a:extLst>
              <a:ext uri="{FF2B5EF4-FFF2-40B4-BE49-F238E27FC236}">
                <a16:creationId xmlns:a16="http://schemas.microsoft.com/office/drawing/2014/main" id="{E05CABE9-5E7C-4773-BFCD-24B199FA1A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2251" y="690851"/>
            <a:ext cx="9615670" cy="3607302"/>
          </a:xfrm>
          <a:prstGeom prst="snip2DiagRect">
            <a:avLst>
              <a:gd name="adj1" fmla="val 12305"/>
              <a:gd name="adj2" fmla="val 0"/>
            </a:avLst>
          </a:prstGeom>
          <a:solidFill>
            <a:schemeClr val="tx1"/>
          </a:solidFill>
          <a:ln>
            <a:solidFill>
              <a:srgbClr val="FFFFFF">
                <a:alpha val="40000"/>
              </a:srgbClr>
            </a:solidFill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5" name="Picture 4" descr="A close up of a newspaper&#10;&#10;Description automatically generated">
            <a:extLst>
              <a:ext uri="{FF2B5EF4-FFF2-40B4-BE49-F238E27FC236}">
                <a16:creationId xmlns:a16="http://schemas.microsoft.com/office/drawing/2014/main" id="{57012E48-6235-45F0-A28B-FA7EDA9149A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38" r="16097" b="-1"/>
          <a:stretch/>
        </p:blipFill>
        <p:spPr>
          <a:xfrm>
            <a:off x="834934" y="854087"/>
            <a:ext cx="9290304" cy="3280831"/>
          </a:xfrm>
          <a:custGeom>
            <a:avLst/>
            <a:gdLst/>
            <a:ahLst/>
            <a:cxnLst/>
            <a:rect l="l" t="t" r="r" b="b"/>
            <a:pathLst>
              <a:path w="9290304" h="3280831">
                <a:moveTo>
                  <a:pt x="402071" y="0"/>
                </a:moveTo>
                <a:lnTo>
                  <a:pt x="9290304" y="0"/>
                </a:lnTo>
                <a:lnTo>
                  <a:pt x="9290304" y="2876895"/>
                </a:lnTo>
                <a:lnTo>
                  <a:pt x="8886368" y="3280831"/>
                </a:lnTo>
                <a:lnTo>
                  <a:pt x="0" y="3280831"/>
                </a:lnTo>
                <a:lnTo>
                  <a:pt x="0" y="40207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586259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86F43-68EA-414C-A693-1FDB61F24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4487332"/>
            <a:ext cx="7350079" cy="1507067"/>
          </a:xfrm>
        </p:spPr>
        <p:txBody>
          <a:bodyPr>
            <a:normAutofit/>
          </a:bodyPr>
          <a:lstStyle/>
          <a:p>
            <a:r>
              <a:rPr lang="en-GB" b="1" i="1" dirty="0" err="1"/>
              <a:t>Thidreks</a:t>
            </a:r>
            <a:r>
              <a:rPr lang="en-GB" b="1" i="1" dirty="0"/>
              <a:t> Saga (</a:t>
            </a:r>
            <a:r>
              <a:rPr lang="en-GB" b="1" i="1" dirty="0" err="1"/>
              <a:t>Þiðreks</a:t>
            </a:r>
            <a:r>
              <a:rPr lang="en-GB" b="1" i="1" dirty="0"/>
              <a:t> saga)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842B68-F2EB-4333-AE01-F93890991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548" y="732999"/>
            <a:ext cx="8046208" cy="4139985"/>
          </a:xfrm>
        </p:spPr>
        <p:txBody>
          <a:bodyPr>
            <a:noAutofit/>
          </a:bodyPr>
          <a:lstStyle/>
          <a:p>
            <a:r>
              <a:rPr lang="en-GB" sz="2800" dirty="0">
                <a:solidFill>
                  <a:schemeClr val="tx1"/>
                </a:solidFill>
              </a:rPr>
              <a:t>It is a prose story made up by a Norwegian in the thirteenth century</a:t>
            </a:r>
            <a:r>
              <a:rPr lang="tr-TR" sz="2800" dirty="0">
                <a:solidFill>
                  <a:schemeClr val="tx1"/>
                </a:solidFill>
              </a:rPr>
              <a:t>.</a:t>
            </a:r>
          </a:p>
          <a:p>
            <a:r>
              <a:rPr lang="tr-TR" sz="2800" dirty="0" err="1">
                <a:solidFill>
                  <a:schemeClr val="tx1"/>
                </a:solidFill>
              </a:rPr>
              <a:t>It</a:t>
            </a:r>
            <a:r>
              <a:rPr lang="tr-TR" sz="2800" dirty="0">
                <a:solidFill>
                  <a:schemeClr val="tx1"/>
                </a:solidFill>
              </a:rPr>
              <a:t> </a:t>
            </a:r>
            <a:r>
              <a:rPr lang="en-GB" sz="2800" dirty="0">
                <a:solidFill>
                  <a:schemeClr val="tx1"/>
                </a:solidFill>
              </a:rPr>
              <a:t>shows knowledge of the </a:t>
            </a:r>
            <a:r>
              <a:rPr lang="en-GB" sz="2800" i="1" dirty="0">
                <a:solidFill>
                  <a:schemeClr val="tx1"/>
                </a:solidFill>
              </a:rPr>
              <a:t>Lay of the Nibelungs</a:t>
            </a:r>
            <a:r>
              <a:rPr lang="en-GB" sz="2800" dirty="0">
                <a:solidFill>
                  <a:schemeClr val="tx1"/>
                </a:solidFill>
              </a:rPr>
              <a:t>. Its name derives from that of one of its heroes, </a:t>
            </a:r>
            <a:r>
              <a:rPr lang="en-GB" sz="2800" dirty="0" err="1">
                <a:solidFill>
                  <a:schemeClr val="tx1"/>
                </a:solidFill>
              </a:rPr>
              <a:t>Þiðrek</a:t>
            </a:r>
            <a:r>
              <a:rPr lang="en-GB" sz="2800" dirty="0">
                <a:solidFill>
                  <a:schemeClr val="tx1"/>
                </a:solidFill>
              </a:rPr>
              <a:t>, who corresponds to Dietrich in the </a:t>
            </a:r>
            <a:r>
              <a:rPr lang="en-GB" sz="2800" i="1" dirty="0">
                <a:solidFill>
                  <a:schemeClr val="tx1"/>
                </a:solidFill>
              </a:rPr>
              <a:t>Nibelungenlied</a:t>
            </a:r>
            <a:r>
              <a:rPr lang="tr-TR" sz="2800" i="1" dirty="0">
                <a:solidFill>
                  <a:schemeClr val="tx1"/>
                </a:solidFill>
              </a:rPr>
              <a:t>.</a:t>
            </a:r>
          </a:p>
          <a:p>
            <a:r>
              <a:rPr lang="en-GB" sz="2800" dirty="0">
                <a:solidFill>
                  <a:schemeClr val="tx1"/>
                </a:solidFill>
              </a:rPr>
              <a:t>a collection of ballads of the </a:t>
            </a:r>
            <a:r>
              <a:rPr lang="en-GB" sz="2800" i="1" dirty="0">
                <a:solidFill>
                  <a:schemeClr val="tx1"/>
                </a:solidFill>
              </a:rPr>
              <a:t>Nibelungenlied</a:t>
            </a:r>
            <a:r>
              <a:rPr lang="en-GB" sz="2800" dirty="0">
                <a:solidFill>
                  <a:schemeClr val="tx1"/>
                </a:solidFill>
              </a:rPr>
              <a:t>. </a:t>
            </a:r>
          </a:p>
        </p:txBody>
      </p:sp>
      <p:pic>
        <p:nvPicPr>
          <p:cNvPr id="5" name="Picture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9DC8B05F-5EB1-4B01-8D20-2DCA0EAAD3E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68" r="1271" b="-1"/>
          <a:stretch/>
        </p:blipFill>
        <p:spPr>
          <a:xfrm>
            <a:off x="8672522" y="777716"/>
            <a:ext cx="3239538" cy="4334450"/>
          </a:xfrm>
          <a:custGeom>
            <a:avLst/>
            <a:gdLst/>
            <a:ahLst/>
            <a:cxnLst/>
            <a:rect l="l" t="t" r="r" b="b"/>
            <a:pathLst>
              <a:path w="3239538" h="4334450">
                <a:moveTo>
                  <a:pt x="322464" y="0"/>
                </a:moveTo>
                <a:lnTo>
                  <a:pt x="3239538" y="0"/>
                </a:lnTo>
                <a:lnTo>
                  <a:pt x="3239538" y="4011987"/>
                </a:lnTo>
                <a:lnTo>
                  <a:pt x="2917075" y="4334450"/>
                </a:lnTo>
                <a:lnTo>
                  <a:pt x="0" y="4334450"/>
                </a:lnTo>
                <a:lnTo>
                  <a:pt x="0" y="322464"/>
                </a:lnTo>
                <a:close/>
              </a:path>
            </a:pathLst>
          </a:custGeom>
          <a:ln w="15875">
            <a:solidFill>
              <a:srgbClr val="FFFFFF">
                <a:alpha val="40000"/>
              </a:srgbClr>
            </a:solidFill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6B975FEB-EB22-4265-87DB-98C8B1A03E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59517"/>
            <a:ext cx="2981858" cy="3208867"/>
            <a:chOff x="9206969" y="2963333"/>
            <a:chExt cx="2981858" cy="32088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65F12FA-1912-4E22-A32D-0831ADB49A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D85A33A-E141-4004-96FE-2B25852F78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DBBF9A1-F02B-475F-8E25-E42F600534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C4E10861-F5C5-4FCE-BB8E-126306C8C7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EE8BD36-DC78-4FAA-AC76-FF2D4FAD33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58444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9220CFE-A3C6-448E-A8C7-CEAED93255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B031FF-4751-4AC4-A483-19E006150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1860" y="4487332"/>
            <a:ext cx="5627258" cy="1507067"/>
          </a:xfrm>
        </p:spPr>
        <p:txBody>
          <a:bodyPr>
            <a:normAutofit/>
          </a:bodyPr>
          <a:lstStyle/>
          <a:p>
            <a:r>
              <a:rPr lang="en-GB" sz="3300" b="1"/>
              <a:t>THE </a:t>
            </a:r>
            <a:r>
              <a:rPr lang="en-GB" sz="3300" b="1" i="1"/>
              <a:t>NIBELUNGENLIED</a:t>
            </a:r>
            <a:r>
              <a:rPr lang="en-GB" sz="3300" b="1"/>
              <a:t> (THE </a:t>
            </a:r>
            <a:r>
              <a:rPr lang="en-GB" sz="3300" b="1" i="1"/>
              <a:t>LAY OF THE NIBELUNGS</a:t>
            </a:r>
            <a:r>
              <a:rPr lang="en-GB" sz="3300" b="1"/>
              <a:t>)</a:t>
            </a:r>
            <a:endParaRPr lang="en-GB" sz="3300"/>
          </a:p>
        </p:txBody>
      </p:sp>
      <p:sp>
        <p:nvSpPr>
          <p:cNvPr id="12" name="Snip Diagonal Corner Rectangle 25">
            <a:extLst>
              <a:ext uri="{FF2B5EF4-FFF2-40B4-BE49-F238E27FC236}">
                <a16:creationId xmlns:a16="http://schemas.microsoft.com/office/drawing/2014/main" id="{2E91ED80-632C-4328-8E5C-0CAF33E77C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001" y="620722"/>
            <a:ext cx="3670674" cy="5286838"/>
          </a:xfrm>
          <a:prstGeom prst="snip2DiagRect">
            <a:avLst>
              <a:gd name="adj1" fmla="val 11518"/>
              <a:gd name="adj2" fmla="val 0"/>
            </a:avLst>
          </a:prstGeom>
          <a:solidFill>
            <a:schemeClr val="tx1"/>
          </a:solidFill>
          <a:ln>
            <a:noFill/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text, old&#10;&#10;Description automatically generated">
            <a:extLst>
              <a:ext uri="{FF2B5EF4-FFF2-40B4-BE49-F238E27FC236}">
                <a16:creationId xmlns:a16="http://schemas.microsoft.com/office/drawing/2014/main" id="{DB581211-7FD3-4159-991E-92A4AD8167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1" r="844" b="-1"/>
          <a:stretch/>
        </p:blipFill>
        <p:spPr>
          <a:xfrm>
            <a:off x="800558" y="786117"/>
            <a:ext cx="3337560" cy="4956048"/>
          </a:xfrm>
          <a:custGeom>
            <a:avLst/>
            <a:gdLst/>
            <a:ahLst/>
            <a:cxnLst/>
            <a:rect l="l" t="t" r="r" b="b"/>
            <a:pathLst>
              <a:path w="3337560" h="4956048">
                <a:moveTo>
                  <a:pt x="384420" y="0"/>
                </a:moveTo>
                <a:lnTo>
                  <a:pt x="3337560" y="0"/>
                </a:lnTo>
                <a:lnTo>
                  <a:pt x="3337560" y="4571628"/>
                </a:lnTo>
                <a:lnTo>
                  <a:pt x="2953140" y="4956048"/>
                </a:lnTo>
                <a:lnTo>
                  <a:pt x="0" y="4956048"/>
                </a:lnTo>
                <a:lnTo>
                  <a:pt x="0" y="384420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CC64F-F8D9-43D4-B094-0DBC87DE8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5304" y="626798"/>
            <a:ext cx="7530140" cy="4057650"/>
          </a:xfrm>
        </p:spPr>
        <p:txBody>
          <a:bodyPr>
            <a:noAutofit/>
          </a:bodyPr>
          <a:lstStyle/>
          <a:p>
            <a:r>
              <a:rPr lang="en-GB" sz="2800" dirty="0">
                <a:solidFill>
                  <a:schemeClr val="tx1"/>
                </a:solidFill>
              </a:rPr>
              <a:t>was written down by an unknown Middle High German poet</a:t>
            </a:r>
            <a:r>
              <a:rPr lang="tr-TR" sz="2800" dirty="0">
                <a:solidFill>
                  <a:schemeClr val="tx1"/>
                </a:solidFill>
              </a:rPr>
              <a:t> </a:t>
            </a:r>
            <a:r>
              <a:rPr lang="en-GB" sz="2800" dirty="0">
                <a:solidFill>
                  <a:schemeClr val="tx1"/>
                </a:solidFill>
              </a:rPr>
              <a:t>in c.1200.</a:t>
            </a:r>
            <a:endParaRPr lang="tr-TR" sz="2800" dirty="0">
              <a:solidFill>
                <a:schemeClr val="tx1"/>
              </a:solidFill>
            </a:endParaRPr>
          </a:p>
          <a:p>
            <a:r>
              <a:rPr lang="en-GB" sz="2800" dirty="0">
                <a:solidFill>
                  <a:schemeClr val="tx1"/>
                </a:solidFill>
              </a:rPr>
              <a:t>for some five centuries, the ancient tales had been circulating in oral form,</a:t>
            </a:r>
            <a:r>
              <a:rPr lang="tr-TR" sz="2800" dirty="0">
                <a:solidFill>
                  <a:schemeClr val="tx1"/>
                </a:solidFill>
              </a:rPr>
              <a:t> </a:t>
            </a:r>
            <a:r>
              <a:rPr lang="tr-TR" sz="2800" dirty="0" err="1">
                <a:solidFill>
                  <a:schemeClr val="tx1"/>
                </a:solidFill>
              </a:rPr>
              <a:t>so</a:t>
            </a:r>
            <a:r>
              <a:rPr lang="tr-TR" sz="2800" dirty="0">
                <a:solidFill>
                  <a:schemeClr val="tx1"/>
                </a:solidFill>
              </a:rPr>
              <a:t> it is not </a:t>
            </a:r>
            <a:r>
              <a:rPr lang="tr-TR" sz="2800" dirty="0" err="1">
                <a:solidFill>
                  <a:schemeClr val="tx1"/>
                </a:solidFill>
              </a:rPr>
              <a:t>certain</a:t>
            </a:r>
            <a:r>
              <a:rPr lang="tr-TR" sz="2800" dirty="0">
                <a:solidFill>
                  <a:schemeClr val="tx1"/>
                </a:solidFill>
              </a:rPr>
              <a:t> </a:t>
            </a:r>
            <a:r>
              <a:rPr lang="tr-TR" sz="2800" dirty="0" err="1">
                <a:solidFill>
                  <a:schemeClr val="tx1"/>
                </a:solidFill>
              </a:rPr>
              <a:t>when</a:t>
            </a:r>
            <a:r>
              <a:rPr lang="tr-TR" sz="2800" dirty="0">
                <a:solidFill>
                  <a:schemeClr val="tx1"/>
                </a:solidFill>
              </a:rPr>
              <a:t> it </a:t>
            </a:r>
            <a:r>
              <a:rPr lang="tr-TR" sz="2800" dirty="0" err="1">
                <a:solidFill>
                  <a:schemeClr val="tx1"/>
                </a:solidFill>
              </a:rPr>
              <a:t>was</a:t>
            </a:r>
            <a:r>
              <a:rPr lang="tr-TR" sz="2800" dirty="0">
                <a:solidFill>
                  <a:schemeClr val="tx1"/>
                </a:solidFill>
              </a:rPr>
              <a:t> </a:t>
            </a:r>
            <a:r>
              <a:rPr lang="tr-TR" sz="2800" dirty="0" err="1">
                <a:solidFill>
                  <a:schemeClr val="tx1"/>
                </a:solidFill>
              </a:rPr>
              <a:t>first</a:t>
            </a:r>
            <a:r>
              <a:rPr lang="tr-TR" sz="2800" dirty="0">
                <a:solidFill>
                  <a:schemeClr val="tx1"/>
                </a:solidFill>
              </a:rPr>
              <a:t> </a:t>
            </a:r>
            <a:r>
              <a:rPr lang="tr-TR" sz="2800" dirty="0" err="1">
                <a:solidFill>
                  <a:schemeClr val="tx1"/>
                </a:solidFill>
              </a:rPr>
              <a:t>composed</a:t>
            </a:r>
            <a:r>
              <a:rPr lang="tr-TR" sz="2800" dirty="0">
                <a:solidFill>
                  <a:schemeClr val="tx1"/>
                </a:solidFill>
              </a:rPr>
              <a:t>.</a:t>
            </a:r>
            <a:endParaRPr lang="en-GB" sz="2800" dirty="0">
              <a:solidFill>
                <a:schemeClr val="tx1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3A271B6-83F2-4E87-A6AD-450F042D3D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A433C90-9936-4ABD-B763-2CD6C42165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6D1147B-1DF4-4FA0-9601-3AB638E3BF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89E30F5C-D28E-4B06-847C-1104626FC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1B65F81-D52E-422A-BA2A-0E3294D0CD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3992E9D3-9DB7-4C46-8AFB-E50194C893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791368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CE20E-1B30-4B85-B07B-80EE33C21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662" y="5448300"/>
            <a:ext cx="8534400" cy="927099"/>
          </a:xfrm>
        </p:spPr>
        <p:txBody>
          <a:bodyPr/>
          <a:lstStyle/>
          <a:p>
            <a:r>
              <a:rPr lang="en-GB" b="1" dirty="0"/>
              <a:t>Bibliography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2F4BDD-E676-4211-9640-E726DA5AB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10823576" cy="4762500"/>
          </a:xfrm>
        </p:spPr>
        <p:txBody>
          <a:bodyPr>
            <a:noAutofit/>
          </a:bodyPr>
          <a:lstStyle/>
          <a:p>
            <a:r>
              <a:rPr lang="en-GB" sz="2400" dirty="0" err="1">
                <a:solidFill>
                  <a:schemeClr val="tx1"/>
                </a:solidFill>
              </a:rPr>
              <a:t>O’Donoghue</a:t>
            </a:r>
            <a:r>
              <a:rPr lang="en-GB" sz="2400" dirty="0">
                <a:solidFill>
                  <a:schemeClr val="tx1"/>
                </a:solidFill>
              </a:rPr>
              <a:t>, Heather. Skaldic Verse and the Poetics of Saga Narrative. Oxford UP, 2005.</a:t>
            </a:r>
            <a:endParaRPr lang="tr-TR" sz="2400" dirty="0">
              <a:solidFill>
                <a:schemeClr val="tx1"/>
              </a:solidFill>
            </a:endParaRPr>
          </a:p>
          <a:p>
            <a:r>
              <a:rPr lang="en-GB" sz="2400" dirty="0">
                <a:solidFill>
                  <a:schemeClr val="tx1"/>
                </a:solidFill>
              </a:rPr>
              <a:t>Ker, W. P. </a:t>
            </a:r>
            <a:r>
              <a:rPr lang="en-GB" sz="2400" i="1" dirty="0">
                <a:solidFill>
                  <a:schemeClr val="tx1"/>
                </a:solidFill>
              </a:rPr>
              <a:t>Epic and Romance</a:t>
            </a:r>
            <a:r>
              <a:rPr lang="en-GB" sz="2400" dirty="0">
                <a:solidFill>
                  <a:schemeClr val="tx1"/>
                </a:solidFill>
              </a:rPr>
              <a:t>. The Macmillan Company, 1897.</a:t>
            </a:r>
            <a:endParaRPr lang="tr-TR" sz="2400" dirty="0">
              <a:solidFill>
                <a:schemeClr val="tx1"/>
              </a:solidFill>
            </a:endParaRPr>
          </a:p>
          <a:p>
            <a:r>
              <a:rPr lang="en-GB" sz="2400" i="1" dirty="0">
                <a:solidFill>
                  <a:schemeClr val="tx1"/>
                </a:solidFill>
              </a:rPr>
              <a:t>The Nibelungenlied – the Lay of the Nibelungs</a:t>
            </a:r>
            <a:r>
              <a:rPr lang="en-GB" sz="2400" dirty="0">
                <a:solidFill>
                  <a:schemeClr val="tx1"/>
                </a:solidFill>
              </a:rPr>
              <a:t>. Trans. Cyril Edwards. Oxford UP, 2010.</a:t>
            </a:r>
            <a:endParaRPr lang="tr-TR" sz="2400" dirty="0">
              <a:solidFill>
                <a:schemeClr val="tx1"/>
              </a:solidFill>
            </a:endParaRPr>
          </a:p>
          <a:p>
            <a:r>
              <a:rPr lang="en-GB" sz="2400" i="1" dirty="0">
                <a:solidFill>
                  <a:schemeClr val="tx1"/>
                </a:solidFill>
              </a:rPr>
              <a:t>The Nibelungenlied: An Interpretative Commentary</a:t>
            </a:r>
            <a:r>
              <a:rPr lang="en-GB" sz="2400" dirty="0">
                <a:solidFill>
                  <a:schemeClr val="tx1"/>
                </a:solidFill>
              </a:rPr>
              <a:t>. Ed. By D. G. </a:t>
            </a:r>
            <a:r>
              <a:rPr lang="en-GB" sz="2400" dirty="0" err="1">
                <a:solidFill>
                  <a:schemeClr val="tx1"/>
                </a:solidFill>
              </a:rPr>
              <a:t>Mowatt</a:t>
            </a:r>
            <a:r>
              <a:rPr lang="en-GB" sz="2400" dirty="0">
                <a:solidFill>
                  <a:schemeClr val="tx1"/>
                </a:solidFill>
              </a:rPr>
              <a:t> and Hugh Sacker. University of Toronto Press, 2018.</a:t>
            </a:r>
          </a:p>
          <a:p>
            <a:r>
              <a:rPr lang="en-GB" sz="2400" dirty="0" err="1">
                <a:solidFill>
                  <a:schemeClr val="tx1"/>
                </a:solidFill>
              </a:rPr>
              <a:t>Tulinius</a:t>
            </a:r>
            <a:r>
              <a:rPr lang="en-GB" sz="2400" dirty="0">
                <a:solidFill>
                  <a:schemeClr val="tx1"/>
                </a:solidFill>
              </a:rPr>
              <a:t>, </a:t>
            </a:r>
            <a:r>
              <a:rPr lang="en-GB" sz="2400" dirty="0" err="1">
                <a:solidFill>
                  <a:schemeClr val="tx1"/>
                </a:solidFill>
              </a:rPr>
              <a:t>Torfi</a:t>
            </a:r>
            <a:r>
              <a:rPr lang="en-GB" sz="2400" dirty="0">
                <a:solidFill>
                  <a:schemeClr val="tx1"/>
                </a:solidFill>
              </a:rPr>
              <a:t>, H. “Sagas of Icelandic Prehistory,” </a:t>
            </a:r>
            <a:r>
              <a:rPr lang="en-GB" sz="2400" i="1" dirty="0">
                <a:solidFill>
                  <a:schemeClr val="tx1"/>
                </a:solidFill>
              </a:rPr>
              <a:t>A Companion to Old Norse-Icelandic Literature and Culture</a:t>
            </a:r>
            <a:r>
              <a:rPr lang="en-GB" sz="2400" dirty="0">
                <a:solidFill>
                  <a:schemeClr val="tx1"/>
                </a:solidFill>
              </a:rPr>
              <a:t>. Ed. Rory </a:t>
            </a:r>
            <a:r>
              <a:rPr lang="en-GB" sz="2400" dirty="0" err="1">
                <a:solidFill>
                  <a:schemeClr val="tx1"/>
                </a:solidFill>
              </a:rPr>
              <a:t>McTurk</a:t>
            </a:r>
            <a:r>
              <a:rPr lang="en-GB" sz="2400" dirty="0">
                <a:solidFill>
                  <a:schemeClr val="tx1"/>
                </a:solidFill>
              </a:rPr>
              <a:t>. Blackwell, 2005, pp. 447- 461.</a:t>
            </a:r>
          </a:p>
        </p:txBody>
      </p:sp>
    </p:spTree>
    <p:extLst>
      <p:ext uri="{BB962C8B-B14F-4D97-AF65-F5344CB8AC3E}">
        <p14:creationId xmlns:p14="http://schemas.microsoft.com/office/powerpoint/2010/main" val="1336012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1">
                <a:tint val="97000"/>
                <a:hueMod val="92000"/>
                <a:satMod val="169000"/>
                <a:lumMod val="164000"/>
              </a:schemeClr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EB90296-CFE0-401D-9CA3-32966EC4F0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8C9B4EE-7611-4ED9-B356-7BDD377C3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A4F266A-F2F7-47CD-8BBC-E3777E982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0D69C80-8919-4A32-B897-F2A21F940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427B072-CC5B-481B-9719-8CD4C54444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7E134C76-7FB4-4BB7-9322-DD8A4B179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0" name="Snip Single Corner Rectangle 17">
            <a:extLst>
              <a:ext uri="{FF2B5EF4-FFF2-40B4-BE49-F238E27FC236}">
                <a16:creationId xmlns:a16="http://schemas.microsoft.com/office/drawing/2014/main" id="{C0C57804-4F33-4D85-AA3E-DA0F214BBD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1"/>
            <a:ext cx="12188825" cy="6857999"/>
          </a:xfrm>
          <a:prstGeom prst="snip1Rect">
            <a:avLst>
              <a:gd name="adj" fmla="val 50000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553663D-47B8-4C6A-A501-CB92515D41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207" y="1303868"/>
            <a:ext cx="9935036" cy="4506381"/>
          </a:xfrm>
        </p:spPr>
        <p:txBody>
          <a:bodyPr>
            <a:noAutofit/>
          </a:bodyPr>
          <a:lstStyle/>
          <a:p>
            <a:r>
              <a:rPr lang="en-GB" sz="2800" dirty="0">
                <a:solidFill>
                  <a:schemeClr val="tx1"/>
                </a:solidFill>
              </a:rPr>
              <a:t>The largest number of heroic poems found in the old Northern language</a:t>
            </a:r>
            <a:r>
              <a:rPr lang="tr-TR" sz="2800" dirty="0">
                <a:solidFill>
                  <a:schemeClr val="tx1"/>
                </a:solidFill>
              </a:rPr>
              <a:t> </a:t>
            </a:r>
            <a:r>
              <a:rPr lang="en-GB" sz="2800" dirty="0">
                <a:solidFill>
                  <a:schemeClr val="tx1"/>
                </a:solidFill>
              </a:rPr>
              <a:t>in Iceland.</a:t>
            </a:r>
            <a:endParaRPr lang="tr-TR" sz="2800" dirty="0">
              <a:solidFill>
                <a:schemeClr val="tx1"/>
              </a:solidFill>
            </a:endParaRPr>
          </a:p>
          <a:p>
            <a:r>
              <a:rPr lang="en-GB" sz="2800" dirty="0">
                <a:solidFill>
                  <a:schemeClr val="tx1"/>
                </a:solidFill>
              </a:rPr>
              <a:t>The poems may have come from other places in which </a:t>
            </a:r>
            <a:r>
              <a:rPr lang="tr-TR" sz="2800" dirty="0" err="1">
                <a:solidFill>
                  <a:schemeClr val="tx1"/>
                </a:solidFill>
              </a:rPr>
              <a:t>Old</a:t>
            </a:r>
            <a:r>
              <a:rPr lang="tr-TR" sz="2800" dirty="0">
                <a:solidFill>
                  <a:schemeClr val="tx1"/>
                </a:solidFill>
              </a:rPr>
              <a:t> </a:t>
            </a:r>
            <a:r>
              <a:rPr lang="tr-TR" sz="2800" dirty="0" err="1">
                <a:solidFill>
                  <a:schemeClr val="tx1"/>
                </a:solidFill>
              </a:rPr>
              <a:t>Norse</a:t>
            </a:r>
            <a:r>
              <a:rPr lang="tr-TR" sz="2800" dirty="0">
                <a:solidFill>
                  <a:schemeClr val="tx1"/>
                </a:solidFill>
              </a:rPr>
              <a:t> </a:t>
            </a:r>
            <a:r>
              <a:rPr lang="en-GB" sz="2800" dirty="0">
                <a:solidFill>
                  <a:schemeClr val="tx1"/>
                </a:solidFill>
              </a:rPr>
              <a:t>was spoken</a:t>
            </a:r>
            <a:r>
              <a:rPr lang="tr-TR" sz="2800" dirty="0">
                <a:solidFill>
                  <a:schemeClr val="tx1"/>
                </a:solidFill>
              </a:rPr>
              <a:t>.</a:t>
            </a: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512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766BE4-1936-43BC-B0A6-7ADB774BE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685800"/>
            <a:ext cx="7259638" cy="4953000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tx1"/>
                </a:solidFill>
              </a:rPr>
              <a:t>In Norway particularly, the common German ideas were developed in a way that produced a code of honour, a consciousness of duty, and a strength of will</a:t>
            </a:r>
            <a:r>
              <a:rPr lang="tr-TR" sz="2800" dirty="0">
                <a:solidFill>
                  <a:schemeClr val="tx1"/>
                </a:solidFill>
              </a:rPr>
              <a:t>.</a:t>
            </a:r>
            <a:endParaRPr lang="en-GB" sz="2800" dirty="0">
              <a:solidFill>
                <a:schemeClr val="tx1"/>
              </a:solidFill>
            </a:endParaRPr>
          </a:p>
        </p:txBody>
      </p:sp>
      <p:pic>
        <p:nvPicPr>
          <p:cNvPr id="5" name="Picture 4" descr="A picture containing fabric, graffiti, stone&#10;&#10;Description automatically generated">
            <a:extLst>
              <a:ext uri="{FF2B5EF4-FFF2-40B4-BE49-F238E27FC236}">
                <a16:creationId xmlns:a16="http://schemas.microsoft.com/office/drawing/2014/main" id="{066D0519-F98E-41DE-BE4B-5E23F3AB5A5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44" r="20703" b="-2"/>
          <a:stretch/>
        </p:blipFill>
        <p:spPr>
          <a:xfrm>
            <a:off x="8314288" y="732999"/>
            <a:ext cx="3239538" cy="4334450"/>
          </a:xfrm>
          <a:custGeom>
            <a:avLst/>
            <a:gdLst/>
            <a:ahLst/>
            <a:cxnLst/>
            <a:rect l="l" t="t" r="r" b="b"/>
            <a:pathLst>
              <a:path w="3239538" h="4334450">
                <a:moveTo>
                  <a:pt x="322464" y="0"/>
                </a:moveTo>
                <a:lnTo>
                  <a:pt x="3239538" y="0"/>
                </a:lnTo>
                <a:lnTo>
                  <a:pt x="3239538" y="4011987"/>
                </a:lnTo>
                <a:lnTo>
                  <a:pt x="2917075" y="4334450"/>
                </a:lnTo>
                <a:lnTo>
                  <a:pt x="0" y="4334450"/>
                </a:lnTo>
                <a:lnTo>
                  <a:pt x="0" y="322464"/>
                </a:lnTo>
                <a:close/>
              </a:path>
            </a:pathLst>
          </a:custGeom>
          <a:ln w="15875">
            <a:solidFill>
              <a:srgbClr val="FFFFFF">
                <a:alpha val="40000"/>
              </a:srgbClr>
            </a:solidFill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6B975FEB-EB22-4265-87DB-98C8B1A03E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59517"/>
            <a:ext cx="2981858" cy="3208867"/>
            <a:chOff x="9206969" y="2963333"/>
            <a:chExt cx="2981858" cy="32088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65F12FA-1912-4E22-A32D-0831ADB49A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D85A33A-E141-4004-96FE-2B25852F78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DBBF9A1-F02B-475F-8E25-E42F600534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C4E10861-F5C5-4FCE-BB8E-126306C8C7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EE8BD36-DC78-4FAA-AC76-FF2D4FAD33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03759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6CC92-9F4A-481A-995F-066BFAC3D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176" y="327992"/>
            <a:ext cx="11197309" cy="5833322"/>
          </a:xfrm>
        </p:spPr>
        <p:txBody>
          <a:bodyPr>
            <a:noAutofit/>
          </a:bodyPr>
          <a:lstStyle/>
          <a:p>
            <a:r>
              <a:rPr lang="en-GB" sz="2800" dirty="0">
                <a:solidFill>
                  <a:schemeClr val="tx1"/>
                </a:solidFill>
              </a:rPr>
              <a:t>The ideas that took the Northern colonists to Iceland were the ideas of Germania</a:t>
            </a:r>
            <a:endParaRPr lang="tr-TR" sz="2800" dirty="0">
              <a:solidFill>
                <a:schemeClr val="tx1"/>
              </a:solidFill>
            </a:endParaRPr>
          </a:p>
          <a:p>
            <a:pPr lvl="2"/>
            <a:r>
              <a:rPr lang="en-GB" sz="2800" dirty="0">
                <a:solidFill>
                  <a:schemeClr val="tx1"/>
                </a:solidFill>
              </a:rPr>
              <a:t>the love of an independent life</a:t>
            </a:r>
            <a:endParaRPr lang="tr-TR" sz="2800" dirty="0">
              <a:solidFill>
                <a:schemeClr val="tx1"/>
              </a:solidFill>
            </a:endParaRPr>
          </a:p>
          <a:p>
            <a:pPr lvl="2"/>
            <a:r>
              <a:rPr lang="en-GB" sz="2800" dirty="0">
                <a:solidFill>
                  <a:schemeClr val="tx1"/>
                </a:solidFill>
              </a:rPr>
              <a:t>the ideal of the old-fashioned Northern gentleman</a:t>
            </a:r>
            <a:endParaRPr lang="tr-T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675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8A2DD-D822-4F01-B079-6160B76A5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4487332"/>
            <a:ext cx="7350079" cy="1507067"/>
          </a:xfrm>
        </p:spPr>
        <p:txBody>
          <a:bodyPr>
            <a:normAutofit/>
          </a:bodyPr>
          <a:lstStyle/>
          <a:p>
            <a:r>
              <a:rPr lang="en-GB" b="1" dirty="0"/>
              <a:t>Characteristics of Sagas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AAB23-0778-4738-8E5C-D5D6D6E1C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565" y="698917"/>
            <a:ext cx="7350079" cy="3615267"/>
          </a:xfrm>
        </p:spPr>
        <p:txBody>
          <a:bodyPr>
            <a:normAutofit/>
          </a:bodyPr>
          <a:lstStyle/>
          <a:p>
            <a:r>
              <a:rPr lang="en-GB" sz="2400" dirty="0">
                <a:solidFill>
                  <a:schemeClr val="tx1"/>
                </a:solidFill>
              </a:rPr>
              <a:t>The most singular thing in the heroic age of Iceland is that the heroes knew what they were about.</a:t>
            </a:r>
          </a:p>
          <a:p>
            <a:r>
              <a:rPr lang="en-GB" sz="2400" dirty="0">
                <a:solidFill>
                  <a:schemeClr val="tx1"/>
                </a:solidFill>
              </a:rPr>
              <a:t>The life represented in the Sagas is more primitive, less civilised</a:t>
            </a:r>
            <a:r>
              <a:rPr lang="tr-TR" sz="2400" dirty="0">
                <a:solidFill>
                  <a:schemeClr val="tx1"/>
                </a:solidFill>
              </a:rPr>
              <a:t>.</a:t>
            </a:r>
          </a:p>
          <a:p>
            <a:r>
              <a:rPr lang="en-GB" sz="2400" dirty="0">
                <a:solidFill>
                  <a:schemeClr val="tx1"/>
                </a:solidFill>
              </a:rPr>
              <a:t>The society is established with the association of individuals.</a:t>
            </a:r>
          </a:p>
        </p:txBody>
      </p:sp>
      <p:pic>
        <p:nvPicPr>
          <p:cNvPr id="5" name="Picture 4" descr="A group of people around each other&#10;&#10;Description automatically generated">
            <a:extLst>
              <a:ext uri="{FF2B5EF4-FFF2-40B4-BE49-F238E27FC236}">
                <a16:creationId xmlns:a16="http://schemas.microsoft.com/office/drawing/2014/main" id="{09417A3D-5F7F-4CE8-99E7-11C50245ABE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20" r="3" b="3031"/>
          <a:stretch/>
        </p:blipFill>
        <p:spPr>
          <a:xfrm>
            <a:off x="8314288" y="732999"/>
            <a:ext cx="3239538" cy="4334450"/>
          </a:xfrm>
          <a:custGeom>
            <a:avLst/>
            <a:gdLst/>
            <a:ahLst/>
            <a:cxnLst/>
            <a:rect l="l" t="t" r="r" b="b"/>
            <a:pathLst>
              <a:path w="3239538" h="4334450">
                <a:moveTo>
                  <a:pt x="322464" y="0"/>
                </a:moveTo>
                <a:lnTo>
                  <a:pt x="3239538" y="0"/>
                </a:lnTo>
                <a:lnTo>
                  <a:pt x="3239538" y="4011987"/>
                </a:lnTo>
                <a:lnTo>
                  <a:pt x="2917075" y="4334450"/>
                </a:lnTo>
                <a:lnTo>
                  <a:pt x="0" y="4334450"/>
                </a:lnTo>
                <a:lnTo>
                  <a:pt x="0" y="322464"/>
                </a:lnTo>
                <a:close/>
              </a:path>
            </a:pathLst>
          </a:custGeom>
          <a:ln w="15875">
            <a:solidFill>
              <a:srgbClr val="FFFFFF">
                <a:alpha val="40000"/>
              </a:srgbClr>
            </a:solidFill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6B975FEB-EB22-4265-87DB-98C8B1A03E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59517"/>
            <a:ext cx="2981858" cy="3208867"/>
            <a:chOff x="9206969" y="2963333"/>
            <a:chExt cx="2981858" cy="32088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65F12FA-1912-4E22-A32D-0831ADB49A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D85A33A-E141-4004-96FE-2B25852F78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DBBF9A1-F02B-475F-8E25-E42F600534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C4E10861-F5C5-4FCE-BB8E-126306C8C7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EE8BD36-DC78-4FAA-AC76-FF2D4FAD33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45189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6EB322-50B6-4E8A-A568-BDBEB8A15E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431" y="611759"/>
            <a:ext cx="7604226" cy="5338983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tx1"/>
                </a:solidFill>
              </a:rPr>
              <a:t>The Sagas differ from all other “heroic” literatures </a:t>
            </a:r>
            <a:r>
              <a:rPr lang="tr-TR" sz="2800" dirty="0">
                <a:solidFill>
                  <a:schemeClr val="tx1"/>
                </a:solidFill>
              </a:rPr>
              <a:t>since </a:t>
            </a:r>
            <a:r>
              <a:rPr lang="en-GB" sz="2800" dirty="0">
                <a:solidFill>
                  <a:schemeClr val="tx1"/>
                </a:solidFill>
              </a:rPr>
              <a:t>they give to the meanness of reality.</a:t>
            </a:r>
            <a:endParaRPr lang="tr-TR" sz="2800" dirty="0">
              <a:solidFill>
                <a:schemeClr val="tx1"/>
              </a:solidFill>
            </a:endParaRPr>
          </a:p>
          <a:p>
            <a:r>
              <a:rPr lang="en-GB" sz="2800" dirty="0">
                <a:solidFill>
                  <a:schemeClr val="tx1"/>
                </a:solidFill>
              </a:rPr>
              <a:t>a mode of speech </a:t>
            </a:r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3B0C1F8A-05FC-4F98-9FA3-94ED935A98F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9" r="40467" b="-2"/>
          <a:stretch/>
        </p:blipFill>
        <p:spPr>
          <a:xfrm>
            <a:off x="8314288" y="732999"/>
            <a:ext cx="3239538" cy="4334450"/>
          </a:xfrm>
          <a:custGeom>
            <a:avLst/>
            <a:gdLst/>
            <a:ahLst/>
            <a:cxnLst/>
            <a:rect l="l" t="t" r="r" b="b"/>
            <a:pathLst>
              <a:path w="3239538" h="4334450">
                <a:moveTo>
                  <a:pt x="322464" y="0"/>
                </a:moveTo>
                <a:lnTo>
                  <a:pt x="3239538" y="0"/>
                </a:lnTo>
                <a:lnTo>
                  <a:pt x="3239538" y="4011987"/>
                </a:lnTo>
                <a:lnTo>
                  <a:pt x="2917075" y="4334450"/>
                </a:lnTo>
                <a:lnTo>
                  <a:pt x="0" y="4334450"/>
                </a:lnTo>
                <a:lnTo>
                  <a:pt x="0" y="322464"/>
                </a:lnTo>
                <a:close/>
              </a:path>
            </a:pathLst>
          </a:custGeom>
          <a:ln w="15875">
            <a:solidFill>
              <a:srgbClr val="FFFFFF">
                <a:alpha val="40000"/>
              </a:srgbClr>
            </a:solidFill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6B975FEB-EB22-4265-87DB-98C8B1A03E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59517"/>
            <a:ext cx="2981858" cy="3208867"/>
            <a:chOff x="9206969" y="2963333"/>
            <a:chExt cx="2981858" cy="32088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165F12FA-1912-4E22-A32D-0831ADB49A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3D85A33A-E141-4004-96FE-2B25852F78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DBBF9A1-F02B-475F-8E25-E42F600534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4E10861-F5C5-4FCE-BB8E-126306C8C7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EE8BD36-DC78-4FAA-AC76-FF2D4FAD33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08387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70980-9502-42E5-ACF3-86DA8890D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4830232"/>
            <a:ext cx="8534400" cy="1507067"/>
          </a:xfrm>
        </p:spPr>
        <p:txBody>
          <a:bodyPr/>
          <a:lstStyle/>
          <a:p>
            <a:r>
              <a:rPr lang="en-GB" b="1" dirty="0"/>
              <a:t>Icelandic Prose Sagas: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C4FB44-C82F-4ADE-B7F3-9D2D47122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10823576" cy="4144432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tx1"/>
                </a:solidFill>
              </a:rPr>
              <a:t>All the major genres of Old Norse–Icelandic prose which are based on native sources</a:t>
            </a:r>
            <a:endParaRPr lang="tr-TR" sz="2800" dirty="0">
              <a:solidFill>
                <a:schemeClr val="tx1"/>
              </a:solidFill>
            </a:endParaRPr>
          </a:p>
          <a:p>
            <a:pPr lvl="3"/>
            <a:r>
              <a:rPr lang="en-GB" sz="2200" dirty="0">
                <a:solidFill>
                  <a:schemeClr val="tx1"/>
                </a:solidFill>
              </a:rPr>
              <a:t>kings’ sagas</a:t>
            </a:r>
            <a:endParaRPr lang="tr-TR" sz="2200" dirty="0">
              <a:solidFill>
                <a:schemeClr val="tx1"/>
              </a:solidFill>
            </a:endParaRPr>
          </a:p>
          <a:p>
            <a:pPr lvl="3"/>
            <a:r>
              <a:rPr lang="en-GB" sz="2200" dirty="0">
                <a:solidFill>
                  <a:schemeClr val="tx1"/>
                </a:solidFill>
              </a:rPr>
              <a:t>family sagas,</a:t>
            </a:r>
            <a:endParaRPr lang="tr-TR" sz="2200" dirty="0">
              <a:solidFill>
                <a:schemeClr val="tx1"/>
              </a:solidFill>
            </a:endParaRPr>
          </a:p>
          <a:p>
            <a:pPr lvl="3"/>
            <a:r>
              <a:rPr lang="en-GB" sz="2200" dirty="0">
                <a:solidFill>
                  <a:schemeClr val="tx1"/>
                </a:solidFill>
              </a:rPr>
              <a:t>legendary sagas (</a:t>
            </a:r>
            <a:r>
              <a:rPr lang="en-GB" sz="2200" i="1" dirty="0" err="1">
                <a:solidFill>
                  <a:schemeClr val="tx1"/>
                </a:solidFill>
              </a:rPr>
              <a:t>fornaldarsögur</a:t>
            </a:r>
            <a:r>
              <a:rPr lang="en-GB" sz="2200" dirty="0">
                <a:solidFill>
                  <a:schemeClr val="tx1"/>
                </a:solidFill>
              </a:rPr>
              <a:t>)</a:t>
            </a:r>
            <a:endParaRPr lang="tr-TR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2800" dirty="0">
                <a:solidFill>
                  <a:schemeClr val="tx1"/>
                </a:solidFill>
              </a:rPr>
              <a:t>contain works in which verses are quoted in the prose narrative</a:t>
            </a:r>
            <a:r>
              <a:rPr lang="tr-TR" sz="2800" dirty="0">
                <a:solidFill>
                  <a:schemeClr val="tx1"/>
                </a:solidFill>
              </a:rPr>
              <a:t> (</a:t>
            </a:r>
            <a:r>
              <a:rPr lang="tr-TR" sz="2800" dirty="0" err="1">
                <a:solidFill>
                  <a:schemeClr val="tx1"/>
                </a:solidFill>
              </a:rPr>
              <a:t>prosimetrum</a:t>
            </a:r>
            <a:r>
              <a:rPr lang="tr-TR" sz="2800" dirty="0">
                <a:solidFill>
                  <a:schemeClr val="tx1"/>
                </a:solidFill>
              </a:rPr>
              <a:t>).</a:t>
            </a: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013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358E4-B4B4-44DC-8CE6-E4164024D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5619750"/>
            <a:ext cx="8534400" cy="630767"/>
          </a:xfrm>
        </p:spPr>
        <p:txBody>
          <a:bodyPr>
            <a:normAutofit fontScale="90000"/>
          </a:bodyPr>
          <a:lstStyle/>
          <a:p>
            <a:r>
              <a:rPr lang="en-GB" i="1" dirty="0" err="1"/>
              <a:t>fornaldarsaga</a:t>
            </a:r>
            <a:r>
              <a:rPr lang="en-GB" i="1" dirty="0"/>
              <a:t>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140A8-5B5A-465B-9F34-3D23C07AB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556" y="436032"/>
            <a:ext cx="11507788" cy="4726517"/>
          </a:xfrm>
        </p:spPr>
        <p:txBody>
          <a:bodyPr>
            <a:noAutofit/>
          </a:bodyPr>
          <a:lstStyle/>
          <a:p>
            <a:r>
              <a:rPr lang="en-GB" sz="2800" dirty="0">
                <a:solidFill>
                  <a:schemeClr val="tx1"/>
                </a:solidFill>
              </a:rPr>
              <a:t>The term </a:t>
            </a:r>
            <a:r>
              <a:rPr lang="en-GB" sz="2800" i="1" dirty="0" err="1">
                <a:solidFill>
                  <a:schemeClr val="tx1"/>
                </a:solidFill>
              </a:rPr>
              <a:t>fornaldarsaga</a:t>
            </a:r>
            <a:r>
              <a:rPr lang="en-GB" sz="2800" i="1" dirty="0">
                <a:solidFill>
                  <a:schemeClr val="tx1"/>
                </a:solidFill>
              </a:rPr>
              <a:t> </a:t>
            </a:r>
            <a:r>
              <a:rPr lang="en-GB" sz="2800" i="1" dirty="0" err="1">
                <a:solidFill>
                  <a:schemeClr val="tx1"/>
                </a:solidFill>
              </a:rPr>
              <a:t>Norðurlanda</a:t>
            </a:r>
            <a:r>
              <a:rPr lang="en-GB" sz="2800" dirty="0">
                <a:solidFill>
                  <a:schemeClr val="tx1"/>
                </a:solidFill>
              </a:rPr>
              <a:t> means ‘a tale of the Nordic countries in ancient times,’ the tales of heroes steeped in a world of legends and myths.</a:t>
            </a:r>
            <a:endParaRPr lang="tr-TR" sz="2800" dirty="0">
              <a:solidFill>
                <a:schemeClr val="tx1"/>
              </a:solidFill>
            </a:endParaRPr>
          </a:p>
          <a:p>
            <a:r>
              <a:rPr lang="en-GB" sz="2800" dirty="0">
                <a:solidFill>
                  <a:schemeClr val="tx1"/>
                </a:solidFill>
              </a:rPr>
              <a:t>The oldest manuscripts containing </a:t>
            </a:r>
            <a:r>
              <a:rPr lang="en-GB" sz="2800" dirty="0" err="1">
                <a:solidFill>
                  <a:schemeClr val="tx1"/>
                </a:solidFill>
              </a:rPr>
              <a:t>fornaldarsögur</a:t>
            </a:r>
            <a:r>
              <a:rPr lang="en-GB" sz="2800" dirty="0">
                <a:solidFill>
                  <a:schemeClr val="tx1"/>
                </a:solidFill>
              </a:rPr>
              <a:t> are from c.1300; however, it seems most probable that the </a:t>
            </a:r>
            <a:r>
              <a:rPr lang="en-GB" sz="2800" dirty="0" err="1">
                <a:solidFill>
                  <a:schemeClr val="tx1"/>
                </a:solidFill>
              </a:rPr>
              <a:t>fornaldarsögur</a:t>
            </a:r>
            <a:r>
              <a:rPr lang="en-GB" sz="2800" dirty="0">
                <a:solidFill>
                  <a:schemeClr val="tx1"/>
                </a:solidFill>
              </a:rPr>
              <a:t> slowly emerged during the last decades of the twelfth century and in the early thirteenth.</a:t>
            </a:r>
          </a:p>
        </p:txBody>
      </p:sp>
    </p:spTree>
    <p:extLst>
      <p:ext uri="{BB962C8B-B14F-4D97-AF65-F5344CB8AC3E}">
        <p14:creationId xmlns:p14="http://schemas.microsoft.com/office/powerpoint/2010/main" val="1027862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CB501-8BCD-4A5A-BDA2-E5DCF35D7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5896" y="726384"/>
            <a:ext cx="10160208" cy="4627493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tx1"/>
                </a:solidFill>
              </a:rPr>
              <a:t>These myths are divided into two groups: ‘hero legends’ and ‘adventure tales’</a:t>
            </a:r>
            <a:r>
              <a:rPr lang="tr-TR" sz="2800" dirty="0">
                <a:solidFill>
                  <a:schemeClr val="tx1"/>
                </a:solidFill>
              </a:rPr>
              <a:t> </a:t>
            </a:r>
            <a:r>
              <a:rPr lang="en-GB" sz="2800" dirty="0">
                <a:solidFill>
                  <a:schemeClr val="tx1"/>
                </a:solidFill>
              </a:rPr>
              <a:t>(‘Viking romances’)</a:t>
            </a:r>
          </a:p>
        </p:txBody>
      </p:sp>
    </p:spTree>
    <p:extLst>
      <p:ext uri="{BB962C8B-B14F-4D97-AF65-F5344CB8AC3E}">
        <p14:creationId xmlns:p14="http://schemas.microsoft.com/office/powerpoint/2010/main" val="216793786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519</Words>
  <Application>Microsoft Office PowerPoint</Application>
  <PresentationFormat>Widescreen</PresentationFormat>
  <Paragraphs>36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Century Gothic</vt:lpstr>
      <vt:lpstr>Wingdings 3</vt:lpstr>
      <vt:lpstr>Slice</vt:lpstr>
      <vt:lpstr>OLD NORSE/ICELANDIC SAGAS</vt:lpstr>
      <vt:lpstr>PowerPoint Presentation</vt:lpstr>
      <vt:lpstr>PowerPoint Presentation</vt:lpstr>
      <vt:lpstr>PowerPoint Presentation</vt:lpstr>
      <vt:lpstr>Characteristics of Sagas</vt:lpstr>
      <vt:lpstr>PowerPoint Presentation</vt:lpstr>
      <vt:lpstr>Icelandic Prose Sagas:</vt:lpstr>
      <vt:lpstr>fornaldarsaga </vt:lpstr>
      <vt:lpstr>PowerPoint Presentation</vt:lpstr>
      <vt:lpstr>Thidreks Saga (Þiðreks saga)</vt:lpstr>
      <vt:lpstr>THE NIBELUNGENLIED (THE LAY OF THE NIBELUNGS)</vt:lpstr>
      <vt:lpstr>Bibliography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NORSE/ICELANDIC SAGAS</dc:title>
  <dc:creator>Author</dc:creator>
  <cp:lastModifiedBy>Author</cp:lastModifiedBy>
  <cp:revision>8</cp:revision>
  <dcterms:created xsi:type="dcterms:W3CDTF">2020-12-31T06:17:02Z</dcterms:created>
  <dcterms:modified xsi:type="dcterms:W3CDTF">2022-06-28T19:06:57Z</dcterms:modified>
</cp:coreProperties>
</file>