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60" r:id="rId3"/>
    <p:sldId id="259" r:id="rId4"/>
    <p:sldId id="261" r:id="rId5"/>
    <p:sldId id="264" r:id="rId6"/>
    <p:sldId id="282" r:id="rId7"/>
    <p:sldId id="283" r:id="rId8"/>
    <p:sldId id="286" r:id="rId9"/>
    <p:sldId id="287" r:id="rId10"/>
    <p:sldId id="289"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3" d="100"/>
          <a:sy n="73" d="100"/>
        </p:scale>
        <p:origin x="878" y="5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3C144605-672C-408E-8EE5-4B86A9407D82}" type="datetimeFigureOut">
              <a:rPr lang="tr-TR" smtClean="0"/>
              <a:pPr/>
              <a:t>29.11.2019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45B8AF0-E24D-463C-B47F-E645BAC3EE5E}" type="slidenum">
              <a:rPr lang="tr-TR" smtClean="0"/>
              <a:pPr/>
              <a:t>‹#›</a:t>
            </a:fld>
            <a:endParaRPr lang="tr-TR"/>
          </a:p>
        </p:txBody>
      </p:sp>
    </p:spTree>
    <p:extLst>
      <p:ext uri="{BB962C8B-B14F-4D97-AF65-F5344CB8AC3E}">
        <p14:creationId xmlns:p14="http://schemas.microsoft.com/office/powerpoint/2010/main" val="20011408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C144605-672C-408E-8EE5-4B86A9407D82}" type="datetimeFigureOut">
              <a:rPr lang="tr-TR" smtClean="0"/>
              <a:pPr/>
              <a:t>29.11.2019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45B8AF0-E24D-463C-B47F-E645BAC3EE5E}" type="slidenum">
              <a:rPr lang="tr-TR" smtClean="0"/>
              <a:pPr/>
              <a:t>‹#›</a:t>
            </a:fld>
            <a:endParaRPr lang="tr-TR"/>
          </a:p>
        </p:txBody>
      </p:sp>
    </p:spTree>
    <p:extLst>
      <p:ext uri="{BB962C8B-B14F-4D97-AF65-F5344CB8AC3E}">
        <p14:creationId xmlns:p14="http://schemas.microsoft.com/office/powerpoint/2010/main" val="2877924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C144605-672C-408E-8EE5-4B86A9407D82}" type="datetimeFigureOut">
              <a:rPr lang="tr-TR" smtClean="0"/>
              <a:pPr/>
              <a:t>29.11.2019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45B8AF0-E24D-463C-B47F-E645BAC3EE5E}" type="slidenum">
              <a:rPr lang="tr-TR" smtClean="0"/>
              <a:pPr/>
              <a:t>‹#›</a:t>
            </a:fld>
            <a:endParaRPr lang="tr-TR"/>
          </a:p>
        </p:txBody>
      </p:sp>
    </p:spTree>
    <p:extLst>
      <p:ext uri="{BB962C8B-B14F-4D97-AF65-F5344CB8AC3E}">
        <p14:creationId xmlns:p14="http://schemas.microsoft.com/office/powerpoint/2010/main" val="31834316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C144605-672C-408E-8EE5-4B86A9407D82}" type="datetimeFigureOut">
              <a:rPr lang="tr-TR" smtClean="0"/>
              <a:pPr/>
              <a:t>29.11.2019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45B8AF0-E24D-463C-B47F-E645BAC3EE5E}" type="slidenum">
              <a:rPr lang="tr-TR" smtClean="0"/>
              <a:pPr/>
              <a:t>‹#›</a:t>
            </a:fld>
            <a:endParaRPr lang="tr-TR"/>
          </a:p>
        </p:txBody>
      </p:sp>
    </p:spTree>
    <p:extLst>
      <p:ext uri="{BB962C8B-B14F-4D97-AF65-F5344CB8AC3E}">
        <p14:creationId xmlns:p14="http://schemas.microsoft.com/office/powerpoint/2010/main" val="16070197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C144605-672C-408E-8EE5-4B86A9407D82}" type="datetimeFigureOut">
              <a:rPr lang="tr-TR" smtClean="0"/>
              <a:pPr/>
              <a:t>29.11.2019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45B8AF0-E24D-463C-B47F-E645BAC3EE5E}" type="slidenum">
              <a:rPr lang="tr-TR" smtClean="0"/>
              <a:pPr/>
              <a:t>‹#›</a:t>
            </a:fld>
            <a:endParaRPr lang="tr-TR"/>
          </a:p>
        </p:txBody>
      </p:sp>
    </p:spTree>
    <p:extLst>
      <p:ext uri="{BB962C8B-B14F-4D97-AF65-F5344CB8AC3E}">
        <p14:creationId xmlns:p14="http://schemas.microsoft.com/office/powerpoint/2010/main" val="29086308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C144605-672C-408E-8EE5-4B86A9407D82}" type="datetimeFigureOut">
              <a:rPr lang="tr-TR" smtClean="0"/>
              <a:pPr/>
              <a:t>29.11.2019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45B8AF0-E24D-463C-B47F-E645BAC3EE5E}" type="slidenum">
              <a:rPr lang="tr-TR" smtClean="0"/>
              <a:pPr/>
              <a:t>‹#›</a:t>
            </a:fld>
            <a:endParaRPr lang="tr-TR"/>
          </a:p>
        </p:txBody>
      </p:sp>
    </p:spTree>
    <p:extLst>
      <p:ext uri="{BB962C8B-B14F-4D97-AF65-F5344CB8AC3E}">
        <p14:creationId xmlns:p14="http://schemas.microsoft.com/office/powerpoint/2010/main" val="5209863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C144605-672C-408E-8EE5-4B86A9407D82}" type="datetimeFigureOut">
              <a:rPr lang="tr-TR" smtClean="0"/>
              <a:pPr/>
              <a:t>29.11.2019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E45B8AF0-E24D-463C-B47F-E645BAC3EE5E}" type="slidenum">
              <a:rPr lang="tr-TR" smtClean="0"/>
              <a:pPr/>
              <a:t>‹#›</a:t>
            </a:fld>
            <a:endParaRPr lang="tr-TR"/>
          </a:p>
        </p:txBody>
      </p:sp>
    </p:spTree>
    <p:extLst>
      <p:ext uri="{BB962C8B-B14F-4D97-AF65-F5344CB8AC3E}">
        <p14:creationId xmlns:p14="http://schemas.microsoft.com/office/powerpoint/2010/main" val="8071727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3C144605-672C-408E-8EE5-4B86A9407D82}" type="datetimeFigureOut">
              <a:rPr lang="tr-TR" smtClean="0"/>
              <a:pPr/>
              <a:t>29.11.2019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E45B8AF0-E24D-463C-B47F-E645BAC3EE5E}" type="slidenum">
              <a:rPr lang="tr-TR" smtClean="0"/>
              <a:pPr/>
              <a:t>‹#›</a:t>
            </a:fld>
            <a:endParaRPr lang="tr-TR"/>
          </a:p>
        </p:txBody>
      </p:sp>
    </p:spTree>
    <p:extLst>
      <p:ext uri="{BB962C8B-B14F-4D97-AF65-F5344CB8AC3E}">
        <p14:creationId xmlns:p14="http://schemas.microsoft.com/office/powerpoint/2010/main" val="13942055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144605-672C-408E-8EE5-4B86A9407D82}" type="datetimeFigureOut">
              <a:rPr lang="tr-TR" smtClean="0"/>
              <a:pPr/>
              <a:t>29.11.2019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E45B8AF0-E24D-463C-B47F-E645BAC3EE5E}" type="slidenum">
              <a:rPr lang="tr-TR" smtClean="0"/>
              <a:pPr/>
              <a:t>‹#›</a:t>
            </a:fld>
            <a:endParaRPr lang="tr-TR"/>
          </a:p>
        </p:txBody>
      </p:sp>
    </p:spTree>
    <p:extLst>
      <p:ext uri="{BB962C8B-B14F-4D97-AF65-F5344CB8AC3E}">
        <p14:creationId xmlns:p14="http://schemas.microsoft.com/office/powerpoint/2010/main" val="19059271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C144605-672C-408E-8EE5-4B86A9407D82}" type="datetimeFigureOut">
              <a:rPr lang="tr-TR" smtClean="0"/>
              <a:pPr/>
              <a:t>29.11.2019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45B8AF0-E24D-463C-B47F-E645BAC3EE5E}" type="slidenum">
              <a:rPr lang="tr-TR" smtClean="0"/>
              <a:pPr/>
              <a:t>‹#›</a:t>
            </a:fld>
            <a:endParaRPr lang="tr-TR"/>
          </a:p>
        </p:txBody>
      </p:sp>
    </p:spTree>
    <p:extLst>
      <p:ext uri="{BB962C8B-B14F-4D97-AF65-F5344CB8AC3E}">
        <p14:creationId xmlns:p14="http://schemas.microsoft.com/office/powerpoint/2010/main" val="8867241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C144605-672C-408E-8EE5-4B86A9407D82}" type="datetimeFigureOut">
              <a:rPr lang="tr-TR" smtClean="0"/>
              <a:pPr/>
              <a:t>29.11.2019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45B8AF0-E24D-463C-B47F-E645BAC3EE5E}" type="slidenum">
              <a:rPr lang="tr-TR" smtClean="0"/>
              <a:pPr/>
              <a:t>‹#›</a:t>
            </a:fld>
            <a:endParaRPr lang="tr-TR"/>
          </a:p>
        </p:txBody>
      </p:sp>
    </p:spTree>
    <p:extLst>
      <p:ext uri="{BB962C8B-B14F-4D97-AF65-F5344CB8AC3E}">
        <p14:creationId xmlns:p14="http://schemas.microsoft.com/office/powerpoint/2010/main" val="20424919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144605-672C-408E-8EE5-4B86A9407D82}" type="datetimeFigureOut">
              <a:rPr lang="tr-TR" smtClean="0"/>
              <a:pPr/>
              <a:t>29.11.2019</a:t>
            </a:fld>
            <a:endParaRPr lang="tr-T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5B8AF0-E24D-463C-B47F-E645BAC3EE5E}" type="slidenum">
              <a:rPr lang="tr-TR" smtClean="0"/>
              <a:pPr/>
              <a:t>‹#›</a:t>
            </a:fld>
            <a:endParaRPr lang="tr-TR"/>
          </a:p>
        </p:txBody>
      </p:sp>
    </p:spTree>
    <p:extLst>
      <p:ext uri="{BB962C8B-B14F-4D97-AF65-F5344CB8AC3E}">
        <p14:creationId xmlns:p14="http://schemas.microsoft.com/office/powerpoint/2010/main" val="5715418"/>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hyperlink" Target="https://www.google.com/url?sa=t&amp;rct=j&amp;q=&amp;esrc=s&amp;source=web&amp;cd=2&amp;ved=2ahUKEwjfvfTZw4_mAhWyw6YKHV2QDwkQFjABegQIAxAC&amp;url=http%3A%2F%2Fyozmen.ktu.edu.tr%2Ffiles%2Fktu-lecture_slides.pptx&amp;usg=AOvVaw0qw0lgDoimZex8HAArPp2k"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tr.wikipedia.org/wiki/M%C3%BChendislik"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6 Dikdörtgen"/>
          <p:cNvSpPr/>
          <p:nvPr/>
        </p:nvSpPr>
        <p:spPr>
          <a:xfrm>
            <a:off x="1691680" y="2044006"/>
            <a:ext cx="6048672" cy="3354765"/>
          </a:xfrm>
          <a:prstGeom prst="rect">
            <a:avLst/>
          </a:prstGeom>
        </p:spPr>
        <p:txBody>
          <a:bodyPr wrap="square">
            <a:spAutoFit/>
          </a:bodyPr>
          <a:lstStyle/>
          <a:p>
            <a:pPr algn="ctr"/>
            <a:r>
              <a:rPr lang="en-US" sz="2800" b="1" dirty="0" smtClean="0">
                <a:latin typeface="Times New Roman" pitchFamily="18" charset="0"/>
                <a:cs typeface="Times New Roman" pitchFamily="18" charset="0"/>
              </a:rPr>
              <a:t> </a:t>
            </a:r>
            <a:endParaRPr lang="tr-TR" sz="2800" b="1" dirty="0" smtClean="0">
              <a:latin typeface="Times New Roman" pitchFamily="18" charset="0"/>
              <a:cs typeface="Times New Roman" pitchFamily="18" charset="0"/>
            </a:endParaRPr>
          </a:p>
          <a:p>
            <a:pPr algn="ctr"/>
            <a:r>
              <a:rPr lang="tr-TR" sz="2800" b="1" dirty="0" smtClean="0">
                <a:latin typeface="Times New Roman" pitchFamily="18" charset="0"/>
                <a:cs typeface="Times New Roman" pitchFamily="18" charset="0"/>
              </a:rPr>
              <a:t>MÜHENDİSLİK </a:t>
            </a:r>
            <a:r>
              <a:rPr lang="tr-TR" sz="2800" b="1" dirty="0" smtClean="0">
                <a:latin typeface="Times New Roman" pitchFamily="18" charset="0"/>
                <a:cs typeface="Times New Roman" pitchFamily="18" charset="0"/>
              </a:rPr>
              <a:t>ETİĞİ</a:t>
            </a:r>
            <a:endParaRPr lang="en-US" sz="2800" b="1" dirty="0" smtClean="0">
              <a:latin typeface="Times New Roman" pitchFamily="18" charset="0"/>
              <a:cs typeface="Times New Roman" pitchFamily="18" charset="0"/>
            </a:endParaRPr>
          </a:p>
          <a:p>
            <a:pPr algn="ctr"/>
            <a:endParaRPr lang="en-US" sz="2800" b="1" dirty="0">
              <a:latin typeface="Times New Roman" pitchFamily="18" charset="0"/>
              <a:cs typeface="Times New Roman" pitchFamily="18" charset="0"/>
            </a:endParaRPr>
          </a:p>
          <a:p>
            <a:pPr algn="ctr"/>
            <a:r>
              <a:rPr lang="en-US" sz="2800" b="1" dirty="0" smtClean="0">
                <a:latin typeface="Times New Roman" pitchFamily="18" charset="0"/>
                <a:cs typeface="Times New Roman" pitchFamily="18" charset="0"/>
              </a:rPr>
              <a:t>JFM101 </a:t>
            </a:r>
            <a:r>
              <a:rPr lang="en-US" sz="2800" b="1" dirty="0" err="1" smtClean="0">
                <a:latin typeface="Times New Roman" pitchFamily="18" charset="0"/>
                <a:cs typeface="Times New Roman" pitchFamily="18" charset="0"/>
              </a:rPr>
              <a:t>Jeofizik</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Mühendisliği</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ve</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Tarihi</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ders</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notu</a:t>
            </a:r>
            <a:endParaRPr lang="tr-TR" sz="2800" b="1" dirty="0" smtClean="0">
              <a:latin typeface="Times New Roman" pitchFamily="18" charset="0"/>
              <a:cs typeface="Times New Roman" pitchFamily="18" charset="0"/>
            </a:endParaRPr>
          </a:p>
          <a:p>
            <a:pPr algn="ctr"/>
            <a:endParaRPr lang="tr-TR" b="1" dirty="0" smtClean="0">
              <a:latin typeface="Times New Roman" pitchFamily="18" charset="0"/>
              <a:cs typeface="Times New Roman" pitchFamily="18" charset="0"/>
            </a:endParaRPr>
          </a:p>
          <a:p>
            <a:pPr algn="ctr"/>
            <a:endParaRPr lang="en-US" b="1" dirty="0" smtClean="0">
              <a:latin typeface="Times New Roman" pitchFamily="18" charset="0"/>
              <a:cs typeface="Times New Roman" pitchFamily="18" charset="0"/>
            </a:endParaRPr>
          </a:p>
          <a:p>
            <a:pPr algn="ctr"/>
            <a:endParaRPr lang="en-US" b="1" dirty="0">
              <a:latin typeface="Times New Roman" pitchFamily="18" charset="0"/>
              <a:cs typeface="Times New Roman" pitchFamily="18" charset="0"/>
            </a:endParaRPr>
          </a:p>
          <a:p>
            <a:pPr algn="ctr"/>
            <a:r>
              <a:rPr lang="en-US" b="1" dirty="0" smtClean="0">
                <a:latin typeface="Times New Roman" pitchFamily="18" charset="0"/>
                <a:cs typeface="Times New Roman" pitchFamily="18" charset="0"/>
              </a:rPr>
              <a:t>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51520" y="908720"/>
            <a:ext cx="8280920" cy="590931"/>
          </a:xfrm>
          <a:prstGeom prst="rect">
            <a:avLst/>
          </a:prstGeom>
        </p:spPr>
        <p:txBody>
          <a:bodyPr wrap="square">
            <a:spAutoFit/>
          </a:bodyPr>
          <a:lstStyle/>
          <a:p>
            <a:pPr marL="342900" indent="-342900">
              <a:lnSpc>
                <a:spcPct val="90000"/>
              </a:lnSpc>
            </a:pPr>
            <a:r>
              <a:rPr lang="tr-TR" b="1" i="1" dirty="0" smtClean="0"/>
              <a:t>       Meslekler arası farklılıkların olmasına rağmen meslek etiği ile ilgili olarak belirlenen kurallar şu üç ortak özelliği bünyelerinde taşırlar:</a:t>
            </a:r>
          </a:p>
        </p:txBody>
      </p:sp>
      <p:sp>
        <p:nvSpPr>
          <p:cNvPr id="3" name="2 Dikdörtgen"/>
          <p:cNvSpPr/>
          <p:nvPr/>
        </p:nvSpPr>
        <p:spPr>
          <a:xfrm>
            <a:off x="611560" y="2204864"/>
            <a:ext cx="7704856" cy="2585323"/>
          </a:xfrm>
          <a:prstGeom prst="rect">
            <a:avLst/>
          </a:prstGeom>
        </p:spPr>
        <p:txBody>
          <a:bodyPr wrap="square">
            <a:spAutoFit/>
          </a:bodyPr>
          <a:lstStyle/>
          <a:p>
            <a:pPr marL="342900" indent="-342900">
              <a:lnSpc>
                <a:spcPct val="90000"/>
              </a:lnSpc>
            </a:pPr>
            <a:r>
              <a:rPr lang="tr-TR" b="1" dirty="0" smtClean="0"/>
              <a:t>      </a:t>
            </a:r>
            <a:r>
              <a:rPr lang="tr-TR" dirty="0" smtClean="0"/>
              <a:t>1. Meslek mensubunun yasaların ön gördüğü düzeyin </a:t>
            </a:r>
            <a:r>
              <a:rPr lang="tr-TR" i="1" u="sng" dirty="0" smtClean="0">
                <a:solidFill>
                  <a:srgbClr val="FF9900"/>
                </a:solidFill>
              </a:rPr>
              <a:t>üzerinde</a:t>
            </a:r>
            <a:r>
              <a:rPr lang="tr-TR" dirty="0" smtClean="0"/>
              <a:t> bir davranışta bulunmaları ve bu seviyeyi her zaman korumaları gerekir.</a:t>
            </a:r>
          </a:p>
          <a:p>
            <a:pPr marL="342900" indent="-342900">
              <a:lnSpc>
                <a:spcPct val="90000"/>
              </a:lnSpc>
            </a:pPr>
            <a:endParaRPr lang="tr-TR" dirty="0" smtClean="0"/>
          </a:p>
          <a:p>
            <a:pPr marL="342900" indent="-342900">
              <a:lnSpc>
                <a:spcPct val="90000"/>
              </a:lnSpc>
            </a:pPr>
            <a:r>
              <a:rPr lang="tr-TR" dirty="0" smtClean="0"/>
              <a:t>	2. Belirlenecek etik kuralları dürüst davranmaya ve kamuoyunda olumlu bir izlenim bırakmaya yönelik olmalıdır.</a:t>
            </a:r>
          </a:p>
          <a:p>
            <a:pPr marL="342900" indent="-342900">
              <a:lnSpc>
                <a:spcPct val="90000"/>
              </a:lnSpc>
            </a:pPr>
            <a:endParaRPr lang="tr-TR" dirty="0" smtClean="0"/>
          </a:p>
          <a:p>
            <a:pPr marL="342900" indent="-342900">
              <a:lnSpc>
                <a:spcPct val="90000"/>
              </a:lnSpc>
            </a:pPr>
            <a:r>
              <a:rPr lang="tr-TR" dirty="0" smtClean="0"/>
              <a:t>       3. Meslek grupları belirlenen etik standartlara  ters düşecek olan tüm davranışları yasaklamalı ve bunlara cezai yaptırımlar uygulamalıdırlar.</a:t>
            </a:r>
          </a:p>
          <a:p>
            <a:pPr marL="342900" indent="-342900">
              <a:lnSpc>
                <a:spcPct val="90000"/>
              </a:lnSpc>
            </a:pPr>
            <a:endParaRPr lang="tr-TR" b="1" dirty="0" smtClean="0"/>
          </a:p>
          <a:p>
            <a:pPr marL="342900" indent="-342900">
              <a:lnSpc>
                <a:spcPct val="90000"/>
              </a:lnSpc>
            </a:pPr>
            <a:endParaRPr lang="tr-TR" b="1"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539552" y="520512"/>
            <a:ext cx="8136904" cy="4124206"/>
          </a:xfrm>
          <a:prstGeom prst="rect">
            <a:avLst/>
          </a:prstGeom>
        </p:spPr>
        <p:txBody>
          <a:bodyPr wrap="square">
            <a:spAutoFit/>
          </a:bodyPr>
          <a:lstStyle/>
          <a:p>
            <a:pPr>
              <a:buNone/>
            </a:pPr>
            <a:r>
              <a:rPr lang="tr-TR" sz="2800" dirty="0" smtClean="0">
                <a:solidFill>
                  <a:srgbClr val="0070C0"/>
                </a:solidFill>
              </a:rPr>
              <a:t>KAYNAKLAR</a:t>
            </a:r>
          </a:p>
          <a:p>
            <a:endParaRPr lang="en-US" dirty="0" smtClean="0">
              <a:hlinkClick r:id="rId2"/>
            </a:endParaRPr>
          </a:p>
          <a:p>
            <a:r>
              <a:rPr lang="tr-TR" dirty="0" smtClean="0">
                <a:hlinkClick r:id="rId2"/>
              </a:rPr>
              <a:t>yozmen.ktu.edu.tr </a:t>
            </a:r>
            <a:endParaRPr lang="tr-TR" dirty="0">
              <a:hlinkClick r:id="rId2"/>
            </a:endParaRPr>
          </a:p>
          <a:p>
            <a:pPr marL="342900" indent="-342900">
              <a:buAutoNum type="arabicPeriod"/>
            </a:pPr>
            <a:r>
              <a:rPr lang="tr-TR" dirty="0" smtClean="0"/>
              <a:t>Sami </a:t>
            </a:r>
            <a:r>
              <a:rPr lang="tr-TR" dirty="0" smtClean="0"/>
              <a:t>Karadeniz, Mühendislik Etiği Ders notları, 2011, KTÜ.</a:t>
            </a:r>
          </a:p>
          <a:p>
            <a:pPr marL="342900" indent="-342900">
              <a:buAutoNum type="arabicPeriod"/>
            </a:pPr>
            <a:r>
              <a:rPr lang="tr-TR" dirty="0" smtClean="0"/>
              <a:t>Seyhan U. </a:t>
            </a:r>
            <a:r>
              <a:rPr lang="tr-TR" dirty="0" err="1" smtClean="0"/>
              <a:t>Onbaşıoğlu</a:t>
            </a:r>
            <a:r>
              <a:rPr lang="tr-TR" dirty="0" smtClean="0"/>
              <a:t>; Mühendislik Etiği: doğa yayınları,2003.</a:t>
            </a:r>
          </a:p>
          <a:p>
            <a:pPr marL="342900" indent="-342900">
              <a:buAutoNum type="arabicPeriod"/>
            </a:pPr>
            <a:r>
              <a:rPr lang="tr-TR" dirty="0" smtClean="0"/>
              <a:t>Meslek Etiği,  MEGEP (Meslekî Eğitim ve Öğretim Sisteminin Güçlendirilmesi Projesi), 2006.</a:t>
            </a:r>
          </a:p>
          <a:p>
            <a:pPr marL="342900" indent="-342900">
              <a:buAutoNum type="arabicPeriod"/>
            </a:pPr>
            <a:r>
              <a:rPr lang="tr-TR" dirty="0" smtClean="0"/>
              <a:t>Çalışma ve Etik Kurallar El Kitapçığı, TEDMER (Türkiye Etik Değerler Merkezi)</a:t>
            </a:r>
          </a:p>
          <a:p>
            <a:pPr marL="342900" indent="-342900">
              <a:buAutoNum type="arabicPeriod"/>
            </a:pPr>
            <a:r>
              <a:rPr lang="tr-TR" dirty="0" smtClean="0"/>
              <a:t>Dünyada ve </a:t>
            </a:r>
            <a:r>
              <a:rPr lang="tr-TR" dirty="0" err="1" smtClean="0"/>
              <a:t>Türkiyede</a:t>
            </a:r>
            <a:r>
              <a:rPr lang="tr-TR" dirty="0" smtClean="0"/>
              <a:t> İş Etiği ve  Yönetimi, TÜSİAD Raporu.</a:t>
            </a:r>
          </a:p>
          <a:p>
            <a:pPr marL="342900" indent="-342900">
              <a:buAutoNum type="arabicPeriod"/>
            </a:pPr>
            <a:r>
              <a:rPr lang="tr-TR" dirty="0" err="1" smtClean="0"/>
              <a:t>Mike</a:t>
            </a:r>
            <a:r>
              <a:rPr lang="tr-TR" dirty="0" smtClean="0"/>
              <a:t> W. Martin , </a:t>
            </a:r>
            <a:r>
              <a:rPr lang="tr-TR" dirty="0" err="1" smtClean="0"/>
              <a:t>Roland</a:t>
            </a:r>
            <a:r>
              <a:rPr lang="tr-TR" dirty="0" smtClean="0"/>
              <a:t> </a:t>
            </a:r>
            <a:r>
              <a:rPr lang="tr-TR" dirty="0" err="1" smtClean="0"/>
              <a:t>Schinzinger</a:t>
            </a:r>
            <a:r>
              <a:rPr lang="tr-TR" dirty="0" smtClean="0"/>
              <a:t>, </a:t>
            </a:r>
            <a:r>
              <a:rPr lang="tr-TR" dirty="0" err="1" smtClean="0"/>
              <a:t>Introduction</a:t>
            </a:r>
            <a:r>
              <a:rPr lang="tr-TR" dirty="0" smtClean="0"/>
              <a:t> </a:t>
            </a:r>
            <a:r>
              <a:rPr lang="tr-TR" dirty="0" err="1" smtClean="0"/>
              <a:t>to</a:t>
            </a:r>
            <a:r>
              <a:rPr lang="tr-TR" dirty="0" smtClean="0"/>
              <a:t> </a:t>
            </a:r>
            <a:r>
              <a:rPr lang="tr-TR" dirty="0" err="1" smtClean="0"/>
              <a:t>Engineering</a:t>
            </a:r>
            <a:r>
              <a:rPr lang="tr-TR" dirty="0" smtClean="0"/>
              <a:t> </a:t>
            </a:r>
            <a:r>
              <a:rPr lang="tr-TR" dirty="0" err="1" smtClean="0"/>
              <a:t>Ethics</a:t>
            </a:r>
            <a:r>
              <a:rPr lang="tr-TR" dirty="0" smtClean="0"/>
              <a:t>, </a:t>
            </a:r>
            <a:r>
              <a:rPr lang="tr-TR" dirty="0" err="1" smtClean="0"/>
              <a:t>Mc</a:t>
            </a:r>
            <a:r>
              <a:rPr lang="tr-TR" dirty="0" smtClean="0"/>
              <a:t> </a:t>
            </a:r>
            <a:r>
              <a:rPr lang="tr-TR" dirty="0" err="1" smtClean="0"/>
              <a:t>Graw</a:t>
            </a:r>
            <a:r>
              <a:rPr lang="tr-TR" dirty="0" smtClean="0"/>
              <a:t> </a:t>
            </a:r>
            <a:r>
              <a:rPr lang="tr-TR" dirty="0" err="1" smtClean="0"/>
              <a:t>Hill</a:t>
            </a:r>
            <a:r>
              <a:rPr lang="tr-TR" dirty="0" smtClean="0"/>
              <a:t>, 2010.</a:t>
            </a:r>
          </a:p>
          <a:p>
            <a:pPr marL="342900" indent="-342900">
              <a:buAutoNum type="arabicPeriod"/>
            </a:pPr>
            <a:r>
              <a:rPr lang="tr-TR" dirty="0" smtClean="0"/>
              <a:t>Charles B. </a:t>
            </a:r>
            <a:r>
              <a:rPr lang="tr-TR" dirty="0" err="1" smtClean="0"/>
              <a:t>Fledderman</a:t>
            </a:r>
            <a:r>
              <a:rPr lang="tr-TR" dirty="0" smtClean="0"/>
              <a:t>, </a:t>
            </a:r>
            <a:r>
              <a:rPr lang="tr-TR" dirty="0" err="1" smtClean="0"/>
              <a:t>Engineering</a:t>
            </a:r>
            <a:r>
              <a:rPr lang="tr-TR" dirty="0" smtClean="0"/>
              <a:t> </a:t>
            </a:r>
            <a:r>
              <a:rPr lang="tr-TR" dirty="0" err="1" smtClean="0"/>
              <a:t>Ethics</a:t>
            </a:r>
            <a:r>
              <a:rPr lang="tr-TR" dirty="0" smtClean="0"/>
              <a:t>, </a:t>
            </a:r>
            <a:r>
              <a:rPr lang="tr-TR" dirty="0" err="1" smtClean="0"/>
              <a:t>Prentice</a:t>
            </a:r>
            <a:r>
              <a:rPr lang="tr-TR" dirty="0" smtClean="0"/>
              <a:t> </a:t>
            </a:r>
            <a:r>
              <a:rPr lang="tr-TR" dirty="0" err="1" smtClean="0"/>
              <a:t>Hall</a:t>
            </a:r>
            <a:r>
              <a:rPr lang="tr-TR" dirty="0" smtClean="0"/>
              <a:t>, 3rd ed., 2008.</a:t>
            </a:r>
          </a:p>
          <a:p>
            <a:pPr marL="342900" indent="-342900">
              <a:buAutoNum type="arabicPeriod"/>
            </a:pPr>
            <a:r>
              <a:rPr lang="tr-TR" dirty="0" err="1" smtClean="0"/>
              <a:t>Gail</a:t>
            </a:r>
            <a:r>
              <a:rPr lang="tr-TR" dirty="0" smtClean="0"/>
              <a:t> D. </a:t>
            </a:r>
            <a:r>
              <a:rPr lang="tr-TR" dirty="0" err="1" smtClean="0"/>
              <a:t>Baura</a:t>
            </a:r>
            <a:r>
              <a:rPr lang="tr-TR" dirty="0" smtClean="0"/>
              <a:t>, </a:t>
            </a:r>
            <a:r>
              <a:rPr lang="tr-TR" dirty="0" err="1" smtClean="0"/>
              <a:t>Engineering</a:t>
            </a:r>
            <a:r>
              <a:rPr lang="tr-TR" dirty="0" smtClean="0"/>
              <a:t> </a:t>
            </a:r>
            <a:r>
              <a:rPr lang="tr-TR" dirty="0" err="1" smtClean="0"/>
              <a:t>Ethics</a:t>
            </a:r>
            <a:r>
              <a:rPr lang="tr-TR" dirty="0" smtClean="0"/>
              <a:t>: An </a:t>
            </a:r>
            <a:r>
              <a:rPr lang="tr-TR" dirty="0" err="1" smtClean="0"/>
              <a:t>Industrial</a:t>
            </a:r>
            <a:r>
              <a:rPr lang="tr-TR" dirty="0" smtClean="0"/>
              <a:t> </a:t>
            </a:r>
            <a:r>
              <a:rPr lang="tr-TR" dirty="0" err="1" smtClean="0"/>
              <a:t>Perspective</a:t>
            </a:r>
            <a:r>
              <a:rPr lang="tr-TR" dirty="0" smtClean="0"/>
              <a:t>, </a:t>
            </a:r>
            <a:r>
              <a:rPr lang="tr-TR" dirty="0" err="1" smtClean="0"/>
              <a:t>Elsevier</a:t>
            </a:r>
            <a:r>
              <a:rPr lang="tr-TR" dirty="0" smtClean="0"/>
              <a:t>  2006.</a:t>
            </a:r>
          </a:p>
          <a:p>
            <a:pPr marL="342900" indent="-342900">
              <a:buAutoNum type="arabicPeriod"/>
            </a:pPr>
            <a:endParaRPr lang="tr-TR" b="1"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28650" y="365127"/>
            <a:ext cx="7886700" cy="615602"/>
          </a:xfrm>
        </p:spPr>
        <p:txBody>
          <a:bodyPr>
            <a:normAutofit/>
          </a:bodyPr>
          <a:lstStyle/>
          <a:p>
            <a:r>
              <a:rPr lang="tr-TR" sz="2800" dirty="0">
                <a:solidFill>
                  <a:srgbClr val="0070C0"/>
                </a:solidFill>
              </a:rPr>
              <a:t>DERSİN </a:t>
            </a:r>
            <a:r>
              <a:rPr lang="tr-TR" sz="2800" dirty="0" smtClean="0">
                <a:solidFill>
                  <a:srgbClr val="0070C0"/>
                </a:solidFill>
              </a:rPr>
              <a:t>İÇERİĞİ</a:t>
            </a:r>
            <a:endParaRPr lang="tr-TR" sz="2800" dirty="0"/>
          </a:p>
        </p:txBody>
      </p:sp>
      <p:sp>
        <p:nvSpPr>
          <p:cNvPr id="4" name="Content Placeholder 3"/>
          <p:cNvSpPr>
            <a:spLocks noGrp="1"/>
          </p:cNvSpPr>
          <p:nvPr>
            <p:ph idx="1"/>
          </p:nvPr>
        </p:nvSpPr>
        <p:spPr/>
        <p:txBody>
          <a:bodyPr/>
          <a:lstStyle/>
          <a:p>
            <a:endParaRPr lang="tr-TR" dirty="0">
              <a:solidFill>
                <a:srgbClr val="0070C0"/>
              </a:solidFill>
            </a:endParaRPr>
          </a:p>
          <a:p>
            <a:pPr marL="285750" indent="-285750" algn="just"/>
            <a:r>
              <a:rPr lang="tr-TR" dirty="0"/>
              <a:t>Etik Kavramı ve Etik-Ahlak ilişkisi</a:t>
            </a:r>
          </a:p>
          <a:p>
            <a:pPr marL="285750" indent="-285750" algn="just"/>
            <a:r>
              <a:rPr lang="tr-TR" dirty="0"/>
              <a:t>Mühendislik etiğinin tanımı. Mühendislikte dürüstlük ve sorumluluk. Topluma karşı sorumluluk. </a:t>
            </a:r>
            <a:r>
              <a:rPr lang="en-US" dirty="0"/>
              <a:t> </a:t>
            </a:r>
            <a:endParaRPr lang="tr-TR" sz="3200" dirty="0"/>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tr-TR" sz="5400" dirty="0" smtClean="0">
                <a:solidFill>
                  <a:srgbClr val="0070C0"/>
                </a:solidFill>
              </a:rPr>
              <a:t> ETİK KAVRAMI</a:t>
            </a:r>
            <a:endParaRPr lang="tr-TR" dirty="0"/>
          </a:p>
        </p:txBody>
      </p:sp>
      <p:sp>
        <p:nvSpPr>
          <p:cNvPr id="5" name="Content Placeholder 4"/>
          <p:cNvSpPr>
            <a:spLocks noGrp="1"/>
          </p:cNvSpPr>
          <p:nvPr>
            <p:ph idx="1"/>
          </p:nvPr>
        </p:nvSpPr>
        <p:spPr/>
        <p:txBody>
          <a:bodyPr/>
          <a:lstStyle/>
          <a:p>
            <a:pPr marL="0" indent="0" algn="just">
              <a:buNone/>
            </a:pPr>
            <a:r>
              <a:rPr lang="tr-TR" b="1" dirty="0">
                <a:solidFill>
                  <a:srgbClr val="FF0000"/>
                </a:solidFill>
                <a:latin typeface="Times New Roman" pitchFamily="18" charset="0"/>
                <a:cs typeface="Times New Roman" pitchFamily="18" charset="0"/>
              </a:rPr>
              <a:t>Etik kelimesinin kökeni? </a:t>
            </a:r>
            <a:endParaRPr lang="en-US" dirty="0" smtClean="0"/>
          </a:p>
          <a:p>
            <a:pPr marL="0" indent="0" algn="just">
              <a:buNone/>
            </a:pPr>
            <a:r>
              <a:rPr lang="tr-TR" dirty="0" smtClean="0"/>
              <a:t>Dilimize </a:t>
            </a:r>
            <a:r>
              <a:rPr lang="tr-TR" dirty="0"/>
              <a:t>“Etik” olarak geçen “</a:t>
            </a:r>
            <a:r>
              <a:rPr lang="tr-TR" dirty="0" err="1"/>
              <a:t>Ethics</a:t>
            </a:r>
            <a:r>
              <a:rPr lang="tr-TR" dirty="0"/>
              <a:t>” sözcüğünün kökeni Eski </a:t>
            </a:r>
            <a:r>
              <a:rPr lang="tr-TR" dirty="0" err="1"/>
              <a:t>Yunanca’daki</a:t>
            </a:r>
            <a:r>
              <a:rPr lang="tr-TR" dirty="0"/>
              <a:t> ‘</a:t>
            </a:r>
            <a:r>
              <a:rPr lang="tr-TR" dirty="0" err="1"/>
              <a:t>Ethos</a:t>
            </a:r>
            <a:r>
              <a:rPr lang="tr-TR" dirty="0"/>
              <a:t>’ sözcüğünden gelmektedir. </a:t>
            </a:r>
          </a:p>
          <a:p>
            <a:pPr algn="just"/>
            <a:r>
              <a:rPr lang="en-US" dirty="0"/>
              <a:t> </a:t>
            </a:r>
            <a:endParaRPr lang="tr-TR" dirty="0"/>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467544" y="692696"/>
            <a:ext cx="7920880" cy="5693866"/>
          </a:xfrm>
          <a:prstGeom prst="rect">
            <a:avLst/>
          </a:prstGeom>
        </p:spPr>
        <p:txBody>
          <a:bodyPr wrap="square">
            <a:spAutoFit/>
          </a:bodyPr>
          <a:lstStyle/>
          <a:p>
            <a:pPr algn="just"/>
            <a:r>
              <a:rPr lang="tr-TR" sz="2000" b="1" dirty="0" smtClean="0">
                <a:solidFill>
                  <a:srgbClr val="FF0000"/>
                </a:solidFill>
              </a:rPr>
              <a:t>Ahlak: </a:t>
            </a:r>
          </a:p>
          <a:p>
            <a:pPr algn="just"/>
            <a:endParaRPr lang="tr-TR" b="1" dirty="0" smtClean="0">
              <a:solidFill>
                <a:srgbClr val="FF0000"/>
              </a:solidFill>
            </a:endParaRPr>
          </a:p>
          <a:p>
            <a:pPr algn="just">
              <a:buFont typeface="Wingdings" pitchFamily="2" charset="2"/>
              <a:buChar char="v"/>
            </a:pPr>
            <a:r>
              <a:rPr lang="tr-TR" dirty="0" smtClean="0"/>
              <a:t> Ahlak, dini, felsefi, kültürel ve toplumsal etkileşimler sonucu, bireylerin zihinlerine yer etmiş, iyiyi, kötüyü, doğruyu, yanlışı birbirinden ayırt etmeye yarayan değerler ve ilkelerdir. </a:t>
            </a:r>
          </a:p>
          <a:p>
            <a:pPr algn="just">
              <a:buFont typeface="Wingdings" pitchFamily="2" charset="2"/>
              <a:buChar char="v"/>
            </a:pPr>
            <a:endParaRPr lang="tr-TR" dirty="0" smtClean="0"/>
          </a:p>
          <a:p>
            <a:pPr algn="just">
              <a:buFont typeface="Wingdings" pitchFamily="2" charset="2"/>
              <a:buChar char="v"/>
            </a:pPr>
            <a:r>
              <a:rPr lang="tr-TR" dirty="0" smtClean="0"/>
              <a:t> Toplumsal yaşam için geçerli kuralları oluşturur. Kişi bunun içine doğar ve tıpkı dili ve milliyeti gibi bununla yaşar.</a:t>
            </a:r>
          </a:p>
          <a:p>
            <a:pPr algn="just"/>
            <a:endParaRPr lang="tr-TR" dirty="0" smtClean="0"/>
          </a:p>
          <a:p>
            <a:pPr algn="just">
              <a:buFont typeface="Wingdings" pitchFamily="2" charset="2"/>
              <a:buChar char="v"/>
            </a:pPr>
            <a:r>
              <a:rPr lang="tr-TR" dirty="0" smtClean="0"/>
              <a:t> Meslek ahlakı ise toplum içindeki aynı mesleğe sahip grupların oluşturduğu özel bir ahlak anlayışıdır. </a:t>
            </a:r>
          </a:p>
          <a:p>
            <a:pPr algn="just">
              <a:buFont typeface="Wingdings" pitchFamily="2" charset="2"/>
              <a:buChar char="v"/>
            </a:pPr>
            <a:endParaRPr lang="tr-TR" dirty="0" smtClean="0"/>
          </a:p>
          <a:p>
            <a:pPr algn="just"/>
            <a:r>
              <a:rPr lang="tr-TR" sz="2000" b="1" dirty="0" smtClean="0">
                <a:solidFill>
                  <a:srgbClr val="FF0000"/>
                </a:solidFill>
              </a:rPr>
              <a:t>Etik: </a:t>
            </a:r>
            <a:endParaRPr lang="tr-TR" sz="2000" dirty="0" smtClean="0"/>
          </a:p>
          <a:p>
            <a:pPr algn="just"/>
            <a:r>
              <a:rPr lang="tr-TR" dirty="0" smtClean="0"/>
              <a:t>Sonuç olarak etiğini tanımını şu şekilde yapabiliriz:</a:t>
            </a:r>
          </a:p>
          <a:p>
            <a:pPr algn="just"/>
            <a:endParaRPr lang="tr-TR" dirty="0" smtClean="0"/>
          </a:p>
          <a:p>
            <a:pPr algn="just">
              <a:buFont typeface="Wingdings" pitchFamily="2" charset="2"/>
              <a:buChar char="v"/>
            </a:pPr>
            <a:r>
              <a:rPr lang="tr-TR" dirty="0" smtClean="0"/>
              <a:t> Etik, insanların kurduğu bireysel ve toplumsal ilişkilerin temelini oluşturan değerleri, normları, kuralları, iyi-kötü, doğru-yanlış gibi durumları ahlaksal açıdan araştıran bir felsefe dalıdır ve çoğu zaman ahlak felsefesi olarak adlandırılmaktadır.</a:t>
            </a:r>
          </a:p>
          <a:p>
            <a:pPr algn="just"/>
            <a:r>
              <a:rPr lang="tr-TR" dirty="0" smtClean="0"/>
              <a:t>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628650" y="365127"/>
            <a:ext cx="7886700" cy="615602"/>
          </a:xfrm>
        </p:spPr>
        <p:txBody>
          <a:bodyPr>
            <a:normAutofit fontScale="90000"/>
          </a:bodyPr>
          <a:lstStyle/>
          <a:p>
            <a:r>
              <a:rPr lang="tr-TR" b="1" dirty="0">
                <a:solidFill>
                  <a:srgbClr val="0070C0"/>
                </a:solidFill>
              </a:rPr>
              <a:t>Mesleki Etik</a:t>
            </a:r>
            <a:endParaRPr lang="tr-TR" dirty="0"/>
          </a:p>
        </p:txBody>
      </p:sp>
      <p:sp>
        <p:nvSpPr>
          <p:cNvPr id="6" name="Content Placeholder 5"/>
          <p:cNvSpPr>
            <a:spLocks noGrp="1"/>
          </p:cNvSpPr>
          <p:nvPr>
            <p:ph idx="1"/>
          </p:nvPr>
        </p:nvSpPr>
        <p:spPr>
          <a:xfrm>
            <a:off x="663459" y="1525434"/>
            <a:ext cx="7886700" cy="4351338"/>
          </a:xfrm>
        </p:spPr>
        <p:txBody>
          <a:bodyPr/>
          <a:lstStyle/>
          <a:p>
            <a:r>
              <a:rPr lang="tr-TR" dirty="0"/>
              <a:t> İş hayatındaki davranışları yönlendiren, onlara rehberlik eden etik prensipler  ve standartların toplamına “mesleki etik” denilmektedir</a:t>
            </a:r>
            <a:r>
              <a:rPr lang="tr-TR" dirty="0" smtClean="0"/>
              <a:t>.</a:t>
            </a:r>
            <a:endParaRPr lang="en-US" dirty="0" smtClean="0"/>
          </a:p>
          <a:p>
            <a:endParaRPr lang="en-US" dirty="0" smtClean="0"/>
          </a:p>
          <a:p>
            <a:r>
              <a:rPr lang="tr-TR" dirty="0"/>
              <a:t> Belirli bir meslek grubunun, meslek üyelerine emreden, onları belli kurallarla davranmaya zorlayan kişisel eğilimlerini sınırlayan, yetersiz ve ilkesiz üyeleri meslekten dışlayan, mesleki rekabeti düzenleyen ve hizmet ideallerini korumayı amaçlayan mesleki ilkelerdir.</a:t>
            </a:r>
          </a:p>
          <a:p>
            <a:endParaRPr lang="tr-TR" dirty="0"/>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tr-TR" b="1" dirty="0">
                <a:solidFill>
                  <a:srgbClr val="FF0000"/>
                </a:solidFill>
              </a:rPr>
              <a:t>Mesleki Etik </a:t>
            </a:r>
            <a:r>
              <a:rPr lang="tr-TR" b="1" dirty="0" smtClean="0">
                <a:solidFill>
                  <a:srgbClr val="FF0000"/>
                </a:solidFill>
              </a:rPr>
              <a:t>İlkeler</a:t>
            </a:r>
            <a:endParaRPr lang="tr-TR" dirty="0"/>
          </a:p>
        </p:txBody>
      </p:sp>
      <p:sp>
        <p:nvSpPr>
          <p:cNvPr id="4" name="Content Placeholder 3"/>
          <p:cNvSpPr>
            <a:spLocks noGrp="1"/>
          </p:cNvSpPr>
          <p:nvPr>
            <p:ph idx="1"/>
          </p:nvPr>
        </p:nvSpPr>
        <p:spPr/>
        <p:txBody>
          <a:bodyPr>
            <a:normAutofit lnSpcReduction="10000"/>
          </a:bodyPr>
          <a:lstStyle/>
          <a:p>
            <a:endParaRPr lang="tr-TR" b="1" dirty="0" smtClean="0"/>
          </a:p>
          <a:p>
            <a:r>
              <a:rPr lang="tr-TR" dirty="0"/>
              <a:t>Doğruluk</a:t>
            </a:r>
          </a:p>
          <a:p>
            <a:endParaRPr lang="tr-TR" dirty="0"/>
          </a:p>
          <a:p>
            <a:r>
              <a:rPr lang="tr-TR" dirty="0"/>
              <a:t>Yeterlik</a:t>
            </a:r>
          </a:p>
          <a:p>
            <a:endParaRPr lang="tr-TR" dirty="0"/>
          </a:p>
          <a:p>
            <a:r>
              <a:rPr lang="tr-TR" dirty="0"/>
              <a:t> Güvenirlik</a:t>
            </a:r>
          </a:p>
          <a:p>
            <a:endParaRPr lang="tr-TR" dirty="0"/>
          </a:p>
          <a:p>
            <a:r>
              <a:rPr lang="tr-TR" dirty="0"/>
              <a:t> Mesleğe Bağlılık (</a:t>
            </a:r>
            <a:r>
              <a:rPr lang="tr-TR" dirty="0" err="1"/>
              <a:t>Yaptigin</a:t>
            </a:r>
            <a:r>
              <a:rPr lang="tr-TR" dirty="0"/>
              <a:t> isi benimsemek en iyi </a:t>
            </a:r>
            <a:r>
              <a:rPr lang="tr-TR" dirty="0" err="1"/>
              <a:t>sekilde</a:t>
            </a:r>
            <a:r>
              <a:rPr lang="tr-TR" dirty="0"/>
              <a:t> yapmak)</a:t>
            </a:r>
          </a:p>
          <a:p>
            <a:pPr>
              <a:buFont typeface="Wingdings" pitchFamily="2" charset="2"/>
              <a:buChar char="v"/>
            </a:pPr>
            <a:endParaRPr lang="tr-TR" dirty="0"/>
          </a:p>
          <a:p>
            <a:endParaRPr lang="tr-TR" dirty="0"/>
          </a:p>
          <a:p>
            <a:endParaRPr lang="tr-TR" b="1" dirty="0"/>
          </a:p>
          <a:p>
            <a:endParaRPr lang="tr-TR" b="1" dirty="0"/>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tr-TR" b="1" dirty="0"/>
              <a:t>Mühendislik </a:t>
            </a:r>
            <a:r>
              <a:rPr lang="tr-TR" b="1" dirty="0" smtClean="0"/>
              <a:t>Etiği</a:t>
            </a:r>
            <a:endParaRPr lang="tr-TR" b="1" dirty="0"/>
          </a:p>
        </p:txBody>
      </p:sp>
      <p:sp>
        <p:nvSpPr>
          <p:cNvPr id="4" name="Content Placeholder 3"/>
          <p:cNvSpPr>
            <a:spLocks noGrp="1"/>
          </p:cNvSpPr>
          <p:nvPr>
            <p:ph idx="1"/>
          </p:nvPr>
        </p:nvSpPr>
        <p:spPr/>
        <p:txBody>
          <a:bodyPr>
            <a:normAutofit lnSpcReduction="10000"/>
          </a:bodyPr>
          <a:lstStyle/>
          <a:p>
            <a:r>
              <a:rPr lang="tr-TR" dirty="0"/>
              <a:t> Mühendislik etiği kavramı mühendislerin halka, müşterilere, işçilere ve meslektaşlarına karşı uymaları gereken kuralları anlatır. </a:t>
            </a:r>
          </a:p>
          <a:p>
            <a:endParaRPr lang="tr-TR" dirty="0">
              <a:hlinkClick r:id="rId2" action="ppaction://hlinkfile" tooltip="Mühendislik"/>
            </a:endParaRPr>
          </a:p>
          <a:p>
            <a:r>
              <a:rPr lang="tr-TR" dirty="0"/>
              <a:t> Mühendislik etiğinin tek bir standardı yoktur, dallara göre değişen değişik kuralları vardır. </a:t>
            </a:r>
          </a:p>
          <a:p>
            <a:endParaRPr lang="tr-TR" dirty="0"/>
          </a:p>
          <a:p>
            <a:r>
              <a:rPr lang="tr-TR" dirty="0"/>
              <a:t> Mühendislik Etiği ; Topluma , Çevreye, Kuruma, Müşteriye, Meslektaşlara karşı ahlaki sorumluluklardır.</a:t>
            </a:r>
          </a:p>
          <a:p>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467544" y="332656"/>
            <a:ext cx="7920880" cy="3231654"/>
          </a:xfrm>
          <a:prstGeom prst="rect">
            <a:avLst/>
          </a:prstGeom>
        </p:spPr>
        <p:txBody>
          <a:bodyPr wrap="square">
            <a:spAutoFit/>
          </a:bodyPr>
          <a:lstStyle/>
          <a:p>
            <a:pPr>
              <a:buNone/>
            </a:pPr>
            <a:r>
              <a:rPr lang="tr-TR" sz="2400" u="sng" dirty="0" smtClean="0"/>
              <a:t>Mühendislik Etiği öğretisinde amaç</a:t>
            </a:r>
            <a:r>
              <a:rPr lang="en-US" sz="2400" u="sng" dirty="0" smtClean="0"/>
              <a:t>: </a:t>
            </a:r>
            <a:endParaRPr lang="tr-TR" sz="2400" u="sng" dirty="0" smtClean="0"/>
          </a:p>
          <a:p>
            <a:pPr>
              <a:buNone/>
            </a:pPr>
            <a:endParaRPr lang="tr-TR" dirty="0" smtClean="0"/>
          </a:p>
          <a:p>
            <a:pPr>
              <a:buNone/>
            </a:pPr>
            <a:r>
              <a:rPr lang="tr-TR" dirty="0" smtClean="0"/>
              <a:t>Mühendislerin bir etik sorunla karşılaştıklarında  çözüme ;</a:t>
            </a:r>
          </a:p>
          <a:p>
            <a:pPr>
              <a:buNone/>
            </a:pPr>
            <a:endParaRPr lang="tr-TR" dirty="0" smtClean="0"/>
          </a:p>
          <a:p>
            <a:pPr>
              <a:buNone/>
            </a:pPr>
            <a:r>
              <a:rPr lang="tr-TR" dirty="0" smtClean="0">
                <a:solidFill>
                  <a:srgbClr val="FF0000"/>
                </a:solidFill>
              </a:rPr>
              <a:t>	Ne yapabiliriz ? </a:t>
            </a:r>
          </a:p>
          <a:p>
            <a:pPr>
              <a:buNone/>
            </a:pPr>
            <a:endParaRPr lang="tr-TR" dirty="0" smtClean="0">
              <a:solidFill>
                <a:srgbClr val="FF0000"/>
              </a:solidFill>
            </a:endParaRPr>
          </a:p>
          <a:p>
            <a:pPr>
              <a:buNone/>
            </a:pPr>
            <a:r>
              <a:rPr lang="tr-TR" dirty="0" smtClean="0"/>
              <a:t>sorusu yerine </a:t>
            </a:r>
          </a:p>
          <a:p>
            <a:pPr>
              <a:buNone/>
            </a:pPr>
            <a:endParaRPr lang="tr-TR" dirty="0" smtClean="0"/>
          </a:p>
          <a:p>
            <a:pPr>
              <a:buNone/>
            </a:pPr>
            <a:r>
              <a:rPr lang="tr-TR" dirty="0" smtClean="0">
                <a:solidFill>
                  <a:srgbClr val="FF99FF"/>
                </a:solidFill>
              </a:rPr>
              <a:t>	Ne yapmalıyız? </a:t>
            </a:r>
          </a:p>
          <a:p>
            <a:pPr>
              <a:buNone/>
            </a:pPr>
            <a:endParaRPr lang="tr-TR" dirty="0" smtClean="0">
              <a:solidFill>
                <a:srgbClr val="FF99FF"/>
              </a:solidFill>
            </a:endParaRPr>
          </a:p>
          <a:p>
            <a:pPr>
              <a:buNone/>
            </a:pPr>
            <a:r>
              <a:rPr lang="tr-TR" dirty="0" smtClean="0"/>
              <a:t>la başlamalarını sağlamaktır.  </a:t>
            </a:r>
            <a:endParaRPr lang="tr-TR" dirty="0"/>
          </a:p>
        </p:txBody>
      </p:sp>
      <p:sp>
        <p:nvSpPr>
          <p:cNvPr id="3" name="2 Dikdörtgen"/>
          <p:cNvSpPr/>
          <p:nvPr/>
        </p:nvSpPr>
        <p:spPr>
          <a:xfrm>
            <a:off x="467544" y="4005064"/>
            <a:ext cx="7776864" cy="2169825"/>
          </a:xfrm>
          <a:prstGeom prst="rect">
            <a:avLst/>
          </a:prstGeom>
        </p:spPr>
        <p:txBody>
          <a:bodyPr wrap="square">
            <a:spAutoFit/>
          </a:bodyPr>
          <a:lstStyle/>
          <a:p>
            <a:pPr>
              <a:lnSpc>
                <a:spcPct val="150000"/>
              </a:lnSpc>
              <a:buFont typeface="Wingdings" pitchFamily="2" charset="2"/>
              <a:buChar char="v"/>
            </a:pPr>
            <a:r>
              <a:rPr lang="tr-TR" dirty="0" smtClean="0"/>
              <a:t> Mühendislik ürünleri genellikle aynı anda   birçok kişiye hizmet verebildiği gibi, bu ürünlerde veya hizmetlerde olabilecek herhangi bir mühendislik hatasının topluma veya çevreye büyük zararlar  vermesi de mümkündür. </a:t>
            </a:r>
          </a:p>
          <a:p>
            <a:pPr>
              <a:lnSpc>
                <a:spcPct val="150000"/>
              </a:lnSpc>
              <a:buFont typeface="Wingdings" pitchFamily="2" charset="2"/>
              <a:buChar char="v"/>
            </a:pPr>
            <a:r>
              <a:rPr lang="tr-TR" dirty="0" smtClean="0"/>
              <a:t> Bu nedenle, mühendislerin iyi bir teknik eğitimin yanı sıra, iyi çevre bilinci ve etik eğitimi almış olmaları da gerekmektedir. </a:t>
            </a:r>
          </a:p>
        </p:txBody>
      </p:sp>
    </p:spTree>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docProps/app.xml><?xml version="1.0" encoding="utf-8"?>
<Properties xmlns="http://schemas.openxmlformats.org/officeDocument/2006/extended-properties" xmlns:vt="http://schemas.openxmlformats.org/officeDocument/2006/docPropsVTypes">
  <Template>Office Theme</Template>
  <TotalTime>1583</TotalTime>
  <Words>528</Words>
  <Application>Microsoft Office PowerPoint</Application>
  <PresentationFormat>On-screen Show (4:3)</PresentationFormat>
  <Paragraphs>81</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Calibri Light</vt:lpstr>
      <vt:lpstr>Times New Roman</vt:lpstr>
      <vt:lpstr>Wingdings</vt:lpstr>
      <vt:lpstr>Office Theme</vt:lpstr>
      <vt:lpstr>PowerPoint Presentation</vt:lpstr>
      <vt:lpstr>PowerPoint Presentation</vt:lpstr>
      <vt:lpstr>DERSİN İÇERİĞİ</vt:lpstr>
      <vt:lpstr> ETİK KAVRAMI</vt:lpstr>
      <vt:lpstr>PowerPoint Presentation</vt:lpstr>
      <vt:lpstr>Mesleki Etik</vt:lpstr>
      <vt:lpstr>Mesleki Etik İlkeler</vt:lpstr>
      <vt:lpstr>Mühendislik Etiği</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m.itik</dc:creator>
  <cp:lastModifiedBy>MEC</cp:lastModifiedBy>
  <cp:revision>182</cp:revision>
  <dcterms:created xsi:type="dcterms:W3CDTF">2012-02-10T07:49:58Z</dcterms:created>
  <dcterms:modified xsi:type="dcterms:W3CDTF">2019-11-29T13:45:29Z</dcterms:modified>
</cp:coreProperties>
</file>