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73" r:id="rId9"/>
    <p:sldId id="275" r:id="rId10"/>
    <p:sldId id="276" r:id="rId11"/>
    <p:sldId id="280" r:id="rId12"/>
    <p:sldId id="281" r:id="rId13"/>
    <p:sldId id="282" r:id="rId14"/>
    <p:sldId id="284" r:id="rId15"/>
    <p:sldId id="291" r:id="rId16"/>
    <p:sldId id="292" r:id="rId17"/>
    <p:sldId id="293" r:id="rId18"/>
    <p:sldId id="294" r:id="rId19"/>
    <p:sldId id="295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399A83-2BFE-44B5-8F47-C1EDB8F964C2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7F45891-DE44-4375-B0AD-EDC46AD3B90B}">
      <dgm:prSet phldrT="[Metin]"/>
      <dgm:spPr>
        <a:solidFill>
          <a:srgbClr val="FFFF99"/>
        </a:solidFill>
      </dgm:spPr>
      <dgm:t>
        <a:bodyPr/>
        <a:lstStyle/>
        <a:p>
          <a:r>
            <a:rPr lang="tr-TR" b="1" dirty="0" smtClean="0">
              <a:solidFill>
                <a:schemeClr val="tx1"/>
              </a:solidFill>
            </a:rPr>
            <a:t>Önyargının Öğeleri</a:t>
          </a:r>
          <a:endParaRPr lang="tr-TR" b="1" dirty="0">
            <a:solidFill>
              <a:schemeClr val="tx1"/>
            </a:solidFill>
          </a:endParaRPr>
        </a:p>
      </dgm:t>
    </dgm:pt>
    <dgm:pt modelId="{E8CC3B16-FA6C-474F-8431-8901B1635CB7}" type="parTrans" cxnId="{870A6D48-DEEE-4835-A665-5CE1C82A531F}">
      <dgm:prSet/>
      <dgm:spPr/>
      <dgm:t>
        <a:bodyPr/>
        <a:lstStyle/>
        <a:p>
          <a:endParaRPr lang="tr-TR"/>
        </a:p>
      </dgm:t>
    </dgm:pt>
    <dgm:pt modelId="{AA4CED35-00C7-463D-B6DB-10CC499751A3}" type="sibTrans" cxnId="{870A6D48-DEEE-4835-A665-5CE1C82A531F}">
      <dgm:prSet/>
      <dgm:spPr/>
      <dgm:t>
        <a:bodyPr/>
        <a:lstStyle/>
        <a:p>
          <a:endParaRPr lang="tr-TR"/>
        </a:p>
      </dgm:t>
    </dgm:pt>
    <dgm:pt modelId="{A9163F52-49F1-491D-B8C7-C9060677EF14}">
      <dgm:prSet phldrT="[Metin]" custT="1"/>
      <dgm:spPr>
        <a:solidFill>
          <a:srgbClr val="CCCCFF"/>
        </a:solidFill>
      </dgm:spPr>
      <dgm:t>
        <a:bodyPr/>
        <a:lstStyle/>
        <a:p>
          <a:r>
            <a:rPr lang="tr-TR" sz="2800" b="1" dirty="0" smtClean="0">
              <a:solidFill>
                <a:srgbClr val="0033CC"/>
              </a:solidFill>
            </a:rPr>
            <a:t>Duygusal Öğe</a:t>
          </a:r>
        </a:p>
        <a:p>
          <a:r>
            <a:rPr lang="tr-TR" sz="2000" b="1" dirty="0" smtClean="0">
              <a:solidFill>
                <a:schemeClr val="tx1"/>
              </a:solidFill>
            </a:rPr>
            <a:t>(bir grup ya da kişiye karşı olumsuz duygu)</a:t>
          </a:r>
          <a:endParaRPr lang="tr-TR" sz="2000" b="1" dirty="0">
            <a:solidFill>
              <a:schemeClr val="tx1"/>
            </a:solidFill>
          </a:endParaRPr>
        </a:p>
      </dgm:t>
    </dgm:pt>
    <dgm:pt modelId="{F199C0FB-7200-4706-91AB-9C6FFD2C7785}" type="parTrans" cxnId="{75913231-0E0B-4E07-84E7-238F9CF2E5F9}">
      <dgm:prSet/>
      <dgm:spPr/>
      <dgm:t>
        <a:bodyPr/>
        <a:lstStyle/>
        <a:p>
          <a:endParaRPr lang="tr-TR"/>
        </a:p>
      </dgm:t>
    </dgm:pt>
    <dgm:pt modelId="{D7EC1618-4881-4FF1-8418-45D6DBB25182}" type="sibTrans" cxnId="{75913231-0E0B-4E07-84E7-238F9CF2E5F9}">
      <dgm:prSet/>
      <dgm:spPr/>
      <dgm:t>
        <a:bodyPr/>
        <a:lstStyle/>
        <a:p>
          <a:endParaRPr lang="tr-TR"/>
        </a:p>
      </dgm:t>
    </dgm:pt>
    <dgm:pt modelId="{DE60425F-1AB6-48D4-964F-2E433FA4FBCF}">
      <dgm:prSet phldrT="[Metin]" custT="1"/>
      <dgm:spPr>
        <a:solidFill>
          <a:srgbClr val="CCFFFF"/>
        </a:solidFill>
      </dgm:spPr>
      <dgm:t>
        <a:bodyPr/>
        <a:lstStyle/>
        <a:p>
          <a:r>
            <a:rPr lang="tr-TR" sz="2800" b="1" dirty="0" smtClean="0">
              <a:solidFill>
                <a:srgbClr val="0033CC"/>
              </a:solidFill>
            </a:rPr>
            <a:t>Bilişsel Öğe</a:t>
          </a:r>
        </a:p>
        <a:p>
          <a:r>
            <a:rPr lang="tr-TR" sz="2000" b="1" dirty="0" smtClean="0">
              <a:solidFill>
                <a:schemeClr val="tx1"/>
              </a:solidFill>
            </a:rPr>
            <a:t>(Bireyi tanımadan onu bir grubun üyesi olarak tanıma)</a:t>
          </a:r>
          <a:endParaRPr lang="tr-TR" sz="2000" b="1" dirty="0">
            <a:solidFill>
              <a:schemeClr val="tx1"/>
            </a:solidFill>
          </a:endParaRPr>
        </a:p>
      </dgm:t>
    </dgm:pt>
    <dgm:pt modelId="{B2D70E0B-19B1-49B1-B83E-1AA6BA513AF6}" type="parTrans" cxnId="{4B21857E-7302-49BD-9135-86E36A3C5736}">
      <dgm:prSet/>
      <dgm:spPr/>
      <dgm:t>
        <a:bodyPr/>
        <a:lstStyle/>
        <a:p>
          <a:endParaRPr lang="tr-TR"/>
        </a:p>
      </dgm:t>
    </dgm:pt>
    <dgm:pt modelId="{C4D5B260-ED20-4F99-B636-ABCF9A3424B6}" type="sibTrans" cxnId="{4B21857E-7302-49BD-9135-86E36A3C5736}">
      <dgm:prSet/>
      <dgm:spPr/>
      <dgm:t>
        <a:bodyPr/>
        <a:lstStyle/>
        <a:p>
          <a:endParaRPr lang="tr-TR"/>
        </a:p>
      </dgm:t>
    </dgm:pt>
    <dgm:pt modelId="{2A9D2A74-8A34-4C09-842E-AC6D73C879C4}" type="pres">
      <dgm:prSet presAssocID="{31399A83-2BFE-44B5-8F47-C1EDB8F964C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B57A38C2-F441-4CA0-893F-D6D684C90C35}" type="pres">
      <dgm:prSet presAssocID="{B7F45891-DE44-4375-B0AD-EDC46AD3B90B}" presName="root1" presStyleCnt="0"/>
      <dgm:spPr/>
    </dgm:pt>
    <dgm:pt modelId="{74AAE9FF-0416-48D0-AF49-15D011CE1467}" type="pres">
      <dgm:prSet presAssocID="{B7F45891-DE44-4375-B0AD-EDC46AD3B90B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3A0D00CB-54ED-4B12-A79A-1CF237E8CDEC}" type="pres">
      <dgm:prSet presAssocID="{B7F45891-DE44-4375-B0AD-EDC46AD3B90B}" presName="level2hierChild" presStyleCnt="0"/>
      <dgm:spPr/>
    </dgm:pt>
    <dgm:pt modelId="{C133C84C-32CC-41B1-8223-BE2F31E69325}" type="pres">
      <dgm:prSet presAssocID="{F199C0FB-7200-4706-91AB-9C6FFD2C7785}" presName="conn2-1" presStyleLbl="parChTrans1D2" presStyleIdx="0" presStyleCnt="2"/>
      <dgm:spPr/>
      <dgm:t>
        <a:bodyPr/>
        <a:lstStyle/>
        <a:p>
          <a:endParaRPr lang="de-DE"/>
        </a:p>
      </dgm:t>
    </dgm:pt>
    <dgm:pt modelId="{82734527-3865-451B-A02C-5710AB919917}" type="pres">
      <dgm:prSet presAssocID="{F199C0FB-7200-4706-91AB-9C6FFD2C7785}" presName="connTx" presStyleLbl="parChTrans1D2" presStyleIdx="0" presStyleCnt="2"/>
      <dgm:spPr/>
      <dgm:t>
        <a:bodyPr/>
        <a:lstStyle/>
        <a:p>
          <a:endParaRPr lang="de-DE"/>
        </a:p>
      </dgm:t>
    </dgm:pt>
    <dgm:pt modelId="{8DA6049E-D2E4-41FE-AD1F-A1F5A270B249}" type="pres">
      <dgm:prSet presAssocID="{A9163F52-49F1-491D-B8C7-C9060677EF14}" presName="root2" presStyleCnt="0"/>
      <dgm:spPr/>
    </dgm:pt>
    <dgm:pt modelId="{E50311D6-9E79-477B-9C61-B8364AD998D8}" type="pres">
      <dgm:prSet presAssocID="{A9163F52-49F1-491D-B8C7-C9060677EF14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21FFC5E8-CA85-4C22-8EFA-22E1F5E2A859}" type="pres">
      <dgm:prSet presAssocID="{A9163F52-49F1-491D-B8C7-C9060677EF14}" presName="level3hierChild" presStyleCnt="0"/>
      <dgm:spPr/>
    </dgm:pt>
    <dgm:pt modelId="{08420165-5ACC-46C3-ACC3-6C34E8A12354}" type="pres">
      <dgm:prSet presAssocID="{B2D70E0B-19B1-49B1-B83E-1AA6BA513AF6}" presName="conn2-1" presStyleLbl="parChTrans1D2" presStyleIdx="1" presStyleCnt="2"/>
      <dgm:spPr/>
      <dgm:t>
        <a:bodyPr/>
        <a:lstStyle/>
        <a:p>
          <a:endParaRPr lang="de-DE"/>
        </a:p>
      </dgm:t>
    </dgm:pt>
    <dgm:pt modelId="{0F905CE4-78D2-4E4C-81D6-F29C6DB5CEF3}" type="pres">
      <dgm:prSet presAssocID="{B2D70E0B-19B1-49B1-B83E-1AA6BA513AF6}" presName="connTx" presStyleLbl="parChTrans1D2" presStyleIdx="1" presStyleCnt="2"/>
      <dgm:spPr/>
      <dgm:t>
        <a:bodyPr/>
        <a:lstStyle/>
        <a:p>
          <a:endParaRPr lang="de-DE"/>
        </a:p>
      </dgm:t>
    </dgm:pt>
    <dgm:pt modelId="{CA1A68C6-42B2-4847-942D-60F02BE9127C}" type="pres">
      <dgm:prSet presAssocID="{DE60425F-1AB6-48D4-964F-2E433FA4FBCF}" presName="root2" presStyleCnt="0"/>
      <dgm:spPr/>
    </dgm:pt>
    <dgm:pt modelId="{9562A0FC-894D-4F45-AE9C-E43D455EB481}" type="pres">
      <dgm:prSet presAssocID="{DE60425F-1AB6-48D4-964F-2E433FA4FBCF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3F6FC9D4-1EBA-4FB2-9258-713BDFAD06B0}" type="pres">
      <dgm:prSet presAssocID="{DE60425F-1AB6-48D4-964F-2E433FA4FBCF}" presName="level3hierChild" presStyleCnt="0"/>
      <dgm:spPr/>
    </dgm:pt>
  </dgm:ptLst>
  <dgm:cxnLst>
    <dgm:cxn modelId="{DFC4A09F-438D-46DE-9128-855786558B60}" type="presOf" srcId="{B2D70E0B-19B1-49B1-B83E-1AA6BA513AF6}" destId="{08420165-5ACC-46C3-ACC3-6C34E8A12354}" srcOrd="0" destOrd="0" presId="urn:microsoft.com/office/officeart/2005/8/layout/hierarchy2"/>
    <dgm:cxn modelId="{01BDD573-0018-41CB-A538-447D7E619B84}" type="presOf" srcId="{DE60425F-1AB6-48D4-964F-2E433FA4FBCF}" destId="{9562A0FC-894D-4F45-AE9C-E43D455EB481}" srcOrd="0" destOrd="0" presId="urn:microsoft.com/office/officeart/2005/8/layout/hierarchy2"/>
    <dgm:cxn modelId="{FE3D6D50-2C45-441D-8583-0A142B0D333D}" type="presOf" srcId="{B7F45891-DE44-4375-B0AD-EDC46AD3B90B}" destId="{74AAE9FF-0416-48D0-AF49-15D011CE1467}" srcOrd="0" destOrd="0" presId="urn:microsoft.com/office/officeart/2005/8/layout/hierarchy2"/>
    <dgm:cxn modelId="{3A025E09-E369-42B8-A3B7-F8C46DEE0F58}" type="presOf" srcId="{F199C0FB-7200-4706-91AB-9C6FFD2C7785}" destId="{C133C84C-32CC-41B1-8223-BE2F31E69325}" srcOrd="0" destOrd="0" presId="urn:microsoft.com/office/officeart/2005/8/layout/hierarchy2"/>
    <dgm:cxn modelId="{870A6D48-DEEE-4835-A665-5CE1C82A531F}" srcId="{31399A83-2BFE-44B5-8F47-C1EDB8F964C2}" destId="{B7F45891-DE44-4375-B0AD-EDC46AD3B90B}" srcOrd="0" destOrd="0" parTransId="{E8CC3B16-FA6C-474F-8431-8901B1635CB7}" sibTransId="{AA4CED35-00C7-463D-B6DB-10CC499751A3}"/>
    <dgm:cxn modelId="{75913231-0E0B-4E07-84E7-238F9CF2E5F9}" srcId="{B7F45891-DE44-4375-B0AD-EDC46AD3B90B}" destId="{A9163F52-49F1-491D-B8C7-C9060677EF14}" srcOrd="0" destOrd="0" parTransId="{F199C0FB-7200-4706-91AB-9C6FFD2C7785}" sibTransId="{D7EC1618-4881-4FF1-8418-45D6DBB25182}"/>
    <dgm:cxn modelId="{15A0FE3C-53FB-4142-B456-00C4E89CDB39}" type="presOf" srcId="{31399A83-2BFE-44B5-8F47-C1EDB8F964C2}" destId="{2A9D2A74-8A34-4C09-842E-AC6D73C879C4}" srcOrd="0" destOrd="0" presId="urn:microsoft.com/office/officeart/2005/8/layout/hierarchy2"/>
    <dgm:cxn modelId="{EA9419EC-C3AF-432F-915B-B5B4E56C9BD9}" type="presOf" srcId="{A9163F52-49F1-491D-B8C7-C9060677EF14}" destId="{E50311D6-9E79-477B-9C61-B8364AD998D8}" srcOrd="0" destOrd="0" presId="urn:microsoft.com/office/officeart/2005/8/layout/hierarchy2"/>
    <dgm:cxn modelId="{94217E02-5CD1-4A5F-8D59-E502A4AC34E6}" type="presOf" srcId="{F199C0FB-7200-4706-91AB-9C6FFD2C7785}" destId="{82734527-3865-451B-A02C-5710AB919917}" srcOrd="1" destOrd="0" presId="urn:microsoft.com/office/officeart/2005/8/layout/hierarchy2"/>
    <dgm:cxn modelId="{F4848CEB-269B-4CF3-95D6-D6F744810510}" type="presOf" srcId="{B2D70E0B-19B1-49B1-B83E-1AA6BA513AF6}" destId="{0F905CE4-78D2-4E4C-81D6-F29C6DB5CEF3}" srcOrd="1" destOrd="0" presId="urn:microsoft.com/office/officeart/2005/8/layout/hierarchy2"/>
    <dgm:cxn modelId="{4B21857E-7302-49BD-9135-86E36A3C5736}" srcId="{B7F45891-DE44-4375-B0AD-EDC46AD3B90B}" destId="{DE60425F-1AB6-48D4-964F-2E433FA4FBCF}" srcOrd="1" destOrd="0" parTransId="{B2D70E0B-19B1-49B1-B83E-1AA6BA513AF6}" sibTransId="{C4D5B260-ED20-4F99-B636-ABCF9A3424B6}"/>
    <dgm:cxn modelId="{EF7C03A8-C90B-4F44-99FD-A49F57652A69}" type="presParOf" srcId="{2A9D2A74-8A34-4C09-842E-AC6D73C879C4}" destId="{B57A38C2-F441-4CA0-893F-D6D684C90C35}" srcOrd="0" destOrd="0" presId="urn:microsoft.com/office/officeart/2005/8/layout/hierarchy2"/>
    <dgm:cxn modelId="{38F494BE-9151-406E-8118-53390D152BB6}" type="presParOf" srcId="{B57A38C2-F441-4CA0-893F-D6D684C90C35}" destId="{74AAE9FF-0416-48D0-AF49-15D011CE1467}" srcOrd="0" destOrd="0" presId="urn:microsoft.com/office/officeart/2005/8/layout/hierarchy2"/>
    <dgm:cxn modelId="{A439CF50-69D1-48F4-A7BA-1956DBC9B05B}" type="presParOf" srcId="{B57A38C2-F441-4CA0-893F-D6D684C90C35}" destId="{3A0D00CB-54ED-4B12-A79A-1CF237E8CDEC}" srcOrd="1" destOrd="0" presId="urn:microsoft.com/office/officeart/2005/8/layout/hierarchy2"/>
    <dgm:cxn modelId="{A1AB0063-0727-4F9E-A9E1-C89102394436}" type="presParOf" srcId="{3A0D00CB-54ED-4B12-A79A-1CF237E8CDEC}" destId="{C133C84C-32CC-41B1-8223-BE2F31E69325}" srcOrd="0" destOrd="0" presId="urn:microsoft.com/office/officeart/2005/8/layout/hierarchy2"/>
    <dgm:cxn modelId="{186D5AA4-856E-4091-8475-68638EDB0D91}" type="presParOf" srcId="{C133C84C-32CC-41B1-8223-BE2F31E69325}" destId="{82734527-3865-451B-A02C-5710AB919917}" srcOrd="0" destOrd="0" presId="urn:microsoft.com/office/officeart/2005/8/layout/hierarchy2"/>
    <dgm:cxn modelId="{737CE947-095D-496E-BFC4-F97B2D326FB0}" type="presParOf" srcId="{3A0D00CB-54ED-4B12-A79A-1CF237E8CDEC}" destId="{8DA6049E-D2E4-41FE-AD1F-A1F5A270B249}" srcOrd="1" destOrd="0" presId="urn:microsoft.com/office/officeart/2005/8/layout/hierarchy2"/>
    <dgm:cxn modelId="{A84C8823-BDDF-45EA-9A69-A7DB1779DD40}" type="presParOf" srcId="{8DA6049E-D2E4-41FE-AD1F-A1F5A270B249}" destId="{E50311D6-9E79-477B-9C61-B8364AD998D8}" srcOrd="0" destOrd="0" presId="urn:microsoft.com/office/officeart/2005/8/layout/hierarchy2"/>
    <dgm:cxn modelId="{9E93F971-63A5-4937-8FE9-929F282445FF}" type="presParOf" srcId="{8DA6049E-D2E4-41FE-AD1F-A1F5A270B249}" destId="{21FFC5E8-CA85-4C22-8EFA-22E1F5E2A859}" srcOrd="1" destOrd="0" presId="urn:microsoft.com/office/officeart/2005/8/layout/hierarchy2"/>
    <dgm:cxn modelId="{91081E97-79F7-4F15-9A00-2C56D05BD70A}" type="presParOf" srcId="{3A0D00CB-54ED-4B12-A79A-1CF237E8CDEC}" destId="{08420165-5ACC-46C3-ACC3-6C34E8A12354}" srcOrd="2" destOrd="0" presId="urn:microsoft.com/office/officeart/2005/8/layout/hierarchy2"/>
    <dgm:cxn modelId="{3F8845D0-BDA5-44BB-A604-034CAD36EADF}" type="presParOf" srcId="{08420165-5ACC-46C3-ACC3-6C34E8A12354}" destId="{0F905CE4-78D2-4E4C-81D6-F29C6DB5CEF3}" srcOrd="0" destOrd="0" presId="urn:microsoft.com/office/officeart/2005/8/layout/hierarchy2"/>
    <dgm:cxn modelId="{B036D82D-D72E-4C13-AB5A-52828A0C286C}" type="presParOf" srcId="{3A0D00CB-54ED-4B12-A79A-1CF237E8CDEC}" destId="{CA1A68C6-42B2-4847-942D-60F02BE9127C}" srcOrd="3" destOrd="0" presId="urn:microsoft.com/office/officeart/2005/8/layout/hierarchy2"/>
    <dgm:cxn modelId="{BA772ECB-71D8-46C4-BE42-98FB686976EC}" type="presParOf" srcId="{CA1A68C6-42B2-4847-942D-60F02BE9127C}" destId="{9562A0FC-894D-4F45-AE9C-E43D455EB481}" srcOrd="0" destOrd="0" presId="urn:microsoft.com/office/officeart/2005/8/layout/hierarchy2"/>
    <dgm:cxn modelId="{D2E40D7F-D5F4-4531-9B5A-7D09963042F2}" type="presParOf" srcId="{CA1A68C6-42B2-4847-942D-60F02BE9127C}" destId="{3F6FC9D4-1EBA-4FB2-9258-713BDFAD06B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09EA6B-F71D-47AE-BE1D-B2869341C8C5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FF5374A-2A65-490D-A547-089D1463B5FB}">
      <dgm:prSet phldrT="[Metin]" custT="1"/>
      <dgm:spPr>
        <a:solidFill>
          <a:srgbClr val="CCFFCC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dirty="0" smtClean="0">
              <a:solidFill>
                <a:schemeClr val="tx1"/>
              </a:solidFill>
            </a:rPr>
            <a:t>GÖRÜNÜR</a:t>
          </a:r>
        </a:p>
        <a:p>
          <a:pPr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200" b="1" dirty="0">
            <a:solidFill>
              <a:schemeClr val="tx1"/>
            </a:solidFill>
          </a:endParaRPr>
        </a:p>
      </dgm:t>
    </dgm:pt>
    <dgm:pt modelId="{A42E5192-37AC-4677-AD27-A9989E16DED8}" type="parTrans" cxnId="{900B6D36-63A0-4A97-B1ED-07A982FC41B0}">
      <dgm:prSet/>
      <dgm:spPr/>
      <dgm:t>
        <a:bodyPr/>
        <a:lstStyle/>
        <a:p>
          <a:endParaRPr lang="tr-TR"/>
        </a:p>
      </dgm:t>
    </dgm:pt>
    <dgm:pt modelId="{E65BF014-AA28-4FC3-A6D6-D06219665600}" type="sibTrans" cxnId="{900B6D36-63A0-4A97-B1ED-07A982FC41B0}">
      <dgm:prSet/>
      <dgm:spPr/>
      <dgm:t>
        <a:bodyPr/>
        <a:lstStyle/>
        <a:p>
          <a:endParaRPr lang="tr-TR"/>
        </a:p>
      </dgm:t>
    </dgm:pt>
    <dgm:pt modelId="{500AA150-5CC1-4680-9A22-1953DE3123A0}">
      <dgm:prSet phldrT="[Metin]"/>
      <dgm:spPr/>
      <dgm:t>
        <a:bodyPr/>
        <a:lstStyle/>
        <a:p>
          <a:r>
            <a:rPr lang="tr-TR" b="1" i="1" dirty="0" smtClean="0"/>
            <a:t>Saklamaya gerek duyulmayan ve dışa vurumu kolay önyargıdır</a:t>
          </a:r>
          <a:r>
            <a:rPr lang="tr-TR" dirty="0" smtClean="0"/>
            <a:t>. </a:t>
          </a:r>
          <a:endParaRPr lang="tr-TR" dirty="0"/>
        </a:p>
      </dgm:t>
    </dgm:pt>
    <dgm:pt modelId="{D375B657-DC2F-4314-93C8-8928E6C470E3}" type="parTrans" cxnId="{2102C1C9-56F0-4086-BC62-52F66137B23B}">
      <dgm:prSet/>
      <dgm:spPr/>
      <dgm:t>
        <a:bodyPr/>
        <a:lstStyle/>
        <a:p>
          <a:endParaRPr lang="tr-TR"/>
        </a:p>
      </dgm:t>
    </dgm:pt>
    <dgm:pt modelId="{707A8EFD-4A0C-4893-9138-1FBB39C0F054}" type="sibTrans" cxnId="{2102C1C9-56F0-4086-BC62-52F66137B23B}">
      <dgm:prSet/>
      <dgm:spPr/>
      <dgm:t>
        <a:bodyPr/>
        <a:lstStyle/>
        <a:p>
          <a:endParaRPr lang="tr-TR"/>
        </a:p>
      </dgm:t>
    </dgm:pt>
    <dgm:pt modelId="{0A5BD24F-3F4E-4618-A939-2ED7DE7716DF}">
      <dgm:prSet phldrT="[Metin]" custT="1"/>
      <dgm:spPr>
        <a:solidFill>
          <a:schemeClr val="accent1">
            <a:lumMod val="90000"/>
          </a:schemeClr>
        </a:solidFill>
      </dgm:spPr>
      <dgm:t>
        <a:bodyPr/>
        <a:lstStyle/>
        <a:p>
          <a:r>
            <a:rPr lang="tr-TR" sz="3200" b="1" dirty="0" smtClean="0">
              <a:solidFill>
                <a:schemeClr val="tx1"/>
              </a:solidFill>
            </a:rPr>
            <a:t>GİZİL</a:t>
          </a:r>
          <a:endParaRPr lang="tr-TR" sz="3200" b="1" dirty="0">
            <a:solidFill>
              <a:schemeClr val="tx1"/>
            </a:solidFill>
          </a:endParaRPr>
        </a:p>
      </dgm:t>
    </dgm:pt>
    <dgm:pt modelId="{36285FF9-E0FD-4BF4-88FB-74866C1E0913}" type="parTrans" cxnId="{4FF1B55C-7592-4E79-844A-3E948E0FFED8}">
      <dgm:prSet/>
      <dgm:spPr/>
      <dgm:t>
        <a:bodyPr/>
        <a:lstStyle/>
        <a:p>
          <a:endParaRPr lang="tr-TR"/>
        </a:p>
      </dgm:t>
    </dgm:pt>
    <dgm:pt modelId="{43879FEC-78B9-462D-B418-8C914BEE4E75}" type="sibTrans" cxnId="{4FF1B55C-7592-4E79-844A-3E948E0FFED8}">
      <dgm:prSet/>
      <dgm:spPr/>
      <dgm:t>
        <a:bodyPr/>
        <a:lstStyle/>
        <a:p>
          <a:endParaRPr lang="tr-TR"/>
        </a:p>
      </dgm:t>
    </dgm:pt>
    <dgm:pt modelId="{55258C13-667F-42C2-B97D-1AE09DF6BC27}">
      <dgm:prSet phldrT="[Metin]"/>
      <dgm:spPr/>
      <dgm:t>
        <a:bodyPr/>
        <a:lstStyle/>
        <a:p>
          <a:r>
            <a:rPr lang="tr-TR" b="1" i="1" dirty="0" smtClean="0"/>
            <a:t>Sessiz kalan, gizlenen önyargıdır. </a:t>
          </a:r>
          <a:endParaRPr lang="tr-TR" b="1" i="1" dirty="0"/>
        </a:p>
      </dgm:t>
    </dgm:pt>
    <dgm:pt modelId="{F2EF5FC4-562A-461E-9518-078ADC7599CA}" type="parTrans" cxnId="{BAEDB498-14FD-46BE-A0BB-06661D328FDA}">
      <dgm:prSet/>
      <dgm:spPr/>
      <dgm:t>
        <a:bodyPr/>
        <a:lstStyle/>
        <a:p>
          <a:endParaRPr lang="tr-TR"/>
        </a:p>
      </dgm:t>
    </dgm:pt>
    <dgm:pt modelId="{8FB4CDC0-AA9C-47BD-A7F0-44E19F04C014}" type="sibTrans" cxnId="{BAEDB498-14FD-46BE-A0BB-06661D328FDA}">
      <dgm:prSet/>
      <dgm:spPr/>
      <dgm:t>
        <a:bodyPr/>
        <a:lstStyle/>
        <a:p>
          <a:endParaRPr lang="tr-TR"/>
        </a:p>
      </dgm:t>
    </dgm:pt>
    <dgm:pt modelId="{D41E89A0-41B1-43FB-97E5-F6C1C2299479}" type="pres">
      <dgm:prSet presAssocID="{ED09EA6B-F71D-47AE-BE1D-B2869341C8C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EC373736-F51A-4594-AEAE-2BF528E1FAD1}" type="pres">
      <dgm:prSet presAssocID="{EFF5374A-2A65-490D-A547-089D1463B5FB}" presName="composite" presStyleCnt="0"/>
      <dgm:spPr/>
    </dgm:pt>
    <dgm:pt modelId="{6BC1C3DE-3C94-4F9A-96E3-10BE81921A9A}" type="pres">
      <dgm:prSet presAssocID="{EFF5374A-2A65-490D-A547-089D1463B5FB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5EE8E52-4C02-4EBC-8EA2-CB121241BC65}" type="pres">
      <dgm:prSet presAssocID="{EFF5374A-2A65-490D-A547-089D1463B5FB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27F6713-1D38-48D4-A66D-E82BA2CB2D6F}" type="pres">
      <dgm:prSet presAssocID="{E65BF014-AA28-4FC3-A6D6-D06219665600}" presName="space" presStyleCnt="0"/>
      <dgm:spPr/>
    </dgm:pt>
    <dgm:pt modelId="{ADED6F38-E756-489F-97F5-C6890731A2DB}" type="pres">
      <dgm:prSet presAssocID="{0A5BD24F-3F4E-4618-A939-2ED7DE7716DF}" presName="composite" presStyleCnt="0"/>
      <dgm:spPr/>
    </dgm:pt>
    <dgm:pt modelId="{BB9C3AB1-848D-4EDD-BA98-B4355A8EE031}" type="pres">
      <dgm:prSet presAssocID="{0A5BD24F-3F4E-4618-A939-2ED7DE7716DF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1149AA4-7A42-4886-B618-17E93A786266}" type="pres">
      <dgm:prSet presAssocID="{0A5BD24F-3F4E-4618-A939-2ED7DE7716DF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28ACD4E-9C2C-4AD4-ACB0-5D232E9BC4E4}" type="presOf" srcId="{500AA150-5CC1-4680-9A22-1953DE3123A0}" destId="{A5EE8E52-4C02-4EBC-8EA2-CB121241BC65}" srcOrd="0" destOrd="0" presId="urn:microsoft.com/office/officeart/2005/8/layout/hList1"/>
    <dgm:cxn modelId="{1C3EECEF-029B-4C0B-9AD9-CF3C46478ADB}" type="presOf" srcId="{ED09EA6B-F71D-47AE-BE1D-B2869341C8C5}" destId="{D41E89A0-41B1-43FB-97E5-F6C1C2299479}" srcOrd="0" destOrd="0" presId="urn:microsoft.com/office/officeart/2005/8/layout/hList1"/>
    <dgm:cxn modelId="{749F1501-93B5-4FF6-900D-CB3F1802C8D8}" type="presOf" srcId="{0A5BD24F-3F4E-4618-A939-2ED7DE7716DF}" destId="{BB9C3AB1-848D-4EDD-BA98-B4355A8EE031}" srcOrd="0" destOrd="0" presId="urn:microsoft.com/office/officeart/2005/8/layout/hList1"/>
    <dgm:cxn modelId="{900B6D36-63A0-4A97-B1ED-07A982FC41B0}" srcId="{ED09EA6B-F71D-47AE-BE1D-B2869341C8C5}" destId="{EFF5374A-2A65-490D-A547-089D1463B5FB}" srcOrd="0" destOrd="0" parTransId="{A42E5192-37AC-4677-AD27-A9989E16DED8}" sibTransId="{E65BF014-AA28-4FC3-A6D6-D06219665600}"/>
    <dgm:cxn modelId="{4FF1B55C-7592-4E79-844A-3E948E0FFED8}" srcId="{ED09EA6B-F71D-47AE-BE1D-B2869341C8C5}" destId="{0A5BD24F-3F4E-4618-A939-2ED7DE7716DF}" srcOrd="1" destOrd="0" parTransId="{36285FF9-E0FD-4BF4-88FB-74866C1E0913}" sibTransId="{43879FEC-78B9-462D-B418-8C914BEE4E75}"/>
    <dgm:cxn modelId="{96CF201C-C14C-42D3-A530-4AF99705C41E}" type="presOf" srcId="{EFF5374A-2A65-490D-A547-089D1463B5FB}" destId="{6BC1C3DE-3C94-4F9A-96E3-10BE81921A9A}" srcOrd="0" destOrd="0" presId="urn:microsoft.com/office/officeart/2005/8/layout/hList1"/>
    <dgm:cxn modelId="{C182AEED-C2A0-434A-84DE-07E28906953B}" type="presOf" srcId="{55258C13-667F-42C2-B97D-1AE09DF6BC27}" destId="{F1149AA4-7A42-4886-B618-17E93A786266}" srcOrd="0" destOrd="0" presId="urn:microsoft.com/office/officeart/2005/8/layout/hList1"/>
    <dgm:cxn modelId="{BAEDB498-14FD-46BE-A0BB-06661D328FDA}" srcId="{0A5BD24F-3F4E-4618-A939-2ED7DE7716DF}" destId="{55258C13-667F-42C2-B97D-1AE09DF6BC27}" srcOrd="0" destOrd="0" parTransId="{F2EF5FC4-562A-461E-9518-078ADC7599CA}" sibTransId="{8FB4CDC0-AA9C-47BD-A7F0-44E19F04C014}"/>
    <dgm:cxn modelId="{2102C1C9-56F0-4086-BC62-52F66137B23B}" srcId="{EFF5374A-2A65-490D-A547-089D1463B5FB}" destId="{500AA150-5CC1-4680-9A22-1953DE3123A0}" srcOrd="0" destOrd="0" parTransId="{D375B657-DC2F-4314-93C8-8928E6C470E3}" sibTransId="{707A8EFD-4A0C-4893-9138-1FBB39C0F054}"/>
    <dgm:cxn modelId="{8BCBFE54-426F-4204-952D-742A2A868E6D}" type="presParOf" srcId="{D41E89A0-41B1-43FB-97E5-F6C1C2299479}" destId="{EC373736-F51A-4594-AEAE-2BF528E1FAD1}" srcOrd="0" destOrd="0" presId="urn:microsoft.com/office/officeart/2005/8/layout/hList1"/>
    <dgm:cxn modelId="{F85F177E-D6CD-4CF7-8425-64CA1CEAB083}" type="presParOf" srcId="{EC373736-F51A-4594-AEAE-2BF528E1FAD1}" destId="{6BC1C3DE-3C94-4F9A-96E3-10BE81921A9A}" srcOrd="0" destOrd="0" presId="urn:microsoft.com/office/officeart/2005/8/layout/hList1"/>
    <dgm:cxn modelId="{14A869C0-760C-4CEB-A4FD-8046ED61F0C3}" type="presParOf" srcId="{EC373736-F51A-4594-AEAE-2BF528E1FAD1}" destId="{A5EE8E52-4C02-4EBC-8EA2-CB121241BC65}" srcOrd="1" destOrd="0" presId="urn:microsoft.com/office/officeart/2005/8/layout/hList1"/>
    <dgm:cxn modelId="{15CE0F25-C13C-4936-8116-0F8701CB3113}" type="presParOf" srcId="{D41E89A0-41B1-43FB-97E5-F6C1C2299479}" destId="{A27F6713-1D38-48D4-A66D-E82BA2CB2D6F}" srcOrd="1" destOrd="0" presId="urn:microsoft.com/office/officeart/2005/8/layout/hList1"/>
    <dgm:cxn modelId="{05DD0B84-0F5C-43C4-A0F0-50D49E97830A}" type="presParOf" srcId="{D41E89A0-41B1-43FB-97E5-F6C1C2299479}" destId="{ADED6F38-E756-489F-97F5-C6890731A2DB}" srcOrd="2" destOrd="0" presId="urn:microsoft.com/office/officeart/2005/8/layout/hList1"/>
    <dgm:cxn modelId="{1BEE54C2-B1A0-4134-A105-456168F51A6E}" type="presParOf" srcId="{ADED6F38-E756-489F-97F5-C6890731A2DB}" destId="{BB9C3AB1-848D-4EDD-BA98-B4355A8EE031}" srcOrd="0" destOrd="0" presId="urn:microsoft.com/office/officeart/2005/8/layout/hList1"/>
    <dgm:cxn modelId="{D00B44BA-4535-4C83-AC64-51BA53629E9C}" type="presParOf" srcId="{ADED6F38-E756-489F-97F5-C6890731A2DB}" destId="{F1149AA4-7A42-4886-B618-17E93A78626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78F45C7-CE9D-4CB4-A136-7915CE3714D7}" type="doc">
      <dgm:prSet loTypeId="urn:microsoft.com/office/officeart/2005/8/layout/hierarchy1" loCatId="hierarchy" qsTypeId="urn:microsoft.com/office/officeart/2005/8/quickstyle/3d2#11" qsCatId="3D" csTypeId="urn:microsoft.com/office/officeart/2005/8/colors/accent0_2" csCatId="mainScheme" phldr="1"/>
      <dgm:spPr/>
      <dgm:t>
        <a:bodyPr/>
        <a:lstStyle/>
        <a:p>
          <a:endParaRPr lang="tr-TR"/>
        </a:p>
      </dgm:t>
    </dgm:pt>
    <dgm:pt modelId="{D42A571F-1C93-4AA4-9D6B-08708D29A0C1}">
      <dgm:prSet phldrT="[Metin]" custT="1"/>
      <dgm:spPr/>
      <dgm:t>
        <a:bodyPr/>
        <a:lstStyle/>
        <a:p>
          <a:r>
            <a:rPr lang="tr-TR" sz="2400" b="1" dirty="0" smtClean="0">
              <a:solidFill>
                <a:schemeClr val="tx1"/>
              </a:solidFill>
            </a:rPr>
            <a:t>Önyargıları besleyen faktörler</a:t>
          </a:r>
          <a:endParaRPr lang="tr-TR" sz="2400" b="1" dirty="0">
            <a:solidFill>
              <a:schemeClr val="tx1"/>
            </a:solidFill>
          </a:endParaRPr>
        </a:p>
      </dgm:t>
    </dgm:pt>
    <dgm:pt modelId="{1962BA4D-626C-4239-B4B1-54B8B7078394}" type="parTrans" cxnId="{DD5BD432-0672-4AB6-9103-99AA2D88DB09}">
      <dgm:prSet/>
      <dgm:spPr/>
      <dgm:t>
        <a:bodyPr/>
        <a:lstStyle/>
        <a:p>
          <a:endParaRPr lang="tr-TR"/>
        </a:p>
      </dgm:t>
    </dgm:pt>
    <dgm:pt modelId="{87C3BB2D-F87B-485A-B299-AAF76A8E3830}" type="sibTrans" cxnId="{DD5BD432-0672-4AB6-9103-99AA2D88DB09}">
      <dgm:prSet/>
      <dgm:spPr/>
      <dgm:t>
        <a:bodyPr/>
        <a:lstStyle/>
        <a:p>
          <a:endParaRPr lang="tr-TR"/>
        </a:p>
      </dgm:t>
    </dgm:pt>
    <dgm:pt modelId="{AA374CED-68DF-4D38-B306-4AE251AF96E3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tx1"/>
              </a:solidFill>
            </a:rPr>
            <a:t>KİŞİLERİN BAZI GEREKSİNİMLERİNİ GİDERMESİ</a:t>
          </a:r>
          <a:endParaRPr lang="tr-TR" sz="1600" b="1" dirty="0">
            <a:solidFill>
              <a:schemeClr val="tx1"/>
            </a:solidFill>
          </a:endParaRPr>
        </a:p>
      </dgm:t>
    </dgm:pt>
    <dgm:pt modelId="{FF84715A-CA09-4C50-9355-5B0CA33A4876}" type="parTrans" cxnId="{CA685CE4-9DE0-408F-A38C-E838D8AD244B}">
      <dgm:prSet/>
      <dgm:spPr/>
      <dgm:t>
        <a:bodyPr/>
        <a:lstStyle/>
        <a:p>
          <a:endParaRPr lang="tr-TR"/>
        </a:p>
      </dgm:t>
    </dgm:pt>
    <dgm:pt modelId="{C34BAEEA-4EBC-4152-8C15-77219C1020B9}" type="sibTrans" cxnId="{CA685CE4-9DE0-408F-A38C-E838D8AD244B}">
      <dgm:prSet/>
      <dgm:spPr/>
      <dgm:t>
        <a:bodyPr/>
        <a:lstStyle/>
        <a:p>
          <a:endParaRPr lang="tr-TR"/>
        </a:p>
      </dgm:t>
    </dgm:pt>
    <dgm:pt modelId="{C4792756-D3A5-40D1-A752-D58356C892BC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</a:rPr>
            <a:t>OLAYLARIN ÇARPITILARAK ALGILANMASI</a:t>
          </a:r>
          <a:endParaRPr lang="tr-TR" b="1" dirty="0">
            <a:solidFill>
              <a:schemeClr val="tx1"/>
            </a:solidFill>
          </a:endParaRPr>
        </a:p>
      </dgm:t>
    </dgm:pt>
    <dgm:pt modelId="{1FB732F8-959A-45A6-9992-E14FE626E2BB}" type="parTrans" cxnId="{D5C42C67-4B6C-4591-AE31-3E9FD01D47A3}">
      <dgm:prSet/>
      <dgm:spPr/>
      <dgm:t>
        <a:bodyPr/>
        <a:lstStyle/>
        <a:p>
          <a:endParaRPr lang="tr-TR"/>
        </a:p>
      </dgm:t>
    </dgm:pt>
    <dgm:pt modelId="{373DA7F8-637A-47F4-8217-E6AF72A26C81}" type="sibTrans" cxnId="{D5C42C67-4B6C-4591-AE31-3E9FD01D47A3}">
      <dgm:prSet/>
      <dgm:spPr/>
      <dgm:t>
        <a:bodyPr/>
        <a:lstStyle/>
        <a:p>
          <a:endParaRPr lang="tr-TR"/>
        </a:p>
      </dgm:t>
    </dgm:pt>
    <dgm:pt modelId="{D5C7FD7F-6392-4F43-B830-9DF98C5881DF}">
      <dgm:prSet/>
      <dgm:spPr/>
      <dgm:t>
        <a:bodyPr/>
        <a:lstStyle/>
        <a:p>
          <a:r>
            <a:rPr lang="tr-TR" b="1" dirty="0" smtClean="0">
              <a:solidFill>
                <a:schemeClr val="tx1"/>
              </a:solidFill>
            </a:rPr>
            <a:t>TOPLUMSAL ENGELLERİN VARLIĞI</a:t>
          </a:r>
          <a:endParaRPr lang="tr-TR" b="1" dirty="0">
            <a:solidFill>
              <a:schemeClr val="tx1"/>
            </a:solidFill>
          </a:endParaRPr>
        </a:p>
      </dgm:t>
    </dgm:pt>
    <dgm:pt modelId="{52B76812-5081-4F47-830E-FCF8B47E5380}" type="parTrans" cxnId="{92FDF6E0-7AC9-4D7D-83FE-463C21013998}">
      <dgm:prSet/>
      <dgm:spPr/>
      <dgm:t>
        <a:bodyPr/>
        <a:lstStyle/>
        <a:p>
          <a:endParaRPr lang="tr-TR"/>
        </a:p>
      </dgm:t>
    </dgm:pt>
    <dgm:pt modelId="{80407512-E38E-4AEF-BDD3-AD4FAE75E91D}" type="sibTrans" cxnId="{92FDF6E0-7AC9-4D7D-83FE-463C21013998}">
      <dgm:prSet/>
      <dgm:spPr/>
      <dgm:t>
        <a:bodyPr/>
        <a:lstStyle/>
        <a:p>
          <a:endParaRPr lang="tr-TR"/>
        </a:p>
      </dgm:t>
    </dgm:pt>
    <dgm:pt modelId="{D9C26DA4-CF98-41CC-8EDE-3C952E1872BC}" type="pres">
      <dgm:prSet presAssocID="{578F45C7-CE9D-4CB4-A136-7915CE3714D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AA8B04AF-D79F-40BB-A465-93285B244C51}" type="pres">
      <dgm:prSet presAssocID="{D42A571F-1C93-4AA4-9D6B-08708D29A0C1}" presName="hierRoot1" presStyleCnt="0"/>
      <dgm:spPr/>
    </dgm:pt>
    <dgm:pt modelId="{C7DC5637-6E4D-4721-8923-2ADAD854E8F3}" type="pres">
      <dgm:prSet presAssocID="{D42A571F-1C93-4AA4-9D6B-08708D29A0C1}" presName="composite" presStyleCnt="0"/>
      <dgm:spPr/>
    </dgm:pt>
    <dgm:pt modelId="{3F323371-F362-4E6C-ABDC-F4416B49CECE}" type="pres">
      <dgm:prSet presAssocID="{D42A571F-1C93-4AA4-9D6B-08708D29A0C1}" presName="background" presStyleLbl="node0" presStyleIdx="0" presStyleCnt="1"/>
      <dgm:spPr/>
    </dgm:pt>
    <dgm:pt modelId="{55A44B1E-4BC8-48BC-AAEE-EE1E615C81C7}" type="pres">
      <dgm:prSet presAssocID="{D42A571F-1C93-4AA4-9D6B-08708D29A0C1}" presName="text" presStyleLbl="fgAcc0" presStyleIdx="0" presStyleCnt="1" custScaleX="10791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987BA7F-48EC-4C46-B896-E248A1022074}" type="pres">
      <dgm:prSet presAssocID="{D42A571F-1C93-4AA4-9D6B-08708D29A0C1}" presName="hierChild2" presStyleCnt="0"/>
      <dgm:spPr/>
    </dgm:pt>
    <dgm:pt modelId="{96949F31-761B-4A77-8285-F913A5225C0F}" type="pres">
      <dgm:prSet presAssocID="{FF84715A-CA09-4C50-9355-5B0CA33A4876}" presName="Name10" presStyleLbl="parChTrans1D2" presStyleIdx="0" presStyleCnt="3"/>
      <dgm:spPr/>
      <dgm:t>
        <a:bodyPr/>
        <a:lstStyle/>
        <a:p>
          <a:endParaRPr lang="de-DE"/>
        </a:p>
      </dgm:t>
    </dgm:pt>
    <dgm:pt modelId="{E5734642-2569-4778-9C0C-5E83B8CCECF8}" type="pres">
      <dgm:prSet presAssocID="{AA374CED-68DF-4D38-B306-4AE251AF96E3}" presName="hierRoot2" presStyleCnt="0"/>
      <dgm:spPr/>
    </dgm:pt>
    <dgm:pt modelId="{E004B7C2-1B45-46E1-AD57-723AD4752EAE}" type="pres">
      <dgm:prSet presAssocID="{AA374CED-68DF-4D38-B306-4AE251AF96E3}" presName="composite2" presStyleCnt="0"/>
      <dgm:spPr/>
    </dgm:pt>
    <dgm:pt modelId="{0E319444-C78F-4564-B862-C5A31EE464AF}" type="pres">
      <dgm:prSet presAssocID="{AA374CED-68DF-4D38-B306-4AE251AF96E3}" presName="background2" presStyleLbl="node2" presStyleIdx="0" presStyleCnt="3"/>
      <dgm:spPr/>
    </dgm:pt>
    <dgm:pt modelId="{09B5FF8D-4D6E-4840-A466-D5B3950684E1}" type="pres">
      <dgm:prSet presAssocID="{AA374CED-68DF-4D38-B306-4AE251AF96E3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75C10A47-85A4-44E5-840E-42A276B793AC}" type="pres">
      <dgm:prSet presAssocID="{AA374CED-68DF-4D38-B306-4AE251AF96E3}" presName="hierChild3" presStyleCnt="0"/>
      <dgm:spPr/>
    </dgm:pt>
    <dgm:pt modelId="{0DE98379-E99C-46C1-BD50-999882A5C0D1}" type="pres">
      <dgm:prSet presAssocID="{1FB732F8-959A-45A6-9992-E14FE626E2BB}" presName="Name10" presStyleLbl="parChTrans1D2" presStyleIdx="1" presStyleCnt="3"/>
      <dgm:spPr/>
      <dgm:t>
        <a:bodyPr/>
        <a:lstStyle/>
        <a:p>
          <a:endParaRPr lang="de-DE"/>
        </a:p>
      </dgm:t>
    </dgm:pt>
    <dgm:pt modelId="{9B8EFD3F-782C-43FF-B054-84A59EE1E205}" type="pres">
      <dgm:prSet presAssocID="{C4792756-D3A5-40D1-A752-D58356C892BC}" presName="hierRoot2" presStyleCnt="0"/>
      <dgm:spPr/>
    </dgm:pt>
    <dgm:pt modelId="{1F9BB91F-2B8D-4C06-B1BF-9A9AA9C7CBBB}" type="pres">
      <dgm:prSet presAssocID="{C4792756-D3A5-40D1-A752-D58356C892BC}" presName="composite2" presStyleCnt="0"/>
      <dgm:spPr/>
    </dgm:pt>
    <dgm:pt modelId="{63D9C4BA-1F9B-443C-BDC7-A6D2C46B2A16}" type="pres">
      <dgm:prSet presAssocID="{C4792756-D3A5-40D1-A752-D58356C892BC}" presName="background2" presStyleLbl="node2" presStyleIdx="1" presStyleCnt="3"/>
      <dgm:spPr/>
    </dgm:pt>
    <dgm:pt modelId="{15EED243-FFD4-4561-83D3-0FBFCED12B82}" type="pres">
      <dgm:prSet presAssocID="{C4792756-D3A5-40D1-A752-D58356C892BC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42069AC-34D9-46FB-8CC4-BF28373734E1}" type="pres">
      <dgm:prSet presAssocID="{C4792756-D3A5-40D1-A752-D58356C892BC}" presName="hierChild3" presStyleCnt="0"/>
      <dgm:spPr/>
    </dgm:pt>
    <dgm:pt modelId="{9C6206F1-1A68-4572-8462-D763C6B26639}" type="pres">
      <dgm:prSet presAssocID="{52B76812-5081-4F47-830E-FCF8B47E5380}" presName="Name10" presStyleLbl="parChTrans1D2" presStyleIdx="2" presStyleCnt="3"/>
      <dgm:spPr/>
      <dgm:t>
        <a:bodyPr/>
        <a:lstStyle/>
        <a:p>
          <a:endParaRPr lang="de-DE"/>
        </a:p>
      </dgm:t>
    </dgm:pt>
    <dgm:pt modelId="{A89D6A9E-48F1-4822-849E-D3EA76AF65A9}" type="pres">
      <dgm:prSet presAssocID="{D5C7FD7F-6392-4F43-B830-9DF98C5881DF}" presName="hierRoot2" presStyleCnt="0"/>
      <dgm:spPr/>
    </dgm:pt>
    <dgm:pt modelId="{6A2EDF3D-EC28-4036-99D6-9782C0E71EB1}" type="pres">
      <dgm:prSet presAssocID="{D5C7FD7F-6392-4F43-B830-9DF98C5881DF}" presName="composite2" presStyleCnt="0"/>
      <dgm:spPr/>
    </dgm:pt>
    <dgm:pt modelId="{D1D5493A-43C2-4A90-9377-5FD08F3A5944}" type="pres">
      <dgm:prSet presAssocID="{D5C7FD7F-6392-4F43-B830-9DF98C5881DF}" presName="background2" presStyleLbl="node2" presStyleIdx="2" presStyleCnt="3"/>
      <dgm:spPr/>
    </dgm:pt>
    <dgm:pt modelId="{7ABE081A-4A10-4729-BDE3-B0FCE4551796}" type="pres">
      <dgm:prSet presAssocID="{D5C7FD7F-6392-4F43-B830-9DF98C5881DF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4E2806E6-AD3B-4F73-8E54-069865B46F9E}" type="pres">
      <dgm:prSet presAssocID="{D5C7FD7F-6392-4F43-B830-9DF98C5881DF}" presName="hierChild3" presStyleCnt="0"/>
      <dgm:spPr/>
    </dgm:pt>
  </dgm:ptLst>
  <dgm:cxnLst>
    <dgm:cxn modelId="{CA685CE4-9DE0-408F-A38C-E838D8AD244B}" srcId="{D42A571F-1C93-4AA4-9D6B-08708D29A0C1}" destId="{AA374CED-68DF-4D38-B306-4AE251AF96E3}" srcOrd="0" destOrd="0" parTransId="{FF84715A-CA09-4C50-9355-5B0CA33A4876}" sibTransId="{C34BAEEA-4EBC-4152-8C15-77219C1020B9}"/>
    <dgm:cxn modelId="{92FDF6E0-7AC9-4D7D-83FE-463C21013998}" srcId="{D42A571F-1C93-4AA4-9D6B-08708D29A0C1}" destId="{D5C7FD7F-6392-4F43-B830-9DF98C5881DF}" srcOrd="2" destOrd="0" parTransId="{52B76812-5081-4F47-830E-FCF8B47E5380}" sibTransId="{80407512-E38E-4AEF-BDD3-AD4FAE75E91D}"/>
    <dgm:cxn modelId="{F42BABC1-637C-4067-9C79-8237CF10B6B9}" type="presOf" srcId="{52B76812-5081-4F47-830E-FCF8B47E5380}" destId="{9C6206F1-1A68-4572-8462-D763C6B26639}" srcOrd="0" destOrd="0" presId="urn:microsoft.com/office/officeart/2005/8/layout/hierarchy1"/>
    <dgm:cxn modelId="{CF131DE5-DF50-4CB5-AFBE-BE552188E7AB}" type="presOf" srcId="{AA374CED-68DF-4D38-B306-4AE251AF96E3}" destId="{09B5FF8D-4D6E-4840-A466-D5B3950684E1}" srcOrd="0" destOrd="0" presId="urn:microsoft.com/office/officeart/2005/8/layout/hierarchy1"/>
    <dgm:cxn modelId="{573F742F-3BF5-4C1F-B58A-5F53B2B1EC1B}" type="presOf" srcId="{1FB732F8-959A-45A6-9992-E14FE626E2BB}" destId="{0DE98379-E99C-46C1-BD50-999882A5C0D1}" srcOrd="0" destOrd="0" presId="urn:microsoft.com/office/officeart/2005/8/layout/hierarchy1"/>
    <dgm:cxn modelId="{7442EBCE-E439-48F6-B361-1CEB47373BBE}" type="presOf" srcId="{C4792756-D3A5-40D1-A752-D58356C892BC}" destId="{15EED243-FFD4-4561-83D3-0FBFCED12B82}" srcOrd="0" destOrd="0" presId="urn:microsoft.com/office/officeart/2005/8/layout/hierarchy1"/>
    <dgm:cxn modelId="{C7E2B34F-6CF4-406F-8333-F99E417D81B0}" type="presOf" srcId="{D42A571F-1C93-4AA4-9D6B-08708D29A0C1}" destId="{55A44B1E-4BC8-48BC-AAEE-EE1E615C81C7}" srcOrd="0" destOrd="0" presId="urn:microsoft.com/office/officeart/2005/8/layout/hierarchy1"/>
    <dgm:cxn modelId="{7DBB19F1-E6E1-41B5-893A-EF42E63A0BB2}" type="presOf" srcId="{578F45C7-CE9D-4CB4-A136-7915CE3714D7}" destId="{D9C26DA4-CF98-41CC-8EDE-3C952E1872BC}" srcOrd="0" destOrd="0" presId="urn:microsoft.com/office/officeart/2005/8/layout/hierarchy1"/>
    <dgm:cxn modelId="{DD5BD432-0672-4AB6-9103-99AA2D88DB09}" srcId="{578F45C7-CE9D-4CB4-A136-7915CE3714D7}" destId="{D42A571F-1C93-4AA4-9D6B-08708D29A0C1}" srcOrd="0" destOrd="0" parTransId="{1962BA4D-626C-4239-B4B1-54B8B7078394}" sibTransId="{87C3BB2D-F87B-485A-B299-AAF76A8E3830}"/>
    <dgm:cxn modelId="{78B69E3F-45AA-472E-A5A5-D715599AD297}" type="presOf" srcId="{D5C7FD7F-6392-4F43-B830-9DF98C5881DF}" destId="{7ABE081A-4A10-4729-BDE3-B0FCE4551796}" srcOrd="0" destOrd="0" presId="urn:microsoft.com/office/officeart/2005/8/layout/hierarchy1"/>
    <dgm:cxn modelId="{781D01EE-4504-4FD7-A515-AC8B8B17172B}" type="presOf" srcId="{FF84715A-CA09-4C50-9355-5B0CA33A4876}" destId="{96949F31-761B-4A77-8285-F913A5225C0F}" srcOrd="0" destOrd="0" presId="urn:microsoft.com/office/officeart/2005/8/layout/hierarchy1"/>
    <dgm:cxn modelId="{D5C42C67-4B6C-4591-AE31-3E9FD01D47A3}" srcId="{D42A571F-1C93-4AA4-9D6B-08708D29A0C1}" destId="{C4792756-D3A5-40D1-A752-D58356C892BC}" srcOrd="1" destOrd="0" parTransId="{1FB732F8-959A-45A6-9992-E14FE626E2BB}" sibTransId="{373DA7F8-637A-47F4-8217-E6AF72A26C81}"/>
    <dgm:cxn modelId="{1B60A9E2-A121-48DB-837B-440E92A0B8A3}" type="presParOf" srcId="{D9C26DA4-CF98-41CC-8EDE-3C952E1872BC}" destId="{AA8B04AF-D79F-40BB-A465-93285B244C51}" srcOrd="0" destOrd="0" presId="urn:microsoft.com/office/officeart/2005/8/layout/hierarchy1"/>
    <dgm:cxn modelId="{33733862-131E-4B76-A0B4-8B755231BC4B}" type="presParOf" srcId="{AA8B04AF-D79F-40BB-A465-93285B244C51}" destId="{C7DC5637-6E4D-4721-8923-2ADAD854E8F3}" srcOrd="0" destOrd="0" presId="urn:microsoft.com/office/officeart/2005/8/layout/hierarchy1"/>
    <dgm:cxn modelId="{1D171658-756C-46F2-A78C-9266F8C61209}" type="presParOf" srcId="{C7DC5637-6E4D-4721-8923-2ADAD854E8F3}" destId="{3F323371-F362-4E6C-ABDC-F4416B49CECE}" srcOrd="0" destOrd="0" presId="urn:microsoft.com/office/officeart/2005/8/layout/hierarchy1"/>
    <dgm:cxn modelId="{ADE53DFA-8DEF-4E43-8A54-24B637B27728}" type="presParOf" srcId="{C7DC5637-6E4D-4721-8923-2ADAD854E8F3}" destId="{55A44B1E-4BC8-48BC-AAEE-EE1E615C81C7}" srcOrd="1" destOrd="0" presId="urn:microsoft.com/office/officeart/2005/8/layout/hierarchy1"/>
    <dgm:cxn modelId="{3CD82306-5C83-4FE4-9D2D-F4FF768ABE2A}" type="presParOf" srcId="{AA8B04AF-D79F-40BB-A465-93285B244C51}" destId="{9987BA7F-48EC-4C46-B896-E248A1022074}" srcOrd="1" destOrd="0" presId="urn:microsoft.com/office/officeart/2005/8/layout/hierarchy1"/>
    <dgm:cxn modelId="{4231B036-6426-410C-8DB8-BF949B1AEA28}" type="presParOf" srcId="{9987BA7F-48EC-4C46-B896-E248A1022074}" destId="{96949F31-761B-4A77-8285-F913A5225C0F}" srcOrd="0" destOrd="0" presId="urn:microsoft.com/office/officeart/2005/8/layout/hierarchy1"/>
    <dgm:cxn modelId="{BAC71BD1-F87E-490C-ACFB-8EA6BAE6FF47}" type="presParOf" srcId="{9987BA7F-48EC-4C46-B896-E248A1022074}" destId="{E5734642-2569-4778-9C0C-5E83B8CCECF8}" srcOrd="1" destOrd="0" presId="urn:microsoft.com/office/officeart/2005/8/layout/hierarchy1"/>
    <dgm:cxn modelId="{BCB6DE76-8F80-42E4-B0E3-5C6E3CCA47E0}" type="presParOf" srcId="{E5734642-2569-4778-9C0C-5E83B8CCECF8}" destId="{E004B7C2-1B45-46E1-AD57-723AD4752EAE}" srcOrd="0" destOrd="0" presId="urn:microsoft.com/office/officeart/2005/8/layout/hierarchy1"/>
    <dgm:cxn modelId="{5880EDF8-F765-4CEA-9A77-818FDAB5E4EE}" type="presParOf" srcId="{E004B7C2-1B45-46E1-AD57-723AD4752EAE}" destId="{0E319444-C78F-4564-B862-C5A31EE464AF}" srcOrd="0" destOrd="0" presId="urn:microsoft.com/office/officeart/2005/8/layout/hierarchy1"/>
    <dgm:cxn modelId="{AAFE05BF-E250-4284-8477-E3B0E2AB7471}" type="presParOf" srcId="{E004B7C2-1B45-46E1-AD57-723AD4752EAE}" destId="{09B5FF8D-4D6E-4840-A466-D5B3950684E1}" srcOrd="1" destOrd="0" presId="urn:microsoft.com/office/officeart/2005/8/layout/hierarchy1"/>
    <dgm:cxn modelId="{5CDA3015-60D9-47DA-8E54-D827BD32639E}" type="presParOf" srcId="{E5734642-2569-4778-9C0C-5E83B8CCECF8}" destId="{75C10A47-85A4-44E5-840E-42A276B793AC}" srcOrd="1" destOrd="0" presId="urn:microsoft.com/office/officeart/2005/8/layout/hierarchy1"/>
    <dgm:cxn modelId="{B3819EE7-4ED6-46F1-A95D-7459C553443F}" type="presParOf" srcId="{9987BA7F-48EC-4C46-B896-E248A1022074}" destId="{0DE98379-E99C-46C1-BD50-999882A5C0D1}" srcOrd="2" destOrd="0" presId="urn:microsoft.com/office/officeart/2005/8/layout/hierarchy1"/>
    <dgm:cxn modelId="{61216CED-C72A-4AC3-B725-F0DE913DE6B9}" type="presParOf" srcId="{9987BA7F-48EC-4C46-B896-E248A1022074}" destId="{9B8EFD3F-782C-43FF-B054-84A59EE1E205}" srcOrd="3" destOrd="0" presId="urn:microsoft.com/office/officeart/2005/8/layout/hierarchy1"/>
    <dgm:cxn modelId="{DFC86FAA-903F-477C-8023-52B57E2C8D4D}" type="presParOf" srcId="{9B8EFD3F-782C-43FF-B054-84A59EE1E205}" destId="{1F9BB91F-2B8D-4C06-B1BF-9A9AA9C7CBBB}" srcOrd="0" destOrd="0" presId="urn:microsoft.com/office/officeart/2005/8/layout/hierarchy1"/>
    <dgm:cxn modelId="{BCE0F248-7506-417B-AC48-650ABC5C16C4}" type="presParOf" srcId="{1F9BB91F-2B8D-4C06-B1BF-9A9AA9C7CBBB}" destId="{63D9C4BA-1F9B-443C-BDC7-A6D2C46B2A16}" srcOrd="0" destOrd="0" presId="urn:microsoft.com/office/officeart/2005/8/layout/hierarchy1"/>
    <dgm:cxn modelId="{4DAA875A-5A05-498B-8A3C-D983D74956CB}" type="presParOf" srcId="{1F9BB91F-2B8D-4C06-B1BF-9A9AA9C7CBBB}" destId="{15EED243-FFD4-4561-83D3-0FBFCED12B82}" srcOrd="1" destOrd="0" presId="urn:microsoft.com/office/officeart/2005/8/layout/hierarchy1"/>
    <dgm:cxn modelId="{7167F03A-FED3-4DE9-A50B-E470008F4146}" type="presParOf" srcId="{9B8EFD3F-782C-43FF-B054-84A59EE1E205}" destId="{542069AC-34D9-46FB-8CC4-BF28373734E1}" srcOrd="1" destOrd="0" presId="urn:microsoft.com/office/officeart/2005/8/layout/hierarchy1"/>
    <dgm:cxn modelId="{BAAF799E-86DB-4130-85F6-E4C6B1D817B1}" type="presParOf" srcId="{9987BA7F-48EC-4C46-B896-E248A1022074}" destId="{9C6206F1-1A68-4572-8462-D763C6B26639}" srcOrd="4" destOrd="0" presId="urn:microsoft.com/office/officeart/2005/8/layout/hierarchy1"/>
    <dgm:cxn modelId="{DF3C50D8-2DEA-4C88-AD0E-D865D73A446A}" type="presParOf" srcId="{9987BA7F-48EC-4C46-B896-E248A1022074}" destId="{A89D6A9E-48F1-4822-849E-D3EA76AF65A9}" srcOrd="5" destOrd="0" presId="urn:microsoft.com/office/officeart/2005/8/layout/hierarchy1"/>
    <dgm:cxn modelId="{CCD521FD-CBC9-4214-9604-035FF3171DE6}" type="presParOf" srcId="{A89D6A9E-48F1-4822-849E-D3EA76AF65A9}" destId="{6A2EDF3D-EC28-4036-99D6-9782C0E71EB1}" srcOrd="0" destOrd="0" presId="urn:microsoft.com/office/officeart/2005/8/layout/hierarchy1"/>
    <dgm:cxn modelId="{6E31454F-B5EA-4A0E-A12B-1345AEF2A4AC}" type="presParOf" srcId="{6A2EDF3D-EC28-4036-99D6-9782C0E71EB1}" destId="{D1D5493A-43C2-4A90-9377-5FD08F3A5944}" srcOrd="0" destOrd="0" presId="urn:microsoft.com/office/officeart/2005/8/layout/hierarchy1"/>
    <dgm:cxn modelId="{59989914-289F-41B1-B43B-29E1387C12F3}" type="presParOf" srcId="{6A2EDF3D-EC28-4036-99D6-9782C0E71EB1}" destId="{7ABE081A-4A10-4729-BDE3-B0FCE4551796}" srcOrd="1" destOrd="0" presId="urn:microsoft.com/office/officeart/2005/8/layout/hierarchy1"/>
    <dgm:cxn modelId="{5C790B5D-65AA-4526-882A-251219389006}" type="presParOf" srcId="{A89D6A9E-48F1-4822-849E-D3EA76AF65A9}" destId="{4E2806E6-AD3B-4F73-8E54-069865B46F9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AAE9FF-0416-48D0-AF49-15D011CE1467}">
      <dsp:nvSpPr>
        <dsp:cNvPr id="0" name=""/>
        <dsp:cNvSpPr/>
      </dsp:nvSpPr>
      <dsp:spPr>
        <a:xfrm>
          <a:off x="540473" y="898416"/>
          <a:ext cx="3121505" cy="1560752"/>
        </a:xfrm>
        <a:prstGeom prst="roundRect">
          <a:avLst>
            <a:gd name="adj" fmla="val 10000"/>
          </a:avLst>
        </a:prstGeom>
        <a:solidFill>
          <a:srgbClr val="FFFF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0" b="1" kern="1200" dirty="0" smtClean="0">
              <a:solidFill>
                <a:schemeClr val="tx1"/>
              </a:solidFill>
            </a:rPr>
            <a:t>Önyargının Öğeleri</a:t>
          </a:r>
          <a:endParaRPr lang="tr-TR" sz="5000" b="1" kern="1200" dirty="0">
            <a:solidFill>
              <a:schemeClr val="tx1"/>
            </a:solidFill>
          </a:endParaRPr>
        </a:p>
      </dsp:txBody>
      <dsp:txXfrm>
        <a:off x="586186" y="944129"/>
        <a:ext cx="3030079" cy="1469326"/>
      </dsp:txXfrm>
    </dsp:sp>
    <dsp:sp modelId="{C133C84C-32CC-41B1-8223-BE2F31E69325}">
      <dsp:nvSpPr>
        <dsp:cNvPr id="0" name=""/>
        <dsp:cNvSpPr/>
      </dsp:nvSpPr>
      <dsp:spPr>
        <a:xfrm rot="19457599">
          <a:off x="3517450" y="1188240"/>
          <a:ext cx="1537658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1537658" y="418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247838" y="1191635"/>
        <a:ext cx="76882" cy="76882"/>
      </dsp:txXfrm>
    </dsp:sp>
    <dsp:sp modelId="{E50311D6-9E79-477B-9C61-B8364AD998D8}">
      <dsp:nvSpPr>
        <dsp:cNvPr id="0" name=""/>
        <dsp:cNvSpPr/>
      </dsp:nvSpPr>
      <dsp:spPr>
        <a:xfrm>
          <a:off x="4910581" y="983"/>
          <a:ext cx="3121505" cy="1560752"/>
        </a:xfrm>
        <a:prstGeom prst="roundRect">
          <a:avLst>
            <a:gd name="adj" fmla="val 10000"/>
          </a:avLst>
        </a:prstGeom>
        <a:solidFill>
          <a:srgbClr val="CCCC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>
              <a:solidFill>
                <a:srgbClr val="0033CC"/>
              </a:solidFill>
            </a:rPr>
            <a:t>Duygusal Öğe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(bir grup ya da kişiye karşı olumsuz duygu)</a:t>
          </a:r>
          <a:endParaRPr lang="tr-TR" sz="2000" b="1" kern="1200" dirty="0">
            <a:solidFill>
              <a:schemeClr val="tx1"/>
            </a:solidFill>
          </a:endParaRPr>
        </a:p>
      </dsp:txBody>
      <dsp:txXfrm>
        <a:off x="4956294" y="46696"/>
        <a:ext cx="3030079" cy="1469326"/>
      </dsp:txXfrm>
    </dsp:sp>
    <dsp:sp modelId="{08420165-5ACC-46C3-ACC3-6C34E8A12354}">
      <dsp:nvSpPr>
        <dsp:cNvPr id="0" name=""/>
        <dsp:cNvSpPr/>
      </dsp:nvSpPr>
      <dsp:spPr>
        <a:xfrm rot="2142401">
          <a:off x="3517450" y="2085673"/>
          <a:ext cx="1537658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1537658" y="418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247838" y="2089067"/>
        <a:ext cx="76882" cy="76882"/>
      </dsp:txXfrm>
    </dsp:sp>
    <dsp:sp modelId="{9562A0FC-894D-4F45-AE9C-E43D455EB481}">
      <dsp:nvSpPr>
        <dsp:cNvPr id="0" name=""/>
        <dsp:cNvSpPr/>
      </dsp:nvSpPr>
      <dsp:spPr>
        <a:xfrm>
          <a:off x="4910581" y="1795849"/>
          <a:ext cx="3121505" cy="1560752"/>
        </a:xfrm>
        <a:prstGeom prst="roundRect">
          <a:avLst>
            <a:gd name="adj" fmla="val 10000"/>
          </a:avLst>
        </a:prstGeom>
        <a:solidFill>
          <a:srgbClr val="CCFF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>
              <a:solidFill>
                <a:srgbClr val="0033CC"/>
              </a:solidFill>
            </a:rPr>
            <a:t>Bilişsel Öğe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(Bireyi tanımadan onu bir grubun üyesi olarak tanıma)</a:t>
          </a:r>
          <a:endParaRPr lang="tr-TR" sz="2000" b="1" kern="1200" dirty="0">
            <a:solidFill>
              <a:schemeClr val="tx1"/>
            </a:solidFill>
          </a:endParaRPr>
        </a:p>
      </dsp:txBody>
      <dsp:txXfrm>
        <a:off x="4956294" y="1841562"/>
        <a:ext cx="3030079" cy="14693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C1C3DE-3C94-4F9A-96E3-10BE81921A9A}">
      <dsp:nvSpPr>
        <dsp:cNvPr id="0" name=""/>
        <dsp:cNvSpPr/>
      </dsp:nvSpPr>
      <dsp:spPr>
        <a:xfrm>
          <a:off x="40" y="112416"/>
          <a:ext cx="3838920" cy="1226703"/>
        </a:xfrm>
        <a:prstGeom prst="rect">
          <a:avLst/>
        </a:prstGeom>
        <a:solidFill>
          <a:srgbClr val="CCFFCC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kern="1200" dirty="0" smtClean="0">
              <a:solidFill>
                <a:schemeClr val="tx1"/>
              </a:solidFill>
            </a:rPr>
            <a:t>GÖRÜNÜR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200" b="1" kern="1200" dirty="0">
            <a:solidFill>
              <a:schemeClr val="tx1"/>
            </a:solidFill>
          </a:endParaRPr>
        </a:p>
      </dsp:txBody>
      <dsp:txXfrm>
        <a:off x="40" y="112416"/>
        <a:ext cx="3838920" cy="1226703"/>
      </dsp:txXfrm>
    </dsp:sp>
    <dsp:sp modelId="{A5EE8E52-4C02-4EBC-8EA2-CB121241BC65}">
      <dsp:nvSpPr>
        <dsp:cNvPr id="0" name=""/>
        <dsp:cNvSpPr/>
      </dsp:nvSpPr>
      <dsp:spPr>
        <a:xfrm>
          <a:off x="40" y="1339119"/>
          <a:ext cx="3838920" cy="8344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900" b="1" i="1" kern="1200" dirty="0" smtClean="0"/>
            <a:t>Saklamaya gerek duyulmayan ve dışa vurumu kolay önyargıdır</a:t>
          </a:r>
          <a:r>
            <a:rPr lang="tr-TR" sz="1900" kern="1200" dirty="0" smtClean="0"/>
            <a:t>. </a:t>
          </a:r>
          <a:endParaRPr lang="tr-TR" sz="1900" kern="1200" dirty="0"/>
        </a:p>
      </dsp:txBody>
      <dsp:txXfrm>
        <a:off x="40" y="1339119"/>
        <a:ext cx="3838920" cy="834480"/>
      </dsp:txXfrm>
    </dsp:sp>
    <dsp:sp modelId="{BB9C3AB1-848D-4EDD-BA98-B4355A8EE031}">
      <dsp:nvSpPr>
        <dsp:cNvPr id="0" name=""/>
        <dsp:cNvSpPr/>
      </dsp:nvSpPr>
      <dsp:spPr>
        <a:xfrm>
          <a:off x="4376409" y="112416"/>
          <a:ext cx="3838920" cy="1226703"/>
        </a:xfrm>
        <a:prstGeom prst="rect">
          <a:avLst/>
        </a:prstGeom>
        <a:solidFill>
          <a:schemeClr val="accent1">
            <a:lumMod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>
              <a:solidFill>
                <a:schemeClr val="tx1"/>
              </a:solidFill>
            </a:rPr>
            <a:t>GİZİL</a:t>
          </a:r>
          <a:endParaRPr lang="tr-TR" sz="3200" b="1" kern="1200" dirty="0">
            <a:solidFill>
              <a:schemeClr val="tx1"/>
            </a:solidFill>
          </a:endParaRPr>
        </a:p>
      </dsp:txBody>
      <dsp:txXfrm>
        <a:off x="4376409" y="112416"/>
        <a:ext cx="3838920" cy="1226703"/>
      </dsp:txXfrm>
    </dsp:sp>
    <dsp:sp modelId="{F1149AA4-7A42-4886-B618-17E93A786266}">
      <dsp:nvSpPr>
        <dsp:cNvPr id="0" name=""/>
        <dsp:cNvSpPr/>
      </dsp:nvSpPr>
      <dsp:spPr>
        <a:xfrm>
          <a:off x="4376409" y="1339119"/>
          <a:ext cx="3838920" cy="8344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900" b="1" i="1" kern="1200" dirty="0" smtClean="0"/>
            <a:t>Sessiz kalan, gizlenen önyargıdır. </a:t>
          </a:r>
          <a:endParaRPr lang="tr-TR" sz="1900" b="1" i="1" kern="1200" dirty="0"/>
        </a:p>
      </dsp:txBody>
      <dsp:txXfrm>
        <a:off x="4376409" y="1339119"/>
        <a:ext cx="3838920" cy="8344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6206F1-1A68-4572-8462-D763C6B26639}">
      <dsp:nvSpPr>
        <dsp:cNvPr id="0" name=""/>
        <dsp:cNvSpPr/>
      </dsp:nvSpPr>
      <dsp:spPr>
        <a:xfrm>
          <a:off x="4276720" y="1333902"/>
          <a:ext cx="2567405" cy="6109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6328"/>
              </a:lnTo>
              <a:lnTo>
                <a:pt x="2567405" y="416328"/>
              </a:lnTo>
              <a:lnTo>
                <a:pt x="2567405" y="61092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E98379-E99C-46C1-BD50-999882A5C0D1}">
      <dsp:nvSpPr>
        <dsp:cNvPr id="0" name=""/>
        <dsp:cNvSpPr/>
      </dsp:nvSpPr>
      <dsp:spPr>
        <a:xfrm>
          <a:off x="4231000" y="1333902"/>
          <a:ext cx="91440" cy="6109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1092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949F31-761B-4A77-8285-F913A5225C0F}">
      <dsp:nvSpPr>
        <dsp:cNvPr id="0" name=""/>
        <dsp:cNvSpPr/>
      </dsp:nvSpPr>
      <dsp:spPr>
        <a:xfrm>
          <a:off x="1709315" y="1333902"/>
          <a:ext cx="2567405" cy="610925"/>
        </a:xfrm>
        <a:custGeom>
          <a:avLst/>
          <a:gdLst/>
          <a:ahLst/>
          <a:cxnLst/>
          <a:rect l="0" t="0" r="0" b="0"/>
          <a:pathLst>
            <a:path>
              <a:moveTo>
                <a:pt x="2567405" y="0"/>
              </a:moveTo>
              <a:lnTo>
                <a:pt x="2567405" y="416328"/>
              </a:lnTo>
              <a:lnTo>
                <a:pt x="0" y="416328"/>
              </a:lnTo>
              <a:lnTo>
                <a:pt x="0" y="61092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323371-F362-4E6C-ABDC-F4416B49CECE}">
      <dsp:nvSpPr>
        <dsp:cNvPr id="0" name=""/>
        <dsp:cNvSpPr/>
      </dsp:nvSpPr>
      <dsp:spPr>
        <a:xfrm>
          <a:off x="3143276" y="19"/>
          <a:ext cx="2266888" cy="13338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5A44B1E-4BC8-48BC-AAEE-EE1E615C81C7}">
      <dsp:nvSpPr>
        <dsp:cNvPr id="0" name=""/>
        <dsp:cNvSpPr/>
      </dsp:nvSpPr>
      <dsp:spPr>
        <a:xfrm>
          <a:off x="3376677" y="221749"/>
          <a:ext cx="2266888" cy="1333883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Önyargıları besleyen faktörler</a:t>
          </a:r>
          <a:endParaRPr lang="tr-TR" sz="2400" b="1" kern="1200" dirty="0">
            <a:solidFill>
              <a:schemeClr val="tx1"/>
            </a:solidFill>
          </a:endParaRPr>
        </a:p>
      </dsp:txBody>
      <dsp:txXfrm>
        <a:off x="3415745" y="260817"/>
        <a:ext cx="2188752" cy="1255747"/>
      </dsp:txXfrm>
    </dsp:sp>
    <dsp:sp modelId="{0E319444-C78F-4564-B862-C5A31EE464AF}">
      <dsp:nvSpPr>
        <dsp:cNvPr id="0" name=""/>
        <dsp:cNvSpPr/>
      </dsp:nvSpPr>
      <dsp:spPr>
        <a:xfrm>
          <a:off x="659013" y="1944828"/>
          <a:ext cx="2100604" cy="13338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9B5FF8D-4D6E-4840-A466-D5B3950684E1}">
      <dsp:nvSpPr>
        <dsp:cNvPr id="0" name=""/>
        <dsp:cNvSpPr/>
      </dsp:nvSpPr>
      <dsp:spPr>
        <a:xfrm>
          <a:off x="892413" y="2166559"/>
          <a:ext cx="2100604" cy="1333883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tx1"/>
              </a:solidFill>
            </a:rPr>
            <a:t>KİŞİLERİN BAZI GEREKSİNİMLERİNİ GİDERMESİ</a:t>
          </a:r>
          <a:endParaRPr lang="tr-TR" sz="1600" b="1" kern="1200" dirty="0">
            <a:solidFill>
              <a:schemeClr val="tx1"/>
            </a:solidFill>
          </a:endParaRPr>
        </a:p>
      </dsp:txBody>
      <dsp:txXfrm>
        <a:off x="931481" y="2205627"/>
        <a:ext cx="2022468" cy="1255747"/>
      </dsp:txXfrm>
    </dsp:sp>
    <dsp:sp modelId="{63D9C4BA-1F9B-443C-BDC7-A6D2C46B2A16}">
      <dsp:nvSpPr>
        <dsp:cNvPr id="0" name=""/>
        <dsp:cNvSpPr/>
      </dsp:nvSpPr>
      <dsp:spPr>
        <a:xfrm>
          <a:off x="3226418" y="1944828"/>
          <a:ext cx="2100604" cy="13338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5EED243-FFD4-4561-83D3-0FBFCED12B82}">
      <dsp:nvSpPr>
        <dsp:cNvPr id="0" name=""/>
        <dsp:cNvSpPr/>
      </dsp:nvSpPr>
      <dsp:spPr>
        <a:xfrm>
          <a:off x="3459819" y="2166559"/>
          <a:ext cx="2100604" cy="1333883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OLAYLARIN ÇARPITILARAK ALGILANMASI</a:t>
          </a:r>
          <a:endParaRPr lang="tr-TR" sz="2400" b="1" kern="1200" dirty="0">
            <a:solidFill>
              <a:schemeClr val="tx1"/>
            </a:solidFill>
          </a:endParaRPr>
        </a:p>
      </dsp:txBody>
      <dsp:txXfrm>
        <a:off x="3498887" y="2205627"/>
        <a:ext cx="2022468" cy="1255747"/>
      </dsp:txXfrm>
    </dsp:sp>
    <dsp:sp modelId="{D1D5493A-43C2-4A90-9377-5FD08F3A5944}">
      <dsp:nvSpPr>
        <dsp:cNvPr id="0" name=""/>
        <dsp:cNvSpPr/>
      </dsp:nvSpPr>
      <dsp:spPr>
        <a:xfrm>
          <a:off x="5793823" y="1944828"/>
          <a:ext cx="2100604" cy="13338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ABE081A-4A10-4729-BDE3-B0FCE4551796}">
      <dsp:nvSpPr>
        <dsp:cNvPr id="0" name=""/>
        <dsp:cNvSpPr/>
      </dsp:nvSpPr>
      <dsp:spPr>
        <a:xfrm>
          <a:off x="6027224" y="2166559"/>
          <a:ext cx="2100604" cy="1333883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TOPLUMSAL ENGELLERİN VARLIĞI</a:t>
          </a:r>
          <a:endParaRPr lang="tr-TR" sz="2400" b="1" kern="1200" dirty="0">
            <a:solidFill>
              <a:schemeClr val="tx1"/>
            </a:solidFill>
          </a:endParaRPr>
        </a:p>
      </dsp:txBody>
      <dsp:txXfrm>
        <a:off x="6066292" y="2205627"/>
        <a:ext cx="2022468" cy="12557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#1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EB381-730D-4E90-91BD-14CB89B396C0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4DC2-751E-41A4-8540-B53AD99726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8703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EB381-730D-4E90-91BD-14CB89B396C0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4DC2-751E-41A4-8540-B53AD99726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7988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EB381-730D-4E90-91BD-14CB89B396C0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4DC2-751E-41A4-8540-B53AD99726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8758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90651" y="225425"/>
            <a:ext cx="10274300" cy="863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390651" y="1304925"/>
            <a:ext cx="5035549" cy="489585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Küçük Resim Yer Tutucusu"/>
          <p:cNvSpPr>
            <a:spLocks noGrp="1"/>
          </p:cNvSpPr>
          <p:nvPr>
            <p:ph type="clipArt" sz="half" idx="2"/>
          </p:nvPr>
        </p:nvSpPr>
        <p:spPr>
          <a:xfrm>
            <a:off x="6629401" y="1304925"/>
            <a:ext cx="5035551" cy="489585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C0B994-0C64-4307-AF0D-9C0F31394FAC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47842372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EB381-730D-4E90-91BD-14CB89B396C0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4DC2-751E-41A4-8540-B53AD99726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5848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EB381-730D-4E90-91BD-14CB89B396C0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4DC2-751E-41A4-8540-B53AD99726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739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EB381-730D-4E90-91BD-14CB89B396C0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4DC2-751E-41A4-8540-B53AD99726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5348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EB381-730D-4E90-91BD-14CB89B396C0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4DC2-751E-41A4-8540-B53AD99726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0973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EB381-730D-4E90-91BD-14CB89B396C0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4DC2-751E-41A4-8540-B53AD99726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7418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EB381-730D-4E90-91BD-14CB89B396C0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4DC2-751E-41A4-8540-B53AD99726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9111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EB381-730D-4E90-91BD-14CB89B396C0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4DC2-751E-41A4-8540-B53AD99726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7715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EB381-730D-4E90-91BD-14CB89B396C0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4DC2-751E-41A4-8540-B53AD99726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0368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EB381-730D-4E90-91BD-14CB89B396C0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34DC2-751E-41A4-8540-B53AD99726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2267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0539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>
                <a:solidFill>
                  <a:srgbClr val="0033CC"/>
                </a:solidFill>
              </a:rPr>
              <a:t>KİŞİLİK </a:t>
            </a:r>
          </a:p>
        </p:txBody>
      </p:sp>
      <p:sp>
        <p:nvSpPr>
          <p:cNvPr id="7168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809750" y="1304925"/>
            <a:ext cx="8572500" cy="4895850"/>
          </a:xfrm>
          <a:solidFill>
            <a:schemeClr val="bg1"/>
          </a:solidFill>
        </p:spPr>
        <p:txBody>
          <a:bodyPr/>
          <a:lstStyle/>
          <a:p>
            <a:pPr algn="ctr">
              <a:buFontTx/>
              <a:buNone/>
            </a:pPr>
            <a:r>
              <a:rPr lang="tr-TR" altLang="tr-TR" sz="3600" b="1" dirty="0">
                <a:solidFill>
                  <a:srgbClr val="C00000"/>
                </a:solidFill>
              </a:rPr>
              <a:t>Gruplara arası düşmanlığa yol açan bazı kişilik tipleri olabilir mi?</a:t>
            </a:r>
          </a:p>
          <a:p>
            <a:pPr algn="ctr">
              <a:buFontTx/>
              <a:buNone/>
            </a:pPr>
            <a:endParaRPr lang="tr-TR" altLang="tr-TR" sz="3200" b="1" dirty="0"/>
          </a:p>
          <a:p>
            <a:r>
              <a:rPr lang="tr-TR" altLang="tr-TR" sz="3200" b="1" dirty="0"/>
              <a:t>Nazi Almanya’sından kaçan iki sosyal bilimci </a:t>
            </a:r>
            <a:r>
              <a:rPr lang="tr-TR" altLang="tr-TR" sz="3200" b="1" dirty="0" err="1"/>
              <a:t>Theodor</a:t>
            </a:r>
            <a:r>
              <a:rPr lang="tr-TR" altLang="tr-TR" sz="3200" b="1" dirty="0"/>
              <a:t> ADORNO ve Else FRENKEL BRUNSWICK bu soruyu araştırmıştır. </a:t>
            </a:r>
          </a:p>
        </p:txBody>
      </p:sp>
    </p:spTree>
    <p:extLst>
      <p:ext uri="{BB962C8B-B14F-4D97-AF65-F5344CB8AC3E}">
        <p14:creationId xmlns:p14="http://schemas.microsoft.com/office/powerpoint/2010/main" val="2812459088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b="1">
                <a:solidFill>
                  <a:srgbClr val="C00000"/>
                </a:solidFill>
              </a:rPr>
              <a:t>AYRIMCI DAVRANIŞ NEDİR?</a:t>
            </a:r>
          </a:p>
        </p:txBody>
      </p:sp>
      <p:sp>
        <p:nvSpPr>
          <p:cNvPr id="75779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881189" y="4214814"/>
            <a:ext cx="3671887" cy="1914525"/>
          </a:xfrm>
          <a:solidFill>
            <a:schemeClr val="bg1"/>
          </a:solidFill>
          <a:ln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</a:pPr>
            <a:r>
              <a:rPr lang="tr-TR" altLang="tr-TR" b="1" smtClean="0"/>
              <a:t>Bu 2 öğenin etkisi altında kalan kişi AYRIMCI DAVRANIŞTA bulunur. </a:t>
            </a:r>
          </a:p>
        </p:txBody>
      </p:sp>
      <p:graphicFrame>
        <p:nvGraphicFramePr>
          <p:cNvPr id="5" name="4 Diyagram"/>
          <p:cNvGraphicFramePr/>
          <p:nvPr/>
        </p:nvGraphicFramePr>
        <p:xfrm>
          <a:off x="1881158" y="1142984"/>
          <a:ext cx="8572560" cy="3357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5781" name="5 Sağ Ok"/>
          <p:cNvSpPr>
            <a:spLocks noChangeArrowheads="1"/>
          </p:cNvSpPr>
          <p:nvPr/>
        </p:nvSpPr>
        <p:spPr bwMode="auto">
          <a:xfrm>
            <a:off x="5667375" y="5072063"/>
            <a:ext cx="928688" cy="500062"/>
          </a:xfrm>
          <a:prstGeom prst="rightArrow">
            <a:avLst>
              <a:gd name="adj1" fmla="val 50000"/>
              <a:gd name="adj2" fmla="val 4999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grpSp>
        <p:nvGrpSpPr>
          <p:cNvPr id="75782" name="6 Grup"/>
          <p:cNvGrpSpPr>
            <a:grpSpLocks/>
          </p:cNvGrpSpPr>
          <p:nvPr/>
        </p:nvGrpSpPr>
        <p:grpSpPr bwMode="auto">
          <a:xfrm>
            <a:off x="6881814" y="4786313"/>
            <a:ext cx="3121025" cy="1560512"/>
            <a:chOff x="4910581" y="1795849"/>
            <a:chExt cx="3121505" cy="1560752"/>
          </a:xfrm>
        </p:grpSpPr>
        <p:sp>
          <p:nvSpPr>
            <p:cNvPr id="8" name="7 Yuvarlatılmış Dikdörtgen"/>
            <p:cNvSpPr/>
            <p:nvPr/>
          </p:nvSpPr>
          <p:spPr>
            <a:xfrm>
              <a:off x="4910581" y="1795849"/>
              <a:ext cx="3121505" cy="1560752"/>
            </a:xfrm>
            <a:prstGeom prst="roundRect">
              <a:avLst>
                <a:gd name="adj" fmla="val 10000"/>
              </a:avLst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Yuvarlatılmış Dikdörtgen 4"/>
            <p:cNvSpPr/>
            <p:nvPr/>
          </p:nvSpPr>
          <p:spPr>
            <a:xfrm>
              <a:off x="4956625" y="1841893"/>
              <a:ext cx="3029416" cy="14686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tr-TR" sz="3200" b="1" dirty="0">
                  <a:solidFill>
                    <a:srgbClr val="0033CC"/>
                  </a:solidFill>
                </a:rPr>
                <a:t>Davranışsal Öğe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01544641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>
                <a:solidFill>
                  <a:srgbClr val="0033CC"/>
                </a:solidFill>
              </a:rPr>
              <a:t>AYRIMCILIK…</a:t>
            </a:r>
          </a:p>
        </p:txBody>
      </p:sp>
      <p:sp>
        <p:nvSpPr>
          <p:cNvPr id="7680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952625" y="1304925"/>
            <a:ext cx="8358188" cy="4895850"/>
          </a:xfrm>
          <a:solidFill>
            <a:schemeClr val="bg1"/>
          </a:solidFill>
        </p:spPr>
        <p:txBody>
          <a:bodyPr/>
          <a:lstStyle/>
          <a:p>
            <a:r>
              <a:rPr lang="tr-TR" altLang="tr-TR" sz="3200"/>
              <a:t>Bir grubun üye ya da üyelerine, sadece o gruba karşı sahip olduğumuz OLUMSUZ tutum nedeniyle gözlenebilen OLUMSUZ DAVRANIŞLARDA  bulunmaktır. </a:t>
            </a:r>
          </a:p>
          <a:p>
            <a:endParaRPr lang="tr-TR" altLang="tr-TR" sz="3200"/>
          </a:p>
          <a:p>
            <a:r>
              <a:rPr lang="tr-TR" altLang="tr-TR" sz="3200"/>
              <a:t>Arapların “pis” olduğunu düşünen biri, onlarla en ufak bir ilişkide bulunmaktan kaçar; ayrımcı davranır</a:t>
            </a:r>
            <a:r>
              <a:rPr lang="tr-TR" altLang="tr-TR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9673678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b="1" dirty="0" smtClean="0">
                <a:solidFill>
                  <a:srgbClr val="0033CC"/>
                </a:solidFill>
              </a:rPr>
              <a:t>Bazen,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olumsuz</a:t>
            </a:r>
            <a:r>
              <a:rPr lang="tr-TR" b="1" dirty="0" smtClean="0">
                <a:solidFill>
                  <a:srgbClr val="0033CC"/>
                </a:solidFill>
              </a:rPr>
              <a:t> tutum </a:t>
            </a:r>
            <a:r>
              <a:rPr lang="tr-TR" b="1" dirty="0" smtClean="0">
                <a:solidFill>
                  <a:srgbClr val="C00000"/>
                </a:solidFill>
              </a:rPr>
              <a:t>davranışa</a:t>
            </a:r>
            <a:r>
              <a:rPr lang="tr-TR" b="1" dirty="0" smtClean="0">
                <a:solidFill>
                  <a:srgbClr val="0033CC"/>
                </a:solidFill>
              </a:rPr>
              <a:t> yansımaz. ….</a:t>
            </a:r>
            <a:endParaRPr lang="tr-TR" dirty="0"/>
          </a:p>
        </p:txBody>
      </p:sp>
      <p:sp>
        <p:nvSpPr>
          <p:cNvPr id="77827" name="2 Metin Yer Tutucusu"/>
          <p:cNvSpPr>
            <a:spLocks noGrp="1"/>
          </p:cNvSpPr>
          <p:nvPr>
            <p:ph type="body" sz="half" idx="1"/>
          </p:nvPr>
        </p:nvSpPr>
        <p:spPr>
          <a:xfrm>
            <a:off x="2024063" y="1143000"/>
            <a:ext cx="8286750" cy="2928938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r>
              <a:rPr lang="tr-TR" altLang="tr-TR" smtClean="0"/>
              <a:t>Bunun çok çeşitli sebepleri olabilir. </a:t>
            </a:r>
          </a:p>
          <a:p>
            <a:r>
              <a:rPr lang="tr-TR" altLang="tr-TR" smtClean="0"/>
              <a:t>Bunlardan en önemli olanı =&gt; çevreden gelen baskının ve insancıl beklentilerin, ayrımcılık gösterilmemesi yönünde olmasıdır. </a:t>
            </a:r>
          </a:p>
          <a:p>
            <a:endParaRPr lang="tr-TR" altLang="tr-TR" smtClean="0"/>
          </a:p>
          <a:p>
            <a:r>
              <a:rPr lang="tr-TR" altLang="tr-TR" smtClean="0"/>
              <a:t>Pettigrew (1988, 1999) </a:t>
            </a:r>
            <a:r>
              <a:rPr lang="tr-TR" altLang="tr-TR" b="1" smtClean="0">
                <a:solidFill>
                  <a:srgbClr val="C00000"/>
                </a:solidFill>
              </a:rPr>
              <a:t>GİZİL – GÖRÜNÜR ÖNYARGI </a:t>
            </a:r>
            <a:r>
              <a:rPr lang="tr-TR" altLang="tr-TR" smtClean="0"/>
              <a:t>ayrımını yapmıştır. </a:t>
            </a:r>
          </a:p>
        </p:txBody>
      </p:sp>
      <p:graphicFrame>
        <p:nvGraphicFramePr>
          <p:cNvPr id="5" name="4 Diyagram"/>
          <p:cNvGraphicFramePr/>
          <p:nvPr/>
        </p:nvGraphicFramePr>
        <p:xfrm>
          <a:off x="1952596" y="4071942"/>
          <a:ext cx="8215370" cy="2286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4740896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 smtClean="0">
                <a:solidFill>
                  <a:srgbClr val="0070C0"/>
                </a:solidFill>
              </a:rPr>
              <a:t>GİZİL ÖNYARGI???</a:t>
            </a:r>
            <a:endParaRPr lang="tr-TR" altLang="tr-TR" b="1" dirty="0" smtClean="0">
              <a:solidFill>
                <a:srgbClr val="0070C0"/>
              </a:solidFill>
            </a:endParaRPr>
          </a:p>
        </p:txBody>
      </p:sp>
      <p:sp>
        <p:nvSpPr>
          <p:cNvPr id="79875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28073" y="1366982"/>
            <a:ext cx="10132291" cy="4990957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tr-TR" altLang="tr-TR" dirty="0"/>
              <a:t>T</a:t>
            </a:r>
            <a:r>
              <a:rPr lang="tr-TR" altLang="tr-TR" dirty="0" smtClean="0"/>
              <a:t>utum-davranış </a:t>
            </a:r>
            <a:r>
              <a:rPr lang="tr-TR" altLang="tr-TR" dirty="0" smtClean="0"/>
              <a:t>farklarını açıklamak için </a:t>
            </a:r>
            <a:r>
              <a:rPr lang="tr-TR" altLang="tr-TR" dirty="0" err="1" smtClean="0"/>
              <a:t>Campbell</a:t>
            </a:r>
            <a:r>
              <a:rPr lang="tr-TR" altLang="tr-TR" dirty="0" smtClean="0"/>
              <a:t> (1963) </a:t>
            </a:r>
            <a:r>
              <a:rPr lang="tr-TR" altLang="tr-TR" b="1" dirty="0" smtClean="0">
                <a:solidFill>
                  <a:srgbClr val="FF0000"/>
                </a:solidFill>
              </a:rPr>
              <a:t>ORTAM EŞİĞİ</a:t>
            </a:r>
            <a:r>
              <a:rPr lang="tr-TR" altLang="tr-TR" dirty="0" smtClean="0"/>
              <a:t> kavramını kullanmıştır. </a:t>
            </a:r>
          </a:p>
          <a:p>
            <a:endParaRPr lang="tr-TR" altLang="tr-TR" dirty="0" smtClean="0"/>
          </a:p>
          <a:p>
            <a:pPr algn="ctr">
              <a:buFontTx/>
              <a:buNone/>
            </a:pPr>
            <a:r>
              <a:rPr lang="tr-TR" altLang="tr-TR" b="1" dirty="0" smtClean="0"/>
              <a:t>Bazen ortam, tutumun davranışa dönüşmesini engeller, bazen de engellemez.</a:t>
            </a:r>
          </a:p>
          <a:p>
            <a:pPr algn="ctr">
              <a:buFontTx/>
              <a:buNone/>
            </a:pPr>
            <a:endParaRPr lang="tr-TR" altLang="tr-TR" b="1" dirty="0" smtClean="0"/>
          </a:p>
          <a:p>
            <a:r>
              <a:rPr lang="tr-TR" altLang="tr-TR" b="1" dirty="0" smtClean="0"/>
              <a:t>O halde, içinde bulunulan ortam =&gt; üstünden geçilebilecek kadar ALÇAK; geçilemeyecek kadar YÜKSEK olabilir. </a:t>
            </a:r>
          </a:p>
        </p:txBody>
      </p:sp>
    </p:spTree>
    <p:extLst>
      <p:ext uri="{BB962C8B-B14F-4D97-AF65-F5344CB8AC3E}">
        <p14:creationId xmlns:p14="http://schemas.microsoft.com/office/powerpoint/2010/main" val="28859058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2800" b="1">
                <a:solidFill>
                  <a:srgbClr val="FF0000"/>
                </a:solidFill>
              </a:rPr>
              <a:t>KALIPTUTUMLARIN DURAĞANLIĞI</a:t>
            </a:r>
          </a:p>
        </p:txBody>
      </p:sp>
      <p:sp>
        <p:nvSpPr>
          <p:cNvPr id="8704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2024064" y="1214439"/>
            <a:ext cx="8358187" cy="1785937"/>
          </a:xfrm>
          <a:solidFill>
            <a:srgbClr val="FFFFFF"/>
          </a:solidFill>
        </p:spPr>
        <p:txBody>
          <a:bodyPr/>
          <a:lstStyle/>
          <a:p>
            <a:r>
              <a:rPr lang="tr-TR" altLang="tr-TR" smtClean="0"/>
              <a:t>Kalıpyargılar bilgi yokluğunda bilgi sağlama işlevi vardır. </a:t>
            </a:r>
          </a:p>
          <a:p>
            <a:r>
              <a:rPr lang="tr-TR" altLang="tr-TR" smtClean="0"/>
              <a:t>O nedenle kalıp yargılar bir kez oluştu mu kolay kolay değişmezler. </a:t>
            </a:r>
          </a:p>
        </p:txBody>
      </p:sp>
      <p:graphicFrame>
        <p:nvGraphicFramePr>
          <p:cNvPr id="5" name="4 Diyagram"/>
          <p:cNvGraphicFramePr/>
          <p:nvPr/>
        </p:nvGraphicFramePr>
        <p:xfrm>
          <a:off x="1524000" y="3143248"/>
          <a:ext cx="8786842" cy="3500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5686277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altLang="tr-TR" sz="3600" b="1" dirty="0">
                <a:solidFill>
                  <a:srgbClr val="0033CC"/>
                </a:solidFill>
              </a:rPr>
              <a:t>BAZI GEREKSİNİMLERİ KARŞILAMA</a:t>
            </a:r>
          </a:p>
        </p:txBody>
      </p:sp>
      <p:sp>
        <p:nvSpPr>
          <p:cNvPr id="88067" name="2 Metin Yer Tutucusu"/>
          <p:cNvSpPr>
            <a:spLocks noGrp="1"/>
          </p:cNvSpPr>
          <p:nvPr>
            <p:ph type="body" sz="half" idx="1"/>
          </p:nvPr>
        </p:nvSpPr>
        <p:spPr>
          <a:xfrm>
            <a:off x="2024063" y="1304925"/>
            <a:ext cx="8001000" cy="1678420"/>
          </a:xfrm>
          <a:solidFill>
            <a:srgbClr val="FFFFFF"/>
          </a:solidFill>
        </p:spPr>
        <p:txBody>
          <a:bodyPr/>
          <a:lstStyle/>
          <a:p>
            <a:r>
              <a:rPr lang="tr-TR" altLang="tr-TR" sz="3600" dirty="0"/>
              <a:t>Önyargılar insanlara örneğin ÜSTÜNLÜK duygusu verebilir. </a:t>
            </a:r>
          </a:p>
          <a:p>
            <a:endParaRPr lang="tr-TR" altLang="tr-TR" sz="3600" dirty="0"/>
          </a:p>
        </p:txBody>
      </p:sp>
    </p:spTree>
    <p:extLst>
      <p:ext uri="{BB962C8B-B14F-4D97-AF65-F5344CB8AC3E}">
        <p14:creationId xmlns:p14="http://schemas.microsoft.com/office/powerpoint/2010/main" val="401824410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>
                <a:solidFill>
                  <a:srgbClr val="0033CC"/>
                </a:solidFill>
              </a:rPr>
              <a:t>ÇARPITARAK ALGILAMA</a:t>
            </a:r>
          </a:p>
        </p:txBody>
      </p:sp>
      <p:sp>
        <p:nvSpPr>
          <p:cNvPr id="89091" name="2 Metin Yer Tutucusu"/>
          <p:cNvSpPr>
            <a:spLocks noGrp="1"/>
          </p:cNvSpPr>
          <p:nvPr>
            <p:ph type="body" sz="half" idx="1"/>
          </p:nvPr>
        </p:nvSpPr>
        <p:spPr>
          <a:xfrm>
            <a:off x="2095501" y="1304925"/>
            <a:ext cx="8215313" cy="2759075"/>
          </a:xfrm>
          <a:solidFill>
            <a:srgbClr val="FFFFFF"/>
          </a:solidFill>
        </p:spPr>
        <p:txBody>
          <a:bodyPr/>
          <a:lstStyle/>
          <a:p>
            <a:r>
              <a:rPr lang="tr-TR" altLang="tr-TR" sz="3200" dirty="0"/>
              <a:t>Olayların çarpıtılarak algılanması, kalıp yargıların devamını sağlar. </a:t>
            </a:r>
          </a:p>
          <a:p>
            <a:endParaRPr lang="tr-TR" altLang="tr-TR" sz="3200" dirty="0"/>
          </a:p>
          <a:p>
            <a:r>
              <a:rPr lang="tr-TR" altLang="tr-TR" sz="3200" dirty="0"/>
              <a:t>Yani önyargılı kişiler sadece görmek istedikleri şeyi görürler. </a:t>
            </a:r>
          </a:p>
          <a:p>
            <a:endParaRPr lang="tr-TR" altLang="tr-TR" sz="3200" dirty="0"/>
          </a:p>
        </p:txBody>
      </p:sp>
    </p:spTree>
    <p:extLst>
      <p:ext uri="{BB962C8B-B14F-4D97-AF65-F5344CB8AC3E}">
        <p14:creationId xmlns:p14="http://schemas.microsoft.com/office/powerpoint/2010/main" val="3633104818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b="1">
                <a:solidFill>
                  <a:srgbClr val="0033CC"/>
                </a:solidFill>
              </a:rPr>
              <a:t>TOPLUMSAL ENGELLER</a:t>
            </a:r>
          </a:p>
        </p:txBody>
      </p:sp>
      <p:sp>
        <p:nvSpPr>
          <p:cNvPr id="90115" name="2 Metin Yer Tutucusu"/>
          <p:cNvSpPr>
            <a:spLocks noGrp="1"/>
          </p:cNvSpPr>
          <p:nvPr>
            <p:ph type="body" sz="half" idx="1"/>
          </p:nvPr>
        </p:nvSpPr>
        <p:spPr>
          <a:xfrm>
            <a:off x="2061010" y="1314161"/>
            <a:ext cx="8143875" cy="4267200"/>
          </a:xfrm>
          <a:solidFill>
            <a:srgbClr val="FFFFFF"/>
          </a:solidFill>
        </p:spPr>
        <p:txBody>
          <a:bodyPr/>
          <a:lstStyle/>
          <a:p>
            <a:r>
              <a:rPr lang="tr-TR" altLang="tr-TR" dirty="0" smtClean="0"/>
              <a:t>Toplumsal engeller de önyargıları besler. </a:t>
            </a:r>
          </a:p>
          <a:p>
            <a:r>
              <a:rPr lang="tr-TR" altLang="tr-TR" dirty="0" smtClean="0"/>
              <a:t>Ör. Önyargılara hedef olan grup “engeller koyarak” beklentilere uygun hale getirilebilir. </a:t>
            </a:r>
          </a:p>
        </p:txBody>
      </p:sp>
    </p:spTree>
    <p:extLst>
      <p:ext uri="{BB962C8B-B14F-4D97-AF65-F5344CB8AC3E}">
        <p14:creationId xmlns:p14="http://schemas.microsoft.com/office/powerpoint/2010/main" val="3442040021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>
                <a:solidFill>
                  <a:srgbClr val="0033CC"/>
                </a:solidFill>
              </a:rPr>
              <a:t>KALIPYARGILARLA MÜCADELE</a:t>
            </a:r>
          </a:p>
        </p:txBody>
      </p:sp>
      <p:sp>
        <p:nvSpPr>
          <p:cNvPr id="91139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952626" y="1304926"/>
            <a:ext cx="8215313" cy="1552575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r>
              <a:rPr lang="tr-TR" altLang="tr-TR" b="1" smtClean="0"/>
              <a:t>Kalıplaşmış tutumlar, kolay değişebilir “sağduyulu” tutumlar değildir. </a:t>
            </a:r>
          </a:p>
          <a:p>
            <a:r>
              <a:rPr lang="tr-TR" altLang="tr-TR" b="1" smtClean="0"/>
              <a:t>Çünkü BİLİŞSEL ÖĞE eksiktir ve zaten o yüzden kalıplaşırlar. </a:t>
            </a:r>
          </a:p>
        </p:txBody>
      </p:sp>
      <p:pic>
        <p:nvPicPr>
          <p:cNvPr id="91140" name="Picture 2" descr="C:\Users\KART\Desktop\43_unlem-duyur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6376" y="1428751"/>
            <a:ext cx="982663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Metin Yer Tutucusu"/>
          <p:cNvSpPr txBox="1">
            <a:spLocks/>
          </p:cNvSpPr>
          <p:nvPr/>
        </p:nvSpPr>
        <p:spPr bwMode="auto">
          <a:xfrm>
            <a:off x="3595689" y="3143251"/>
            <a:ext cx="4429125" cy="500063"/>
          </a:xfrm>
          <a:prstGeom prst="rect">
            <a:avLst/>
          </a:prstGeom>
          <a:solidFill>
            <a:schemeClr val="accent2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tx1"/>
              </a:buClr>
              <a:buFontTx/>
              <a:buChar char="•"/>
              <a:defRPr/>
            </a:pPr>
            <a:r>
              <a:rPr lang="tr-TR" b="1" kern="0" dirty="0"/>
              <a:t>Mücadele mümkün mü?</a:t>
            </a:r>
          </a:p>
        </p:txBody>
      </p:sp>
      <p:cxnSp>
        <p:nvCxnSpPr>
          <p:cNvPr id="8" name="7 Düz Ok Bağlayıcısı"/>
          <p:cNvCxnSpPr/>
          <p:nvPr/>
        </p:nvCxnSpPr>
        <p:spPr bwMode="auto">
          <a:xfrm rot="5400000">
            <a:off x="2881313" y="3500438"/>
            <a:ext cx="571500" cy="428625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9 Düz Ok Bağlayıcısı"/>
          <p:cNvCxnSpPr/>
          <p:nvPr/>
        </p:nvCxnSpPr>
        <p:spPr bwMode="auto">
          <a:xfrm>
            <a:off x="7096126" y="3786189"/>
            <a:ext cx="1643063" cy="428625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1144" name="13 Oval"/>
          <p:cNvSpPr>
            <a:spLocks noChangeArrowheads="1"/>
          </p:cNvSpPr>
          <p:nvPr/>
        </p:nvSpPr>
        <p:spPr bwMode="auto">
          <a:xfrm>
            <a:off x="1738314" y="4071939"/>
            <a:ext cx="2643187" cy="2143125"/>
          </a:xfrm>
          <a:prstGeom prst="ellipse">
            <a:avLst/>
          </a:prstGeom>
          <a:solidFill>
            <a:srgbClr val="CCFF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000" dirty="0"/>
              <a:t>KALIPYARGILAR </a:t>
            </a:r>
          </a:p>
          <a:p>
            <a:pPr eaLnBrk="1" hangingPunct="1"/>
            <a:r>
              <a:rPr lang="tr-TR" altLang="tr-TR" sz="2000" dirty="0"/>
              <a:t>KAÇINILMAZDIR</a:t>
            </a:r>
          </a:p>
        </p:txBody>
      </p:sp>
      <p:sp>
        <p:nvSpPr>
          <p:cNvPr id="15" name="14 Oval"/>
          <p:cNvSpPr/>
          <p:nvPr/>
        </p:nvSpPr>
        <p:spPr bwMode="auto">
          <a:xfrm>
            <a:off x="4524375" y="4214813"/>
            <a:ext cx="2928938" cy="200025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tr-TR" dirty="0"/>
              <a:t>EĞİTİM İLE</a:t>
            </a:r>
          </a:p>
          <a:p>
            <a:pPr>
              <a:defRPr/>
            </a:pPr>
            <a:r>
              <a:rPr lang="tr-TR" dirty="0"/>
              <a:t> ÖNYARGI </a:t>
            </a:r>
          </a:p>
          <a:p>
            <a:pPr>
              <a:defRPr/>
            </a:pPr>
            <a:r>
              <a:rPr lang="tr-TR" dirty="0"/>
              <a:t>DÖNGÜSÜ </a:t>
            </a:r>
          </a:p>
          <a:p>
            <a:pPr>
              <a:defRPr/>
            </a:pPr>
            <a:r>
              <a:rPr lang="tr-TR" dirty="0"/>
              <a:t>KIRILABİLİR.</a:t>
            </a:r>
          </a:p>
        </p:txBody>
      </p:sp>
      <p:sp>
        <p:nvSpPr>
          <p:cNvPr id="16" name="15 Oval"/>
          <p:cNvSpPr/>
          <p:nvPr/>
        </p:nvSpPr>
        <p:spPr bwMode="auto">
          <a:xfrm>
            <a:off x="7739064" y="4286250"/>
            <a:ext cx="2928937" cy="200025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tr-TR" dirty="0"/>
              <a:t>GRUPLAR ARASI</a:t>
            </a:r>
          </a:p>
          <a:p>
            <a:pPr>
              <a:defRPr/>
            </a:pPr>
            <a:r>
              <a:rPr lang="tr-TR" dirty="0"/>
              <a:t>TEMAS</a:t>
            </a:r>
          </a:p>
          <a:p>
            <a:pPr>
              <a:defRPr/>
            </a:pPr>
            <a:r>
              <a:rPr lang="tr-TR" dirty="0"/>
              <a:t>İŞE YARAR. </a:t>
            </a:r>
          </a:p>
        </p:txBody>
      </p:sp>
      <p:cxnSp>
        <p:nvCxnSpPr>
          <p:cNvPr id="19" name="18 Düz Ok Bağlayıcısı"/>
          <p:cNvCxnSpPr>
            <a:stCxn id="6" idx="2"/>
          </p:cNvCxnSpPr>
          <p:nvPr/>
        </p:nvCxnSpPr>
        <p:spPr bwMode="auto">
          <a:xfrm rot="5400000">
            <a:off x="5595145" y="3858420"/>
            <a:ext cx="428625" cy="1587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815454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b="1" smtClean="0">
                <a:solidFill>
                  <a:srgbClr val="C00000"/>
                </a:solidFill>
              </a:rPr>
              <a:t>KALIPLAŞMIŞ TUTUMLAR (Kalıpyargılar)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2024064" y="1214438"/>
            <a:ext cx="8429625" cy="135731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defRPr/>
            </a:pPr>
            <a:r>
              <a:rPr lang="tr-TR" b="1" dirty="0" smtClean="0"/>
              <a:t>Tutumlar genellikle erken yaşlarda edinilir. </a:t>
            </a:r>
          </a:p>
          <a:p>
            <a:pPr>
              <a:defRPr/>
            </a:pPr>
            <a:r>
              <a:rPr lang="tr-TR" b="1" dirty="0" smtClean="0"/>
              <a:t>Bazı gruplar hakkında kalıplaşmış tutumlar geliştirildiği biliniyor</a:t>
            </a:r>
            <a:r>
              <a:rPr lang="tr-TR" dirty="0" smtClean="0"/>
              <a:t>. </a:t>
            </a:r>
            <a:r>
              <a:rPr lang="tr-TR" b="1" dirty="0">
                <a:solidFill>
                  <a:srgbClr val="C00000"/>
                </a:solidFill>
              </a:rPr>
              <a:t>NİÇİN?</a:t>
            </a:r>
          </a:p>
        </p:txBody>
      </p:sp>
      <p:sp>
        <p:nvSpPr>
          <p:cNvPr id="5" name="2 Metin Yer Tutucusu"/>
          <p:cNvSpPr txBox="1">
            <a:spLocks/>
          </p:cNvSpPr>
          <p:nvPr/>
        </p:nvSpPr>
        <p:spPr bwMode="auto">
          <a:xfrm>
            <a:off x="1791278" y="3042229"/>
            <a:ext cx="8501063" cy="214860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tx1"/>
              </a:buClr>
              <a:buFontTx/>
              <a:buChar char="•"/>
              <a:defRPr/>
            </a:pPr>
            <a:r>
              <a:rPr lang="tr-TR" b="1" dirty="0"/>
              <a:t>Önyargı (kalıpyargı) =&gt; spesifik bir tutum tipidir. 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tx1"/>
              </a:buClr>
              <a:buFontTx/>
              <a:buChar char="•"/>
              <a:defRPr/>
            </a:pPr>
            <a:r>
              <a:rPr lang="tr-TR" b="1" dirty="0"/>
              <a:t> bazı grupların üyelerine karşı sadece o grubun üyesi olmalarından ötürü genellikle “olumsuz” olan tutumdur. 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tx1"/>
              </a:buClr>
              <a:buFontTx/>
              <a:buChar char="•"/>
              <a:defRPr/>
            </a:pPr>
            <a:endParaRPr lang="tr-TR" b="1" dirty="0"/>
          </a:p>
          <a:p>
            <a:pPr marL="342900" indent="-342900" eaLnBrk="0" hangingPunct="0">
              <a:spcBef>
                <a:spcPct val="20000"/>
              </a:spcBef>
              <a:buClr>
                <a:schemeClr val="tx1"/>
              </a:buClr>
              <a:buFontTx/>
              <a:buChar char="•"/>
              <a:defRPr/>
            </a:pPr>
            <a:r>
              <a:rPr lang="tr-TR" b="1" dirty="0"/>
              <a:t>Tutumlar genellikle davranışlara neden olduğu için=&gt; önyargı da belli bir sosyal gruba karşı OLUMSUZ davranma eğilimi yaratır: 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tx1"/>
              </a:buClr>
              <a:buFontTx/>
              <a:buChar char="•"/>
              <a:defRPr/>
            </a:pPr>
            <a:endParaRPr lang="tr-TR" b="1" dirty="0"/>
          </a:p>
        </p:txBody>
      </p:sp>
      <p:sp>
        <p:nvSpPr>
          <p:cNvPr id="6" name="5 Yatay Kaydırma"/>
          <p:cNvSpPr/>
          <p:nvPr/>
        </p:nvSpPr>
        <p:spPr bwMode="auto">
          <a:xfrm>
            <a:off x="3559951" y="5190837"/>
            <a:ext cx="5357850" cy="785794"/>
          </a:xfrm>
          <a:prstGeom prst="horizontalScroll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r>
              <a:rPr lang="tr-TR" sz="3600" b="1" dirty="0">
                <a:solidFill>
                  <a:schemeClr val="tx1"/>
                </a:solidFill>
                <a:latin typeface="Times New Roman" pitchFamily="18" charset="0"/>
              </a:rPr>
              <a:t>AYRIMCI HAREKET</a:t>
            </a:r>
          </a:p>
        </p:txBody>
      </p:sp>
    </p:spTree>
    <p:extLst>
      <p:ext uri="{BB962C8B-B14F-4D97-AF65-F5344CB8AC3E}">
        <p14:creationId xmlns:p14="http://schemas.microsoft.com/office/powerpoint/2010/main" val="2880594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tr-TR" smtClean="0"/>
          </a:p>
        </p:txBody>
      </p:sp>
      <p:sp>
        <p:nvSpPr>
          <p:cNvPr id="53252" name="4 Yatay Kaydırma"/>
          <p:cNvSpPr>
            <a:spLocks noChangeArrowheads="1"/>
          </p:cNvSpPr>
          <p:nvPr/>
        </p:nvSpPr>
        <p:spPr bwMode="auto">
          <a:xfrm>
            <a:off x="1631806" y="1197987"/>
            <a:ext cx="8786812" cy="4143375"/>
          </a:xfrm>
          <a:prstGeom prst="horizontalScroll">
            <a:avLst>
              <a:gd name="adj" fmla="val 12500"/>
            </a:avLst>
          </a:prstGeom>
          <a:solidFill>
            <a:schemeClr val="accent2">
              <a:lumMod val="40000"/>
              <a:lumOff val="6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 sz="2800" b="1" dirty="0"/>
          </a:p>
          <a:p>
            <a:pPr eaLnBrk="1" hangingPunct="1"/>
            <a:r>
              <a:rPr lang="tr-TR" altLang="tr-TR" sz="2800" b="1" dirty="0" err="1"/>
              <a:t>Kalıpyargılar</a:t>
            </a:r>
            <a:r>
              <a:rPr lang="tr-TR" altLang="tr-TR" sz="2800" b="1" dirty="0"/>
              <a:t>, insanlar hakkında </a:t>
            </a:r>
          </a:p>
          <a:p>
            <a:pPr eaLnBrk="1" hangingPunct="1"/>
            <a:r>
              <a:rPr lang="tr-TR" altLang="tr-TR" sz="2800" b="1" dirty="0"/>
              <a:t>bireysel farklılıklara izin vermeksizin </a:t>
            </a:r>
          </a:p>
          <a:p>
            <a:pPr eaLnBrk="1" hangingPunct="1"/>
            <a:r>
              <a:rPr lang="tr-TR" altLang="tr-TR" sz="2800" b="1" dirty="0"/>
              <a:t>SABİT DÜŞÜNME tarzıdır. </a:t>
            </a:r>
          </a:p>
          <a:p>
            <a:pPr eaLnBrk="1" hangingPunct="1"/>
            <a:endParaRPr lang="tr-TR" altLang="tr-TR" sz="2800" b="1" dirty="0"/>
          </a:p>
          <a:p>
            <a:pPr eaLnBrk="1" hangingPunct="1"/>
            <a:r>
              <a:rPr lang="tr-TR" altLang="tr-TR" sz="2800" b="1" dirty="0"/>
              <a:t>Haklılıkları kesin değildir. </a:t>
            </a:r>
          </a:p>
          <a:p>
            <a:pPr eaLnBrk="1" hangingPunct="1"/>
            <a:endParaRPr lang="tr-TR" altLang="tr-TR" sz="2800" b="1" dirty="0"/>
          </a:p>
          <a:p>
            <a:pPr eaLnBrk="1" hangingPunct="1"/>
            <a:r>
              <a:rPr lang="tr-TR" altLang="tr-TR" sz="2800" b="1" dirty="0"/>
              <a:t>Kestirme yollardan edinilmiş özet bilgilerdir.</a:t>
            </a:r>
          </a:p>
          <a:p>
            <a:pPr eaLnBrk="1" hangingPunct="1"/>
            <a:r>
              <a:rPr lang="tr-TR" altLang="tr-TR" sz="2800" b="1" dirty="0"/>
              <a:t> </a:t>
            </a:r>
          </a:p>
        </p:txBody>
      </p:sp>
      <p:sp>
        <p:nvSpPr>
          <p:cNvPr id="2" name="Metin Yer Tutucusu 1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377436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b="1">
                <a:solidFill>
                  <a:srgbClr val="C00000"/>
                </a:solidFill>
              </a:rPr>
              <a:t>ÖNYARGININ KÖKLERİ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2024063" y="1304925"/>
            <a:ext cx="8286750" cy="1766888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tr-TR" dirty="0" smtClean="0"/>
              <a:t>Tarihsel yaklaşım, önyargının sıklıkla </a:t>
            </a:r>
            <a:r>
              <a:rPr lang="tr-TR" b="1" u="sng" dirty="0" smtClean="0"/>
              <a:t>baskın grupların</a:t>
            </a:r>
            <a:r>
              <a:rPr lang="tr-TR" dirty="0" smtClean="0"/>
              <a:t>, </a:t>
            </a:r>
            <a:r>
              <a:rPr lang="tr-TR" b="1" i="1" dirty="0" smtClean="0">
                <a:solidFill>
                  <a:srgbClr val="C00000"/>
                </a:solidFill>
              </a:rPr>
              <a:t>kendinden daha güçsüz grupları </a:t>
            </a:r>
            <a:r>
              <a:rPr lang="tr-TR" u="sng" dirty="0" smtClean="0"/>
              <a:t>baskı altına almasının, sömürmesinin</a:t>
            </a:r>
            <a:r>
              <a:rPr lang="tr-TR" dirty="0" smtClean="0"/>
              <a:t> bir “</a:t>
            </a:r>
            <a:r>
              <a:rPr lang="tr-TR" sz="3200" b="1" dirty="0">
                <a:solidFill>
                  <a:srgbClr val="002060"/>
                </a:solidFill>
              </a:rPr>
              <a:t>mazur gösterme</a:t>
            </a:r>
            <a:r>
              <a:rPr lang="tr-TR" dirty="0" smtClean="0"/>
              <a:t>” yolu olarak ortaya çıkmıştır. </a:t>
            </a:r>
            <a:endParaRPr lang="tr-TR" dirty="0"/>
          </a:p>
        </p:txBody>
      </p:sp>
      <p:sp>
        <p:nvSpPr>
          <p:cNvPr id="54276" name="5 Sağa Bükülü Ok"/>
          <p:cNvSpPr>
            <a:spLocks noChangeArrowheads="1"/>
          </p:cNvSpPr>
          <p:nvPr/>
        </p:nvSpPr>
        <p:spPr bwMode="auto">
          <a:xfrm>
            <a:off x="3095626" y="3214689"/>
            <a:ext cx="1000125" cy="1500187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54277" name="6 Sola Bükülü Ok"/>
          <p:cNvSpPr>
            <a:spLocks noChangeArrowheads="1"/>
          </p:cNvSpPr>
          <p:nvPr/>
        </p:nvSpPr>
        <p:spPr bwMode="auto">
          <a:xfrm>
            <a:off x="8310564" y="3214688"/>
            <a:ext cx="928687" cy="142875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54278" name="7 Yuvarlatılmış Dikdörtgen"/>
          <p:cNvSpPr>
            <a:spLocks noChangeArrowheads="1"/>
          </p:cNvSpPr>
          <p:nvPr/>
        </p:nvSpPr>
        <p:spPr bwMode="auto">
          <a:xfrm>
            <a:off x="2238376" y="4786313"/>
            <a:ext cx="3357563" cy="1357312"/>
          </a:xfrm>
          <a:prstGeom prst="roundRect">
            <a:avLst>
              <a:gd name="adj" fmla="val 16667"/>
            </a:avLst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800" b="1">
                <a:solidFill>
                  <a:srgbClr val="002060"/>
                </a:solidFill>
              </a:rPr>
              <a:t>GRUPLARARASI </a:t>
            </a:r>
          </a:p>
          <a:p>
            <a:pPr eaLnBrk="1" hangingPunct="1"/>
            <a:r>
              <a:rPr lang="tr-TR" altLang="tr-TR" sz="2800" b="1">
                <a:solidFill>
                  <a:srgbClr val="002060"/>
                </a:solidFill>
              </a:rPr>
              <a:t>REKABET</a:t>
            </a:r>
          </a:p>
        </p:txBody>
      </p:sp>
      <p:sp>
        <p:nvSpPr>
          <p:cNvPr id="54279" name="8 Yuvarlatılmış Dikdörtgen"/>
          <p:cNvSpPr>
            <a:spLocks noChangeArrowheads="1"/>
          </p:cNvSpPr>
          <p:nvPr/>
        </p:nvSpPr>
        <p:spPr bwMode="auto">
          <a:xfrm>
            <a:off x="6381750" y="4786313"/>
            <a:ext cx="4000500" cy="1357312"/>
          </a:xfrm>
          <a:prstGeom prst="roundRect">
            <a:avLst>
              <a:gd name="adj" fmla="val 16667"/>
            </a:avLst>
          </a:prstGeom>
          <a:solidFill>
            <a:srgbClr val="FF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2800" b="1">
                <a:solidFill>
                  <a:srgbClr val="002060"/>
                </a:solidFill>
              </a:rPr>
              <a:t>SOSYAL </a:t>
            </a:r>
          </a:p>
          <a:p>
            <a:pPr eaLnBrk="1" hangingPunct="1"/>
            <a:r>
              <a:rPr lang="tr-TR" altLang="tr-TR" sz="2800" b="1">
                <a:solidFill>
                  <a:srgbClr val="002060"/>
                </a:solidFill>
              </a:rPr>
              <a:t>KATEGORİLEŞTİRME</a:t>
            </a:r>
          </a:p>
          <a:p>
            <a:pPr eaLnBrk="1" hangingPunct="1"/>
            <a:r>
              <a:rPr lang="tr-TR" altLang="tr-TR" sz="2800" b="1">
                <a:solidFill>
                  <a:srgbClr val="002060"/>
                </a:solidFill>
              </a:rPr>
              <a:t>(Biz-Onlar Etkisi)</a:t>
            </a:r>
          </a:p>
        </p:txBody>
      </p:sp>
    </p:spTree>
    <p:extLst>
      <p:ext uri="{BB962C8B-B14F-4D97-AF65-F5344CB8AC3E}">
        <p14:creationId xmlns:p14="http://schemas.microsoft.com/office/powerpoint/2010/main" val="2829980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b="1"/>
              <a:t>GRUPLAR ARASI REKABET</a:t>
            </a:r>
          </a:p>
        </p:txBody>
      </p:sp>
      <p:sp>
        <p:nvSpPr>
          <p:cNvPr id="7" name="6 Dikdörtgen"/>
          <p:cNvSpPr/>
          <p:nvPr/>
        </p:nvSpPr>
        <p:spPr bwMode="auto">
          <a:xfrm>
            <a:off x="1457759" y="909205"/>
            <a:ext cx="5357812" cy="4286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r>
              <a:rPr lang="tr-TR" b="1" dirty="0">
                <a:solidFill>
                  <a:schemeClr val="tx1"/>
                </a:solidFill>
                <a:latin typeface="Times New Roman" pitchFamily="18" charset="0"/>
              </a:rPr>
              <a:t>EN ESKİ ÖNYARGI KAYNAĞI</a:t>
            </a:r>
          </a:p>
        </p:txBody>
      </p:sp>
      <p:sp>
        <p:nvSpPr>
          <p:cNvPr id="8" name="1 Başlık"/>
          <p:cNvSpPr txBox="1">
            <a:spLocks/>
          </p:cNvSpPr>
          <p:nvPr/>
        </p:nvSpPr>
        <p:spPr>
          <a:xfrm>
            <a:off x="1159742" y="1772805"/>
            <a:ext cx="10274300" cy="86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altLang="tr-TR" b="1" smtClean="0">
                <a:solidFill>
                  <a:srgbClr val="FF0000"/>
                </a:solidFill>
              </a:rPr>
              <a:t>GERÇEKÇİ ÇATIŞMA KURAMI</a:t>
            </a:r>
            <a:endParaRPr lang="tr-TR" altLang="tr-TR" b="1" dirty="0">
              <a:solidFill>
                <a:srgbClr val="FF0000"/>
              </a:solidFill>
            </a:endParaRPr>
          </a:p>
        </p:txBody>
      </p:sp>
      <p:sp>
        <p:nvSpPr>
          <p:cNvPr id="9" name="2 Metin Yer Tutucusu"/>
          <p:cNvSpPr>
            <a:spLocks noGrp="1"/>
          </p:cNvSpPr>
          <p:nvPr>
            <p:ph type="body" sz="half" idx="1"/>
          </p:nvPr>
        </p:nvSpPr>
        <p:spPr>
          <a:xfrm>
            <a:off x="2312988" y="2636405"/>
            <a:ext cx="8429625" cy="2195513"/>
          </a:xfrm>
          <a:solidFill>
            <a:srgbClr val="CCCCFF"/>
          </a:solidFill>
        </p:spPr>
        <p:txBody>
          <a:bodyPr/>
          <a:lstStyle/>
          <a:p>
            <a:r>
              <a:rPr lang="tr-TR" altLang="tr-TR" dirty="0" smtClean="0"/>
              <a:t>Kıt (sınırlı) kaynaklar için rekabet eden grupların yaşadıkları ÇATIŞMA sonucunda birbirlerine karşı önyargı geliştirdiklerini ileri sürer. </a:t>
            </a:r>
          </a:p>
          <a:p>
            <a:r>
              <a:rPr lang="tr-TR" altLang="tr-TR" dirty="0" smtClean="0"/>
              <a:t>Kurama göre =&gt; gruplar çatışma halindeyken her grupta iki önemli değişiklik olur: </a:t>
            </a:r>
          </a:p>
        </p:txBody>
      </p:sp>
      <p:sp>
        <p:nvSpPr>
          <p:cNvPr id="10" name="9 Yuvarlatılmış Dikdörtgen"/>
          <p:cNvSpPr>
            <a:spLocks noChangeArrowheads="1"/>
          </p:cNvSpPr>
          <p:nvPr/>
        </p:nvSpPr>
        <p:spPr bwMode="auto">
          <a:xfrm>
            <a:off x="3290167" y="4981143"/>
            <a:ext cx="3357562" cy="1428750"/>
          </a:xfrm>
          <a:prstGeom prst="roundRect">
            <a:avLst>
              <a:gd name="adj" fmla="val 16667"/>
            </a:avLst>
          </a:prstGeom>
          <a:solidFill>
            <a:srgbClr val="CC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b="1" dirty="0"/>
              <a:t>DIŞ GRUBA KARŞI </a:t>
            </a:r>
          </a:p>
          <a:p>
            <a:pPr eaLnBrk="1" hangingPunct="1"/>
            <a:r>
              <a:rPr lang="tr-TR" altLang="tr-TR" b="1" dirty="0"/>
              <a:t>DÜŞMANLIK</a:t>
            </a:r>
          </a:p>
          <a:p>
            <a:pPr eaLnBrk="1" hangingPunct="1"/>
            <a:r>
              <a:rPr lang="tr-TR" altLang="tr-TR" b="1" dirty="0"/>
              <a:t>DUYGUSUSNUN  </a:t>
            </a:r>
          </a:p>
          <a:p>
            <a:pPr eaLnBrk="1" hangingPunct="1"/>
            <a:r>
              <a:rPr lang="tr-TR" altLang="tr-TR" b="1" dirty="0"/>
              <a:t>ARTMASI</a:t>
            </a:r>
          </a:p>
        </p:txBody>
      </p:sp>
      <p:sp>
        <p:nvSpPr>
          <p:cNvPr id="11" name="10 Yuvarlatılmış Dikdörtgen"/>
          <p:cNvSpPr>
            <a:spLocks noChangeArrowheads="1"/>
          </p:cNvSpPr>
          <p:nvPr/>
        </p:nvSpPr>
        <p:spPr bwMode="auto">
          <a:xfrm>
            <a:off x="7719292" y="4909706"/>
            <a:ext cx="3714750" cy="1428750"/>
          </a:xfrm>
          <a:prstGeom prst="roundRect">
            <a:avLst>
              <a:gd name="adj" fmla="val 16667"/>
            </a:avLst>
          </a:prstGeom>
          <a:solidFill>
            <a:srgbClr val="FF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b="1" dirty="0"/>
              <a:t>GRUP İÇİ BAĞLILIĞIN</a:t>
            </a:r>
          </a:p>
          <a:p>
            <a:pPr eaLnBrk="1" hangingPunct="1"/>
            <a:r>
              <a:rPr lang="tr-TR" altLang="tr-TR" b="1" dirty="0"/>
              <a:t>YOĞUNLAŞMASI </a:t>
            </a:r>
          </a:p>
          <a:p>
            <a:pPr eaLnBrk="1" hangingPunct="1"/>
            <a:r>
              <a:rPr lang="tr-TR" altLang="tr-TR" b="1" dirty="0"/>
              <a:t>(ETNOSENTRİZM)</a:t>
            </a:r>
          </a:p>
        </p:txBody>
      </p:sp>
    </p:spTree>
    <p:extLst>
      <p:ext uri="{BB962C8B-B14F-4D97-AF65-F5344CB8AC3E}">
        <p14:creationId xmlns:p14="http://schemas.microsoft.com/office/powerpoint/2010/main" val="42741913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800" b="1"/>
              <a:t>BİZ-ONLAR ETKİSİ 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2024063" y="1304926"/>
            <a:ext cx="8286750" cy="183832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defRPr/>
            </a:pPr>
            <a:r>
              <a:rPr lang="tr-TR" dirty="0" smtClean="0"/>
              <a:t>Bu aslında basit bir gerçektir. </a:t>
            </a:r>
          </a:p>
          <a:p>
            <a:pPr>
              <a:defRPr/>
            </a:pPr>
            <a:r>
              <a:rPr lang="tr-TR" dirty="0" smtClean="0"/>
              <a:t>İnsanlar genellikle çevrelerini iki ayrı kategoriye bölerler: BİZ VE ONLAR. </a:t>
            </a:r>
          </a:p>
          <a:p>
            <a:pPr>
              <a:defRPr/>
            </a:pPr>
            <a:r>
              <a:rPr lang="tr-TR" dirty="0" smtClean="0"/>
              <a:t>Bu ayrım birçok boyuta dayalı olarak yapılabilir: </a:t>
            </a:r>
          </a:p>
          <a:p>
            <a:pPr>
              <a:defRPr/>
            </a:pPr>
            <a:endParaRPr lang="tr-TR" dirty="0"/>
          </a:p>
        </p:txBody>
      </p:sp>
      <p:sp>
        <p:nvSpPr>
          <p:cNvPr id="58372" name="4 Oval"/>
          <p:cNvSpPr>
            <a:spLocks noChangeArrowheads="1"/>
          </p:cNvSpPr>
          <p:nvPr/>
        </p:nvSpPr>
        <p:spPr bwMode="auto">
          <a:xfrm>
            <a:off x="2024063" y="3500438"/>
            <a:ext cx="1928812" cy="1428750"/>
          </a:xfrm>
          <a:prstGeom prst="ellipse">
            <a:avLst/>
          </a:prstGeom>
          <a:solidFill>
            <a:srgbClr val="FF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3600" b="1"/>
              <a:t>ırk</a:t>
            </a:r>
          </a:p>
        </p:txBody>
      </p:sp>
      <p:sp>
        <p:nvSpPr>
          <p:cNvPr id="58373" name="5 Oval"/>
          <p:cNvSpPr>
            <a:spLocks noChangeArrowheads="1"/>
          </p:cNvSpPr>
          <p:nvPr/>
        </p:nvSpPr>
        <p:spPr bwMode="auto">
          <a:xfrm>
            <a:off x="5024438" y="3357563"/>
            <a:ext cx="1928812" cy="1428750"/>
          </a:xfrm>
          <a:prstGeom prst="ellipse">
            <a:avLst/>
          </a:prstGeom>
          <a:solidFill>
            <a:srgbClr val="CC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3600" b="1"/>
              <a:t>din</a:t>
            </a:r>
          </a:p>
        </p:txBody>
      </p:sp>
      <p:sp>
        <p:nvSpPr>
          <p:cNvPr id="58374" name="6 Oval"/>
          <p:cNvSpPr>
            <a:spLocks noChangeArrowheads="1"/>
          </p:cNvSpPr>
          <p:nvPr/>
        </p:nvSpPr>
        <p:spPr bwMode="auto">
          <a:xfrm>
            <a:off x="3452813" y="5072063"/>
            <a:ext cx="1928812" cy="1428750"/>
          </a:xfrm>
          <a:prstGeom prst="ellipse">
            <a:avLst/>
          </a:prstGeom>
          <a:solidFill>
            <a:srgbClr val="99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sz="3600" b="1"/>
              <a:t>Etnik </a:t>
            </a:r>
          </a:p>
          <a:p>
            <a:pPr eaLnBrk="1" hangingPunct="1"/>
            <a:r>
              <a:rPr lang="tr-TR" altLang="tr-TR" sz="3600" b="1"/>
              <a:t>köken</a:t>
            </a:r>
          </a:p>
        </p:txBody>
      </p:sp>
      <p:sp>
        <p:nvSpPr>
          <p:cNvPr id="8" name="7 Oval"/>
          <p:cNvSpPr/>
          <p:nvPr/>
        </p:nvSpPr>
        <p:spPr bwMode="auto">
          <a:xfrm>
            <a:off x="6738938" y="5000625"/>
            <a:ext cx="1928812" cy="1428750"/>
          </a:xfrm>
          <a:prstGeom prst="ellipse">
            <a:avLst/>
          </a:prstGeom>
          <a:solidFill>
            <a:schemeClr val="accent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tr-TR" sz="3600" b="1" dirty="0"/>
              <a:t>cinsiyet</a:t>
            </a:r>
          </a:p>
        </p:txBody>
      </p:sp>
      <p:sp>
        <p:nvSpPr>
          <p:cNvPr id="9" name="8 Oval"/>
          <p:cNvSpPr/>
          <p:nvPr/>
        </p:nvSpPr>
        <p:spPr bwMode="auto">
          <a:xfrm>
            <a:off x="8382001" y="3500438"/>
            <a:ext cx="1928813" cy="142875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tr-TR" sz="3600" b="1" dirty="0"/>
              <a:t>meslek</a:t>
            </a:r>
          </a:p>
        </p:txBody>
      </p:sp>
    </p:spTree>
    <p:extLst>
      <p:ext uri="{BB962C8B-B14F-4D97-AF65-F5344CB8AC3E}">
        <p14:creationId xmlns:p14="http://schemas.microsoft.com/office/powerpoint/2010/main" val="317627862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b="1"/>
              <a:t>HIRSIZIN MAĞARASI DENEYİ</a:t>
            </a:r>
          </a:p>
        </p:txBody>
      </p:sp>
      <p:pic>
        <p:nvPicPr>
          <p:cNvPr id="59395" name="Picture 2" descr="C:\Users\KART\Desktop\sherif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0" y="1071564"/>
            <a:ext cx="1885950" cy="235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6" name="Picture 3" descr="C:\Users\KART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063" y="1500189"/>
            <a:ext cx="5643562" cy="281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7" name="Picture 4" descr="C:\Users\KART\Desktop\images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189" y="4714875"/>
            <a:ext cx="2524125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8" name="Picture 5" descr="C:\Users\KART\Desktop\images (2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6" y="4572001"/>
            <a:ext cx="2276475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9" name="Picture 6" descr="C:\Users\KART\Desktop\images (3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4500563"/>
            <a:ext cx="2247900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9 Metin kutusu"/>
          <p:cNvSpPr txBox="1"/>
          <p:nvPr/>
        </p:nvSpPr>
        <p:spPr>
          <a:xfrm>
            <a:off x="2524125" y="3857625"/>
            <a:ext cx="92868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dirty="0"/>
              <a:t>1954</a:t>
            </a:r>
          </a:p>
        </p:txBody>
      </p:sp>
    </p:spTree>
    <p:extLst>
      <p:ext uri="{BB962C8B-B14F-4D97-AF65-F5344CB8AC3E}">
        <p14:creationId xmlns:p14="http://schemas.microsoft.com/office/powerpoint/2010/main" val="8239066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b="1">
                <a:solidFill>
                  <a:srgbClr val="0033CC"/>
                </a:solidFill>
              </a:rPr>
              <a:t>SOSYAL KİMLİK</a:t>
            </a:r>
          </a:p>
        </p:txBody>
      </p:sp>
      <p:sp>
        <p:nvSpPr>
          <p:cNvPr id="68611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952626" y="1071564"/>
            <a:ext cx="8501063" cy="5500687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r>
              <a:rPr lang="tr-TR" altLang="tr-TR" dirty="0" err="1" smtClean="0"/>
              <a:t>Henri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Tajfel</a:t>
            </a:r>
            <a:r>
              <a:rPr lang="tr-TR" altLang="tr-TR" dirty="0" smtClean="0"/>
              <a:t> bir etnik grubun ben merkezciliği olan  </a:t>
            </a:r>
            <a:r>
              <a:rPr lang="tr-TR" altLang="tr-TR" dirty="0" err="1" smtClean="0"/>
              <a:t>etnosentirizmin</a:t>
            </a:r>
            <a:r>
              <a:rPr lang="tr-TR" altLang="tr-TR" dirty="0" smtClean="0"/>
              <a:t> yaratılması için rekabetin gerekli olmadığını ileri sürmüştür. </a:t>
            </a:r>
          </a:p>
          <a:p>
            <a:r>
              <a:rPr lang="tr-TR" altLang="tr-TR" dirty="0" smtClean="0"/>
              <a:t>O’na göre, gerekli olan sadece iki grubun yaratılmasıdır. </a:t>
            </a:r>
          </a:p>
          <a:p>
            <a:r>
              <a:rPr lang="tr-TR" altLang="tr-TR" dirty="0" smtClean="0"/>
              <a:t>Belli bir sosyal gruba ait olmakla kişi kendini tanımlar çünkü ÖZSAYGILARINI ARTTIRMA arayışı içindedir. </a:t>
            </a:r>
          </a:p>
          <a:p>
            <a:r>
              <a:rPr lang="tr-TR" altLang="tr-TR" dirty="0" smtClean="0"/>
              <a:t>Bu, kişi ancak kendisini DAHA ÜSTÜN bir grubun üyesi olarak tanımlarsa mümkündür. </a:t>
            </a:r>
          </a:p>
          <a:p>
            <a:r>
              <a:rPr lang="tr-TR" altLang="tr-TR" dirty="0" smtClean="0"/>
              <a:t>Her grup kendini rakiplerinden biraz daha “iyi” görmeyi isteyecektir. </a:t>
            </a:r>
          </a:p>
          <a:p>
            <a:r>
              <a:rPr lang="tr-TR" altLang="tr-TR" dirty="0" err="1" smtClean="0"/>
              <a:t>Tajfel</a:t>
            </a:r>
            <a:r>
              <a:rPr lang="tr-TR" altLang="tr-TR" dirty="0" smtClean="0"/>
              <a:t> bu süreci =&gt; kıt kaynaklar için gruplar arası çatışmadan ayırmak için =&gt; </a:t>
            </a:r>
            <a:r>
              <a:rPr lang="tr-TR" altLang="tr-TR" b="1" dirty="0">
                <a:solidFill>
                  <a:srgbClr val="FF0000"/>
                </a:solidFill>
              </a:rPr>
              <a:t>SOSYAL REKABET </a:t>
            </a:r>
            <a:r>
              <a:rPr lang="tr-TR" altLang="tr-TR" dirty="0" smtClean="0"/>
              <a:t>olarak adlandırmıştır. </a:t>
            </a:r>
          </a:p>
        </p:txBody>
      </p:sp>
    </p:spTree>
    <p:extLst>
      <p:ext uri="{BB962C8B-B14F-4D97-AF65-F5344CB8AC3E}">
        <p14:creationId xmlns:p14="http://schemas.microsoft.com/office/powerpoint/2010/main" val="3741883447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b="1">
                <a:solidFill>
                  <a:srgbClr val="0033CC"/>
                </a:solidFill>
              </a:rPr>
              <a:t>SOSYAL ÖĞRENME</a:t>
            </a:r>
          </a:p>
        </p:txBody>
      </p:sp>
      <p:sp>
        <p:nvSpPr>
          <p:cNvPr id="70659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881188" y="1304925"/>
            <a:ext cx="8501062" cy="4895850"/>
          </a:xfrm>
          <a:solidFill>
            <a:schemeClr val="bg1"/>
          </a:solidFill>
        </p:spPr>
        <p:txBody>
          <a:bodyPr/>
          <a:lstStyle/>
          <a:p>
            <a:r>
              <a:rPr lang="tr-TR" altLang="tr-TR" sz="3200"/>
              <a:t>Önyargının “sosyal öğrenme” aracılığıyla, tıpkı diğer tutumlar gibi geliştiği önerilebilir. </a:t>
            </a:r>
          </a:p>
          <a:p>
            <a:endParaRPr lang="tr-TR" altLang="tr-TR" sz="3200"/>
          </a:p>
          <a:p>
            <a:r>
              <a:rPr lang="tr-TR" altLang="tr-TR" sz="3200"/>
              <a:t>Ana-baba/ arkadaşlar/ medya / öğretmenler vb. aracılığıyla önyargılar aktarılabilir. </a:t>
            </a:r>
          </a:p>
          <a:p>
            <a:endParaRPr lang="tr-TR" altLang="tr-TR" sz="3200"/>
          </a:p>
          <a:p>
            <a:r>
              <a:rPr lang="tr-TR" altLang="tr-TR" sz="3200"/>
              <a:t>Çocuklar bilinçli ya da bilinçsiz olarak ÖNYARGILI olarak yetiştirilebilirler. </a:t>
            </a:r>
          </a:p>
        </p:txBody>
      </p:sp>
    </p:spTree>
    <p:extLst>
      <p:ext uri="{BB962C8B-B14F-4D97-AF65-F5344CB8AC3E}">
        <p14:creationId xmlns:p14="http://schemas.microsoft.com/office/powerpoint/2010/main" val="371740174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699</Words>
  <Application>Microsoft Office PowerPoint</Application>
  <PresentationFormat>Geniş ekran</PresentationFormat>
  <Paragraphs>121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Office Teması</vt:lpstr>
      <vt:lpstr>PowerPoint Sunusu</vt:lpstr>
      <vt:lpstr>KALIPLAŞMIŞ TUTUMLAR (Kalıpyargılar)</vt:lpstr>
      <vt:lpstr>PowerPoint Sunusu</vt:lpstr>
      <vt:lpstr>ÖNYARGININ KÖKLERİ</vt:lpstr>
      <vt:lpstr>GRUPLAR ARASI REKABET</vt:lpstr>
      <vt:lpstr>BİZ-ONLAR ETKİSİ </vt:lpstr>
      <vt:lpstr>HIRSIZIN MAĞARASI DENEYİ</vt:lpstr>
      <vt:lpstr>SOSYAL KİMLİK</vt:lpstr>
      <vt:lpstr>SOSYAL ÖĞRENME</vt:lpstr>
      <vt:lpstr>KİŞİLİK </vt:lpstr>
      <vt:lpstr>AYRIMCI DAVRANIŞ NEDİR?</vt:lpstr>
      <vt:lpstr>AYRIMCILIK…</vt:lpstr>
      <vt:lpstr>Bazen, olumsuz tutum davranışa yansımaz. ….</vt:lpstr>
      <vt:lpstr>GİZİL ÖNYARGI???</vt:lpstr>
      <vt:lpstr>KALIPTUTUMLARIN DURAĞANLIĞI</vt:lpstr>
      <vt:lpstr>BAZI GEREKSİNİMLERİ KARŞILAMA</vt:lpstr>
      <vt:lpstr>ÇARPITARAK ALGILAMA</vt:lpstr>
      <vt:lpstr>TOPLUMSAL ENGELLER</vt:lpstr>
      <vt:lpstr>KALIPYARGILARLA MÜCADELE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2</cp:revision>
  <dcterms:created xsi:type="dcterms:W3CDTF">2017-11-16T11:26:36Z</dcterms:created>
  <dcterms:modified xsi:type="dcterms:W3CDTF">2017-11-16T11:29:42Z</dcterms:modified>
</cp:coreProperties>
</file>