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1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57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44D1-F10A-432C-9C08-76E3F97ED930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94673C3-5AA5-4583-93CC-89F847D0E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42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44D1-F10A-432C-9C08-76E3F97ED930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4673C3-5AA5-4583-93CC-89F847D0E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6005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44D1-F10A-432C-9C08-76E3F97ED930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4673C3-5AA5-4583-93CC-89F847D0E1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268242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44D1-F10A-432C-9C08-76E3F97ED930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4673C3-5AA5-4583-93CC-89F847D0E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23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44D1-F10A-432C-9C08-76E3F97ED930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4673C3-5AA5-4583-93CC-89F847D0E1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16890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44D1-F10A-432C-9C08-76E3F97ED930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4673C3-5AA5-4583-93CC-89F847D0E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2489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44D1-F10A-432C-9C08-76E3F97ED930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673C3-5AA5-4583-93CC-89F847D0E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6398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44D1-F10A-432C-9C08-76E3F97ED930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673C3-5AA5-4583-93CC-89F847D0E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4040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44D1-F10A-432C-9C08-76E3F97ED930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673C3-5AA5-4583-93CC-89F847D0E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3340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44D1-F10A-432C-9C08-76E3F97ED930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4673C3-5AA5-4583-93CC-89F847D0E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6852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44D1-F10A-432C-9C08-76E3F97ED930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94673C3-5AA5-4583-93CC-89F847D0E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6591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44D1-F10A-432C-9C08-76E3F97ED930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94673C3-5AA5-4583-93CC-89F847D0E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5873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44D1-F10A-432C-9C08-76E3F97ED930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673C3-5AA5-4583-93CC-89F847D0E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4926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44D1-F10A-432C-9C08-76E3F97ED930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673C3-5AA5-4583-93CC-89F847D0E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6060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44D1-F10A-432C-9C08-76E3F97ED930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673C3-5AA5-4583-93CC-89F847D0E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475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44D1-F10A-432C-9C08-76E3F97ED930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4673C3-5AA5-4583-93CC-89F847D0E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5472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144D1-F10A-432C-9C08-76E3F97ED930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94673C3-5AA5-4583-93CC-89F847D0E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1097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6515" y="3483429"/>
            <a:ext cx="9955370" cy="1543318"/>
          </a:xfrm>
        </p:spPr>
        <p:txBody>
          <a:bodyPr/>
          <a:lstStyle/>
          <a:p>
            <a:r>
              <a:rPr lang="tr-TR" b="1" dirty="0" smtClean="0">
                <a:latin typeface="Calibri" panose="020F0502020204030204" pitchFamily="34" charset="0"/>
              </a:rPr>
              <a:t>Bağımlılık yapan maddeler</a:t>
            </a:r>
            <a:endParaRPr lang="en-US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833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19633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>
                <a:latin typeface="Calibri" pitchFamily="34" charset="0"/>
              </a:rPr>
              <a:t>Yoksunluk Belirtileri</a:t>
            </a:r>
            <a:endParaRPr lang="tr-TR" sz="4400" b="1" dirty="0">
              <a:latin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441371"/>
          </a:xfrm>
        </p:spPr>
        <p:txBody>
          <a:bodyPr>
            <a:noAutofit/>
          </a:bodyPr>
          <a:lstStyle/>
          <a:p>
            <a:r>
              <a:rPr lang="tr-TR" sz="2800" dirty="0" smtClean="0">
                <a:latin typeface="Calibri" pitchFamily="34" charset="0"/>
              </a:rPr>
              <a:t>Şiddetli halsizlik</a:t>
            </a:r>
          </a:p>
          <a:p>
            <a:r>
              <a:rPr lang="tr-TR" sz="2800" dirty="0" smtClean="0">
                <a:latin typeface="Calibri" pitchFamily="34" charset="0"/>
              </a:rPr>
              <a:t>Uyuma isteği</a:t>
            </a:r>
          </a:p>
          <a:p>
            <a:r>
              <a:rPr lang="tr-TR" sz="2800" dirty="0" smtClean="0">
                <a:latin typeface="Calibri" pitchFamily="34" charset="0"/>
              </a:rPr>
              <a:t>Kas spazmları</a:t>
            </a:r>
          </a:p>
          <a:p>
            <a:r>
              <a:rPr lang="tr-TR" sz="2800" dirty="0" smtClean="0">
                <a:latin typeface="Calibri" pitchFamily="34" charset="0"/>
              </a:rPr>
              <a:t>Şiddetli burun akıntısı</a:t>
            </a:r>
          </a:p>
          <a:p>
            <a:r>
              <a:rPr lang="tr-TR" sz="2800" dirty="0" smtClean="0">
                <a:latin typeface="Calibri" pitchFamily="34" charset="0"/>
              </a:rPr>
              <a:t>Yorgunluk</a:t>
            </a:r>
          </a:p>
          <a:p>
            <a:r>
              <a:rPr lang="tr-TR" sz="2800" dirty="0" smtClean="0">
                <a:latin typeface="Calibri" pitchFamily="34" charset="0"/>
              </a:rPr>
              <a:t>Sinirlilik</a:t>
            </a:r>
          </a:p>
          <a:p>
            <a:r>
              <a:rPr lang="tr-TR" sz="2800" dirty="0" smtClean="0">
                <a:latin typeface="Calibri" pitchFamily="34" charset="0"/>
              </a:rPr>
              <a:t>Endişe</a:t>
            </a:r>
          </a:p>
          <a:p>
            <a:r>
              <a:rPr lang="tr-TR" sz="2800" dirty="0" smtClean="0">
                <a:latin typeface="Calibri" pitchFamily="34" charset="0"/>
              </a:rPr>
              <a:t>Korku</a:t>
            </a:r>
            <a:endParaRPr lang="tr-TR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400" b="1" dirty="0" err="1" smtClean="0">
                <a:latin typeface="Calibri" pitchFamily="34" charset="0"/>
              </a:rPr>
              <a:t>Ecstasy</a:t>
            </a:r>
            <a:endParaRPr lang="tr-TR" sz="4400" dirty="0">
              <a:latin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587726" y="1621971"/>
            <a:ext cx="4313864" cy="4648199"/>
          </a:xfrm>
        </p:spPr>
        <p:txBody>
          <a:bodyPr>
            <a:normAutofit fontScale="92500"/>
          </a:bodyPr>
          <a:lstStyle/>
          <a:p>
            <a:r>
              <a:rPr lang="tr-TR" sz="2800" dirty="0" smtClean="0">
                <a:latin typeface="Calibri" pitchFamily="34" charset="0"/>
              </a:rPr>
              <a:t>Bir amfetamin türevidir.</a:t>
            </a:r>
          </a:p>
          <a:p>
            <a:r>
              <a:rPr lang="tr-TR" sz="2800" dirty="0" smtClean="0">
                <a:latin typeface="Calibri" pitchFamily="34" charset="0"/>
              </a:rPr>
              <a:t>Etkileri hem amfetaminlere, hem de </a:t>
            </a:r>
            <a:r>
              <a:rPr lang="tr-TR" sz="2800" dirty="0" err="1" smtClean="0">
                <a:latin typeface="Calibri" pitchFamily="34" charset="0"/>
              </a:rPr>
              <a:t>halüsinojik</a:t>
            </a:r>
            <a:r>
              <a:rPr lang="tr-TR" sz="2800" dirty="0" smtClean="0">
                <a:latin typeface="Calibri" pitchFamily="34" charset="0"/>
              </a:rPr>
              <a:t> maddelere benzer.</a:t>
            </a:r>
          </a:p>
          <a:p>
            <a:r>
              <a:rPr lang="tr-TR" sz="2800" dirty="0" smtClean="0">
                <a:latin typeface="Calibri" pitchFamily="34" charset="0"/>
              </a:rPr>
              <a:t>Üstünde kuş, fil vb. resimler bulunan tabletler biçiminde satılır.</a:t>
            </a:r>
          </a:p>
          <a:p>
            <a:r>
              <a:rPr lang="tr-TR" sz="2800" dirty="0" smtClean="0">
                <a:latin typeface="Calibri" pitchFamily="34" charset="0"/>
              </a:rPr>
              <a:t>Ağız yoluyla alınır.</a:t>
            </a:r>
          </a:p>
          <a:p>
            <a:r>
              <a:rPr lang="tr-TR" sz="2800" dirty="0" smtClean="0">
                <a:latin typeface="Calibri" pitchFamily="34" charset="0"/>
              </a:rPr>
              <a:t>Daha çok eğlence yerlerinde bulunur.</a:t>
            </a:r>
            <a:endParaRPr lang="tr-TR" sz="2800" dirty="0">
              <a:latin typeface="Calibri" pitchFamily="34" charset="0"/>
            </a:endParaRPr>
          </a:p>
        </p:txBody>
      </p:sp>
      <p:pic>
        <p:nvPicPr>
          <p:cNvPr id="8194" name="Picture 2" descr="C:\Users\NAZAN\Desktop\maryam\madde bağımlılığı\resim\ilac-e1531761786887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306603" y="2351314"/>
            <a:ext cx="5023839" cy="2743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b="1" dirty="0" smtClean="0">
                <a:latin typeface="Calibri" pitchFamily="34" charset="0"/>
              </a:rPr>
              <a:t>Yoksunluk Belirtileri</a:t>
            </a:r>
            <a:endParaRPr lang="tr-TR" sz="4400" b="1" dirty="0">
              <a:latin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458584" y="1730827"/>
            <a:ext cx="8915400" cy="4397829"/>
          </a:xfrm>
        </p:spPr>
        <p:txBody>
          <a:bodyPr>
            <a:noAutofit/>
          </a:bodyPr>
          <a:lstStyle/>
          <a:p>
            <a:r>
              <a:rPr lang="tr-TR" sz="2400" dirty="0" smtClean="0">
                <a:latin typeface="Calibri" pitchFamily="34" charset="0"/>
              </a:rPr>
              <a:t>Boşluk duygusu</a:t>
            </a:r>
          </a:p>
          <a:p>
            <a:r>
              <a:rPr lang="tr-TR" sz="2400" dirty="0" smtClean="0">
                <a:latin typeface="Calibri" pitchFamily="34" charset="0"/>
              </a:rPr>
              <a:t>Bitkinlik</a:t>
            </a:r>
          </a:p>
          <a:p>
            <a:r>
              <a:rPr lang="tr-TR" sz="2400" dirty="0" smtClean="0">
                <a:latin typeface="Calibri" pitchFamily="34" charset="0"/>
              </a:rPr>
              <a:t>Baş ağrısı</a:t>
            </a:r>
          </a:p>
          <a:p>
            <a:r>
              <a:rPr lang="tr-TR" sz="2400" dirty="0" smtClean="0">
                <a:latin typeface="Calibri" pitchFamily="34" charset="0"/>
              </a:rPr>
              <a:t>Baş dönmesi</a:t>
            </a:r>
          </a:p>
          <a:p>
            <a:r>
              <a:rPr lang="tr-TR" sz="2400" dirty="0" smtClean="0">
                <a:latin typeface="Calibri" pitchFamily="34" charset="0"/>
              </a:rPr>
              <a:t>Depresyon</a:t>
            </a:r>
          </a:p>
          <a:p>
            <a:r>
              <a:rPr lang="tr-TR" sz="2400" dirty="0" err="1" smtClean="0">
                <a:latin typeface="Calibri" pitchFamily="34" charset="0"/>
              </a:rPr>
              <a:t>Anksiyete</a:t>
            </a:r>
            <a:endParaRPr lang="tr-TR" sz="2400" dirty="0" smtClean="0">
              <a:latin typeface="Calibri" pitchFamily="34" charset="0"/>
            </a:endParaRPr>
          </a:p>
          <a:p>
            <a:r>
              <a:rPr lang="tr-TR" sz="2400" dirty="0" smtClean="0">
                <a:latin typeface="Calibri" pitchFamily="34" charset="0"/>
              </a:rPr>
              <a:t>Panik atak</a:t>
            </a:r>
          </a:p>
          <a:p>
            <a:r>
              <a:rPr lang="tr-TR" sz="2400" dirty="0" smtClean="0">
                <a:latin typeface="Calibri" pitchFamily="34" charset="0"/>
              </a:rPr>
              <a:t>Uyku ve yeme bozuklukları</a:t>
            </a:r>
          </a:p>
          <a:p>
            <a:r>
              <a:rPr lang="tr-TR" sz="2400" dirty="0" smtClean="0">
                <a:latin typeface="Calibri" pitchFamily="34" charset="0"/>
              </a:rPr>
              <a:t>Vücudun çeşitli yerlerinde ağrılar</a:t>
            </a:r>
            <a:endParaRPr lang="tr-TR" sz="24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Calibri" pitchFamily="34" charset="0"/>
              </a:rPr>
              <a:t>Kokain</a:t>
            </a:r>
            <a:endParaRPr lang="tr-TR" sz="4400" dirty="0">
              <a:latin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979612" y="1556657"/>
            <a:ext cx="4313864" cy="4724399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Calibri" pitchFamily="34" charset="0"/>
              </a:rPr>
              <a:t>Kokain çok hızlı ve güçlü bir bağımlılık geliştirir.</a:t>
            </a:r>
          </a:p>
          <a:p>
            <a:r>
              <a:rPr lang="tr-TR" sz="2800" dirty="0" smtClean="0">
                <a:latin typeface="Calibri" pitchFamily="34" charset="0"/>
              </a:rPr>
              <a:t>Kokainin saf olarak kullanımı nadirdir.</a:t>
            </a:r>
          </a:p>
          <a:p>
            <a:r>
              <a:rPr lang="tr-TR" sz="2800" dirty="0" smtClean="0">
                <a:latin typeface="Calibri" pitchFamily="34" charset="0"/>
              </a:rPr>
              <a:t>Genellikle şeker tozu ya da </a:t>
            </a:r>
            <a:r>
              <a:rPr lang="tr-TR" sz="2800" dirty="0" err="1" smtClean="0">
                <a:latin typeface="Calibri" pitchFamily="34" charset="0"/>
              </a:rPr>
              <a:t>prokain</a:t>
            </a:r>
            <a:r>
              <a:rPr lang="tr-TR" sz="2800" dirty="0" smtClean="0">
                <a:latin typeface="Calibri" pitchFamily="34" charset="0"/>
              </a:rPr>
              <a:t> ile karıştırılmaktadır.</a:t>
            </a:r>
          </a:p>
          <a:p>
            <a:r>
              <a:rPr lang="tr-TR" sz="2800" dirty="0" smtClean="0">
                <a:latin typeface="Calibri" pitchFamily="34" charset="0"/>
              </a:rPr>
              <a:t>Alındığı zaman, keyif, </a:t>
            </a:r>
            <a:r>
              <a:rPr lang="tr-TR" sz="2800" dirty="0" err="1" smtClean="0">
                <a:latin typeface="Calibri" pitchFamily="34" charset="0"/>
              </a:rPr>
              <a:t>çoşkunluk</a:t>
            </a:r>
            <a:r>
              <a:rPr lang="tr-TR" sz="2800" dirty="0" smtClean="0">
                <a:latin typeface="Calibri" pitchFamily="34" charset="0"/>
              </a:rPr>
              <a:t> ve neşe verir.</a:t>
            </a:r>
          </a:p>
          <a:p>
            <a:endParaRPr lang="tr-TR" dirty="0"/>
          </a:p>
        </p:txBody>
      </p:sp>
      <p:pic>
        <p:nvPicPr>
          <p:cNvPr id="9218" name="Picture 2" descr="C:\Users\NAZAN\Desktop\maryam\madde bağımlılığı\resim\Kokain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955972" y="2987419"/>
            <a:ext cx="4559527" cy="2548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5634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>
                <a:latin typeface="Calibri" pitchFamily="34" charset="0"/>
              </a:rPr>
              <a:t>Yoksunluk Belirtileri</a:t>
            </a:r>
            <a:endParaRPr lang="tr-TR" sz="4400" b="1" dirty="0">
              <a:latin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480355" y="1992086"/>
            <a:ext cx="8915400" cy="4495800"/>
          </a:xfrm>
        </p:spPr>
        <p:txBody>
          <a:bodyPr>
            <a:noAutofit/>
          </a:bodyPr>
          <a:lstStyle/>
          <a:p>
            <a:r>
              <a:rPr lang="tr-TR" sz="2400" dirty="0" smtClean="0">
                <a:latin typeface="Calibri" pitchFamily="34" charset="0"/>
              </a:rPr>
              <a:t>Çöküntü</a:t>
            </a:r>
          </a:p>
          <a:p>
            <a:r>
              <a:rPr lang="tr-TR" sz="2400" dirty="0" smtClean="0">
                <a:latin typeface="Calibri" pitchFamily="34" charset="0"/>
              </a:rPr>
              <a:t>Mutsuzluk</a:t>
            </a:r>
          </a:p>
          <a:p>
            <a:r>
              <a:rPr lang="tr-TR" sz="2400" dirty="0" smtClean="0">
                <a:latin typeface="Calibri" pitchFamily="34" charset="0"/>
              </a:rPr>
              <a:t>Hiçbir şeyden zevk almama</a:t>
            </a:r>
          </a:p>
          <a:p>
            <a:r>
              <a:rPr lang="tr-TR" sz="2400" dirty="0" smtClean="0">
                <a:latin typeface="Calibri" pitchFamily="34" charset="0"/>
              </a:rPr>
              <a:t>Sıkıntı</a:t>
            </a:r>
          </a:p>
          <a:p>
            <a:r>
              <a:rPr lang="tr-TR" sz="2400" dirty="0" smtClean="0">
                <a:latin typeface="Calibri" pitchFamily="34" charset="0"/>
              </a:rPr>
              <a:t>Kaygı</a:t>
            </a:r>
          </a:p>
          <a:p>
            <a:r>
              <a:rPr lang="tr-TR" sz="2400" dirty="0" smtClean="0">
                <a:latin typeface="Calibri" pitchFamily="34" charset="0"/>
              </a:rPr>
              <a:t>Sinirlilik</a:t>
            </a:r>
          </a:p>
          <a:p>
            <a:r>
              <a:rPr lang="tr-TR" sz="2400" dirty="0" smtClean="0">
                <a:latin typeface="Calibri" pitchFamily="34" charset="0"/>
              </a:rPr>
              <a:t>Güçsüzlük</a:t>
            </a:r>
          </a:p>
          <a:p>
            <a:r>
              <a:rPr lang="tr-TR" sz="2400" dirty="0" smtClean="0">
                <a:latin typeface="Calibri" pitchFamily="34" charset="0"/>
              </a:rPr>
              <a:t>Çok uyuma isteği</a:t>
            </a:r>
          </a:p>
          <a:p>
            <a:r>
              <a:rPr lang="tr-TR" sz="2400" dirty="0" smtClean="0">
                <a:latin typeface="Calibri" pitchFamily="34" charset="0"/>
              </a:rPr>
              <a:t>Kabus görme</a:t>
            </a:r>
            <a:endParaRPr lang="tr-TR" sz="24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Calibri" pitchFamily="34" charset="0"/>
              </a:rPr>
              <a:t>Amfetamin ve Benzerleri</a:t>
            </a:r>
            <a:endParaRPr lang="tr-TR" dirty="0">
              <a:latin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589315" y="1643744"/>
            <a:ext cx="4682390" cy="4615822"/>
          </a:xfrm>
        </p:spPr>
        <p:txBody>
          <a:bodyPr/>
          <a:lstStyle/>
          <a:p>
            <a:r>
              <a:rPr lang="tr-TR" sz="2400" dirty="0" smtClean="0">
                <a:latin typeface="Calibri" pitchFamily="34" charset="0"/>
              </a:rPr>
              <a:t>Günümüzde amfetaminler halen tıbbi amaçlar için kullanılan ilaçlardır.</a:t>
            </a:r>
          </a:p>
          <a:p>
            <a:r>
              <a:rPr lang="tr-TR" sz="2400" dirty="0" smtClean="0">
                <a:latin typeface="Calibri" pitchFamily="34" charset="0"/>
              </a:rPr>
              <a:t>Bunların içinde en önemlisi çocuklarda </a:t>
            </a:r>
            <a:r>
              <a:rPr lang="tr-TR" sz="2400" dirty="0" err="1" smtClean="0">
                <a:latin typeface="Calibri" pitchFamily="34" charset="0"/>
              </a:rPr>
              <a:t>hiperaktivite</a:t>
            </a:r>
            <a:r>
              <a:rPr lang="tr-TR" sz="2400" dirty="0" smtClean="0">
                <a:latin typeface="Calibri" pitchFamily="34" charset="0"/>
              </a:rPr>
              <a:t> sendromu depresyon ve </a:t>
            </a:r>
            <a:r>
              <a:rPr lang="tr-TR" sz="2400" dirty="0" err="1" smtClean="0">
                <a:latin typeface="Calibri" pitchFamily="34" charset="0"/>
              </a:rPr>
              <a:t>narkolepsi</a:t>
            </a:r>
            <a:r>
              <a:rPr lang="tr-TR" sz="2400" dirty="0" smtClean="0">
                <a:latin typeface="Calibri" pitchFamily="34" charset="0"/>
              </a:rPr>
              <a:t> adı verilen hastalıklardır.</a:t>
            </a:r>
          </a:p>
          <a:p>
            <a:endParaRPr lang="tr-TR" dirty="0"/>
          </a:p>
        </p:txBody>
      </p:sp>
      <p:pic>
        <p:nvPicPr>
          <p:cNvPr id="10242" name="Picture 2" descr="C:\Users\NAZAN\Desktop\maryam\madde bağımlılığı\resim\uses-and-risks-of-amphetamine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91375" y="2524760"/>
            <a:ext cx="4313238" cy="29800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b="1" dirty="0" smtClean="0">
                <a:latin typeface="Calibri" pitchFamily="34" charset="0"/>
              </a:rPr>
              <a:t>Yoksunluk Belirtileri</a:t>
            </a:r>
            <a:endParaRPr lang="tr-TR" sz="4400" b="1" dirty="0">
              <a:latin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240870" y="1469571"/>
            <a:ext cx="6794273" cy="5072744"/>
          </a:xfrm>
        </p:spPr>
        <p:txBody>
          <a:bodyPr>
            <a:noAutofit/>
          </a:bodyPr>
          <a:lstStyle/>
          <a:p>
            <a:r>
              <a:rPr lang="tr-TR" sz="2800" dirty="0" err="1" smtClean="0">
                <a:latin typeface="Calibri" pitchFamily="34" charset="0"/>
              </a:rPr>
              <a:t>Anksiyete</a:t>
            </a:r>
            <a:endParaRPr lang="tr-TR" sz="2800" dirty="0" smtClean="0">
              <a:latin typeface="Calibri" pitchFamily="34" charset="0"/>
            </a:endParaRPr>
          </a:p>
          <a:p>
            <a:r>
              <a:rPr lang="tr-TR" sz="2800" dirty="0" smtClean="0">
                <a:latin typeface="Calibri" pitchFamily="34" charset="0"/>
              </a:rPr>
              <a:t>Mutsuzluk ve çöküntü hali</a:t>
            </a:r>
          </a:p>
          <a:p>
            <a:r>
              <a:rPr lang="tr-TR" sz="2800" dirty="0" smtClean="0">
                <a:latin typeface="Calibri" pitchFamily="34" charset="0"/>
              </a:rPr>
              <a:t>Güçsüzlük</a:t>
            </a:r>
          </a:p>
          <a:p>
            <a:r>
              <a:rPr lang="tr-TR" sz="2800" dirty="0" smtClean="0">
                <a:latin typeface="Calibri" pitchFamily="34" charset="0"/>
              </a:rPr>
              <a:t>Hareketsizlik</a:t>
            </a:r>
          </a:p>
          <a:p>
            <a:r>
              <a:rPr lang="tr-TR" sz="2800" dirty="0" smtClean="0">
                <a:latin typeface="Calibri" pitchFamily="34" charset="0"/>
              </a:rPr>
              <a:t>Kabuslar</a:t>
            </a:r>
          </a:p>
          <a:p>
            <a:r>
              <a:rPr lang="tr-TR" sz="2800" dirty="0" smtClean="0">
                <a:latin typeface="Calibri" pitchFamily="34" charset="0"/>
              </a:rPr>
              <a:t>Fazla uyuma</a:t>
            </a:r>
          </a:p>
          <a:p>
            <a:r>
              <a:rPr lang="tr-TR" sz="2800" dirty="0" smtClean="0">
                <a:latin typeface="Calibri" pitchFamily="34" charset="0"/>
              </a:rPr>
              <a:t>Baş ağrısı</a:t>
            </a:r>
          </a:p>
          <a:p>
            <a:r>
              <a:rPr lang="tr-TR" sz="2800" dirty="0" smtClean="0">
                <a:latin typeface="Calibri" pitchFamily="34" charset="0"/>
              </a:rPr>
              <a:t>Terleme</a:t>
            </a:r>
          </a:p>
          <a:p>
            <a:r>
              <a:rPr lang="tr-TR" sz="2800" dirty="0" smtClean="0">
                <a:latin typeface="Calibri" pitchFamily="34" charset="0"/>
              </a:rPr>
              <a:t>Kas krampları</a:t>
            </a:r>
            <a:endParaRPr lang="tr-TR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2124838" y="2442024"/>
            <a:ext cx="8911687" cy="1803404"/>
          </a:xfrm>
        </p:spPr>
        <p:txBody>
          <a:bodyPr>
            <a:noAutofit/>
          </a:bodyPr>
          <a:lstStyle/>
          <a:p>
            <a:pPr algn="ctr"/>
            <a:r>
              <a:rPr lang="tr-TR" sz="8800" b="1" dirty="0" smtClean="0">
                <a:latin typeface="Calibri" pitchFamily="34" charset="0"/>
              </a:rPr>
              <a:t>TEŞEKKÜRLER</a:t>
            </a:r>
            <a:endParaRPr lang="tr-TR" sz="8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b="1" dirty="0" smtClean="0">
                <a:latin typeface="Calibri" pitchFamily="34" charset="0"/>
              </a:rPr>
              <a:t>Esrar</a:t>
            </a:r>
            <a:endParaRPr lang="tr-TR" sz="4400" b="1" dirty="0">
              <a:latin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774371" y="1382485"/>
            <a:ext cx="5344886" cy="4985657"/>
          </a:xfrm>
        </p:spPr>
        <p:txBody>
          <a:bodyPr>
            <a:normAutofit fontScale="92500"/>
          </a:bodyPr>
          <a:lstStyle/>
          <a:p>
            <a:r>
              <a:rPr lang="tr-TR" sz="2800" dirty="0" smtClean="0">
                <a:latin typeface="Calibri" pitchFamily="34" charset="0"/>
              </a:rPr>
              <a:t>Esrarın tarih boyunca yetiştirildiği ve kullanıldığı bilinmektedir.</a:t>
            </a:r>
          </a:p>
          <a:p>
            <a:r>
              <a:rPr lang="tr-TR" sz="2800" dirty="0" smtClean="0">
                <a:latin typeface="Calibri" pitchFamily="34" charset="0"/>
              </a:rPr>
              <a:t>Son yıllarda kullanımı giderek artmaktadır.</a:t>
            </a:r>
          </a:p>
          <a:p>
            <a:r>
              <a:rPr lang="tr-TR" sz="2800" dirty="0" smtClean="0">
                <a:latin typeface="Calibri" pitchFamily="34" charset="0"/>
              </a:rPr>
              <a:t>İşleniş biçimine göre bazı farklılıklar gösterir ve bunlara göre farklı isimler alır. Bunlar arasında </a:t>
            </a:r>
            <a:r>
              <a:rPr lang="tr-TR" sz="2800" dirty="0" err="1" smtClean="0">
                <a:latin typeface="Calibri" pitchFamily="34" charset="0"/>
              </a:rPr>
              <a:t>Marijuana</a:t>
            </a:r>
            <a:r>
              <a:rPr lang="tr-TR" sz="2800" dirty="0" smtClean="0">
                <a:latin typeface="Calibri" pitchFamily="34" charset="0"/>
              </a:rPr>
              <a:t>, </a:t>
            </a:r>
            <a:r>
              <a:rPr lang="tr-TR" sz="2800" dirty="0" err="1" smtClean="0">
                <a:latin typeface="Calibri" pitchFamily="34" charset="0"/>
              </a:rPr>
              <a:t>Gubar</a:t>
            </a:r>
            <a:r>
              <a:rPr lang="tr-TR" sz="2800" dirty="0" smtClean="0">
                <a:latin typeface="Calibri" pitchFamily="34" charset="0"/>
              </a:rPr>
              <a:t>, </a:t>
            </a:r>
            <a:r>
              <a:rPr lang="tr-TR" sz="2800" dirty="0" err="1" smtClean="0">
                <a:latin typeface="Calibri" pitchFamily="34" charset="0"/>
              </a:rPr>
              <a:t>Ganja</a:t>
            </a:r>
            <a:r>
              <a:rPr lang="tr-TR" sz="2800" dirty="0" smtClean="0">
                <a:latin typeface="Calibri" pitchFamily="34" charset="0"/>
              </a:rPr>
              <a:t> sayılabilir.</a:t>
            </a:r>
          </a:p>
          <a:p>
            <a:r>
              <a:rPr lang="tr-TR" sz="2800" dirty="0" smtClean="0">
                <a:latin typeface="Calibri" pitchFamily="34" charset="0"/>
              </a:rPr>
              <a:t>En sık marihuana, ot ve </a:t>
            </a:r>
            <a:r>
              <a:rPr lang="tr-TR" sz="2800" dirty="0" err="1" smtClean="0">
                <a:latin typeface="Calibri" pitchFamily="34" charset="0"/>
              </a:rPr>
              <a:t>joint</a:t>
            </a:r>
            <a:r>
              <a:rPr lang="tr-TR" sz="2800" dirty="0" smtClean="0">
                <a:latin typeface="Calibri" pitchFamily="34" charset="0"/>
              </a:rPr>
              <a:t> olarak isimlendirilmektedir.</a:t>
            </a:r>
          </a:p>
          <a:p>
            <a:r>
              <a:rPr lang="tr-TR" sz="2800" dirty="0" smtClean="0">
                <a:latin typeface="Calibri" pitchFamily="34" charset="0"/>
              </a:rPr>
              <a:t>Genellikle sigara şeklinde kullanılır.</a:t>
            </a:r>
          </a:p>
          <a:p>
            <a:endParaRPr lang="tr-TR" dirty="0"/>
          </a:p>
        </p:txBody>
      </p:sp>
      <p:pic>
        <p:nvPicPr>
          <p:cNvPr id="5122" name="Picture 2" descr="C:\Users\NAZAN\Desktop\maryam\madde bağımlılığı\resim\indir (4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85315" y="1894910"/>
            <a:ext cx="3746613" cy="37466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4749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Calibri" pitchFamily="34" charset="0"/>
              </a:rPr>
              <a:t>Etkileri</a:t>
            </a:r>
            <a:endParaRPr lang="tr-TR" sz="4400" b="1" dirty="0">
              <a:latin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00098" y="1698171"/>
            <a:ext cx="8915400" cy="4506965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Calibri" pitchFamily="34" charset="0"/>
              </a:rPr>
              <a:t>Esrar içildiğinde keyif verici etkisi birkaç dakika içinde ortaya çıkar.</a:t>
            </a:r>
          </a:p>
          <a:p>
            <a:r>
              <a:rPr lang="tr-TR" sz="2400" dirty="0" smtClean="0">
                <a:latin typeface="Calibri" pitchFamily="34" charset="0"/>
              </a:rPr>
              <a:t>Yarım saat içinde etkisi en üst düzeye gelmekte ve bu etki 2-4 saat içinde sonlanmaktadır.</a:t>
            </a:r>
          </a:p>
          <a:p>
            <a:r>
              <a:rPr lang="tr-TR" sz="2400" dirty="0" smtClean="0">
                <a:latin typeface="Calibri" pitchFamily="34" charset="0"/>
              </a:rPr>
              <a:t>Hareket becerilerindeki bozukluk 8-12 saat devam eder.</a:t>
            </a:r>
          </a:p>
          <a:p>
            <a:r>
              <a:rPr lang="tr-TR" sz="2400" dirty="0" smtClean="0">
                <a:latin typeface="Calibri" pitchFamily="34" charset="0"/>
              </a:rPr>
              <a:t>Esrar kullanımı kısa süreli rahatlama, algıda değişiklik, zaman algısında bozulma ve duyusal deneyimlerde abartıya neden olmaktadır.</a:t>
            </a:r>
            <a:endParaRPr lang="tr-TR" sz="24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99890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>
                <a:latin typeface="Calibri" pitchFamily="34" charset="0"/>
              </a:rPr>
              <a:t>Bağımlılık</a:t>
            </a:r>
            <a:endParaRPr lang="tr-TR" sz="4400" b="1" dirty="0">
              <a:latin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1709057"/>
            <a:ext cx="8915400" cy="4202165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Calibri" pitchFamily="34" charset="0"/>
              </a:rPr>
              <a:t>Esrar kullanıcılarında bağımlılık görülme riskinin kullanımın sıklığıyla orantılı olduğu gösterilmiştir. Bağımlılığın görülme sıklığı, sık kullanımla beraber yükselme eğilimindedir. Haftada birkaç kez ve uzun süre esrar kullananlarda bağımlılık görülme sıklığının %57 ile 92 arasında değiştiği saptanmıştır (Swift ve ark. 1998; Johns, 2001).</a:t>
            </a:r>
            <a:endParaRPr lang="tr-TR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92925" y="624110"/>
            <a:ext cx="7781162" cy="878119"/>
          </a:xfrm>
        </p:spPr>
        <p:txBody>
          <a:bodyPr/>
          <a:lstStyle/>
          <a:p>
            <a:pPr algn="ctr"/>
            <a:r>
              <a:rPr lang="tr-TR" b="1" dirty="0" smtClean="0">
                <a:latin typeface="Calibri" pitchFamily="34" charset="0"/>
              </a:rPr>
              <a:t>Yoksunluk Belirtileri</a:t>
            </a:r>
            <a:endParaRPr lang="tr-TR" dirty="0">
              <a:latin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807028" y="1992084"/>
            <a:ext cx="4475562" cy="4397829"/>
          </a:xfrm>
        </p:spPr>
        <p:txBody>
          <a:bodyPr>
            <a:noAutofit/>
          </a:bodyPr>
          <a:lstStyle/>
          <a:p>
            <a:r>
              <a:rPr lang="tr-TR" sz="2400" dirty="0" smtClean="0">
                <a:latin typeface="Calibri" pitchFamily="34" charset="0"/>
              </a:rPr>
              <a:t>Aşırı hassaslık</a:t>
            </a:r>
          </a:p>
          <a:p>
            <a:r>
              <a:rPr lang="tr-TR" sz="2400" dirty="0" smtClean="0">
                <a:latin typeface="Calibri" pitchFamily="34" charset="0"/>
              </a:rPr>
              <a:t> Alınganlık</a:t>
            </a:r>
          </a:p>
          <a:p>
            <a:r>
              <a:rPr lang="tr-TR" sz="2400" dirty="0" smtClean="0">
                <a:latin typeface="Calibri" pitchFamily="34" charset="0"/>
              </a:rPr>
              <a:t> Sinirlilik</a:t>
            </a:r>
          </a:p>
          <a:p>
            <a:r>
              <a:rPr lang="tr-TR" sz="2400" dirty="0" smtClean="0">
                <a:latin typeface="Calibri" pitchFamily="34" charset="0"/>
              </a:rPr>
              <a:t> Huzursuzluk</a:t>
            </a:r>
          </a:p>
          <a:p>
            <a:r>
              <a:rPr lang="tr-TR" sz="2400" dirty="0" smtClean="0">
                <a:latin typeface="Calibri" pitchFamily="34" charset="0"/>
              </a:rPr>
              <a:t> Gerginlik</a:t>
            </a:r>
          </a:p>
          <a:p>
            <a:r>
              <a:rPr lang="tr-TR" sz="2400" dirty="0" smtClean="0">
                <a:latin typeface="Calibri" pitchFamily="34" charset="0"/>
              </a:rPr>
              <a:t> İştah azalması</a:t>
            </a:r>
          </a:p>
          <a:p>
            <a:r>
              <a:rPr lang="tr-TR" sz="2400" dirty="0" smtClean="0">
                <a:latin typeface="Calibri" pitchFamily="34" charset="0"/>
              </a:rPr>
              <a:t>Yön duygusu kaybı</a:t>
            </a:r>
          </a:p>
          <a:p>
            <a:r>
              <a:rPr lang="tr-TR" sz="2400" dirty="0" smtClean="0">
                <a:latin typeface="Calibri" pitchFamily="34" charset="0"/>
              </a:rPr>
              <a:t> Görsel, işitsel ve dokunsal halüsinasyonlar</a:t>
            </a:r>
            <a:endParaRPr lang="tr-TR" sz="2400" dirty="0">
              <a:latin typeface="Calibri" pitchFamily="34" charset="0"/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7245176" y="1861456"/>
            <a:ext cx="4313864" cy="4626429"/>
          </a:xfrm>
        </p:spPr>
        <p:txBody>
          <a:bodyPr/>
          <a:lstStyle/>
          <a:p>
            <a:r>
              <a:rPr lang="tr-TR" sz="2400" dirty="0" smtClean="0">
                <a:latin typeface="Calibri" pitchFamily="34" charset="0"/>
              </a:rPr>
              <a:t> Uykusuzluk</a:t>
            </a:r>
          </a:p>
          <a:p>
            <a:r>
              <a:rPr lang="tr-TR" sz="2400" dirty="0" smtClean="0">
                <a:latin typeface="Calibri" pitchFamily="34" charset="0"/>
              </a:rPr>
              <a:t> Titreme</a:t>
            </a:r>
          </a:p>
          <a:p>
            <a:r>
              <a:rPr lang="tr-TR" sz="2400" dirty="0" smtClean="0">
                <a:latin typeface="Calibri" pitchFamily="34" charset="0"/>
              </a:rPr>
              <a:t> Ürperme</a:t>
            </a:r>
          </a:p>
          <a:p>
            <a:r>
              <a:rPr lang="tr-TR" sz="2400" dirty="0" smtClean="0">
                <a:latin typeface="Calibri" pitchFamily="34" charset="0"/>
              </a:rPr>
              <a:t> Terleme</a:t>
            </a:r>
          </a:p>
          <a:p>
            <a:r>
              <a:rPr lang="tr-TR" sz="2400" dirty="0" smtClean="0">
                <a:latin typeface="Calibri" pitchFamily="34" charset="0"/>
              </a:rPr>
              <a:t> Ateş</a:t>
            </a:r>
          </a:p>
          <a:p>
            <a:r>
              <a:rPr lang="tr-TR" sz="2400" dirty="0" smtClean="0">
                <a:latin typeface="Calibri" pitchFamily="34" charset="0"/>
              </a:rPr>
              <a:t> Bulantı</a:t>
            </a:r>
          </a:p>
          <a:p>
            <a:r>
              <a:rPr lang="tr-TR" sz="2400" dirty="0" smtClean="0">
                <a:latin typeface="Calibri" pitchFamily="34" charset="0"/>
              </a:rPr>
              <a:t> Mide-Bağırsak rahatsızlıkları</a:t>
            </a:r>
          </a:p>
          <a:p>
            <a:r>
              <a:rPr lang="tr-TR" sz="2400" dirty="0" smtClean="0">
                <a:latin typeface="Calibri" pitchFamily="34" charset="0"/>
              </a:rPr>
              <a:t> Parçalanmış düşünceler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Calibri" pitchFamily="34" charset="0"/>
              </a:rPr>
              <a:t>Afyon</a:t>
            </a:r>
            <a:endParaRPr lang="tr-TR" sz="4400" dirty="0">
              <a:latin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729241" y="1556657"/>
            <a:ext cx="4313864" cy="459405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800" dirty="0" smtClean="0">
                <a:latin typeface="Calibri" pitchFamily="34" charset="0"/>
              </a:rPr>
              <a:t>Afyon haşhaşından elde edilen ve uyuşturucu özelliği taşıyan maddeler arasında afyon sakızı, morfin, kodein, eroin, </a:t>
            </a:r>
            <a:r>
              <a:rPr lang="tr-TR" sz="2800" dirty="0" err="1" smtClean="0">
                <a:latin typeface="Calibri" pitchFamily="34" charset="0"/>
              </a:rPr>
              <a:t>metadon</a:t>
            </a:r>
            <a:r>
              <a:rPr lang="tr-TR" sz="2800" dirty="0" smtClean="0">
                <a:latin typeface="Calibri" pitchFamily="34" charset="0"/>
              </a:rPr>
              <a:t> gibi maddeler sayılabilir.</a:t>
            </a:r>
            <a:endParaRPr lang="tr-TR" sz="2800" dirty="0">
              <a:latin typeface="Calibri" pitchFamily="34" charset="0"/>
            </a:endParaRPr>
          </a:p>
        </p:txBody>
      </p:sp>
      <p:pic>
        <p:nvPicPr>
          <p:cNvPr id="6147" name="Picture 3" descr="C:\Users\NAZAN\Desktop\maryam\madde bağımlılığı\resim\15112017163648701057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071632" y="3469250"/>
            <a:ext cx="4313238" cy="24191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latin typeface="Calibri" pitchFamily="34" charset="0"/>
              </a:rPr>
              <a:t>Bağımlılık</a:t>
            </a:r>
            <a:endParaRPr lang="tr-TR" sz="4800" b="1" dirty="0">
              <a:latin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Calibri" pitchFamily="34" charset="0"/>
              </a:rPr>
              <a:t>Bir iki hafta süre ile düzenli kullanım sonucu bağımlılık oluşur. </a:t>
            </a:r>
          </a:p>
          <a:p>
            <a:r>
              <a:rPr lang="tr-TR" sz="2800" dirty="0" smtClean="0">
                <a:latin typeface="Calibri" pitchFamily="34" charset="0"/>
              </a:rPr>
              <a:t>bazı duyarlı kişilerde bağımlılık daha hızla gelişmektedir. Özellikle saf eroin kullanımında ruhsal bağımlılık hızla gelişir. Birinci dozdan sonra kişi, ciddi ruhsal sıkıntılar </a:t>
            </a:r>
            <a:r>
              <a:rPr lang="es-ES" sz="2800" dirty="0" smtClean="0">
                <a:latin typeface="Calibri" pitchFamily="34" charset="0"/>
              </a:rPr>
              <a:t>çekmeye başlar ve dozu tekrarlama gereksinimi duyar.</a:t>
            </a:r>
            <a:endParaRPr lang="tr-TR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67233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>
                <a:latin typeface="Calibri" pitchFamily="34" charset="0"/>
              </a:rPr>
              <a:t>Yoksunluk Belirtileri</a:t>
            </a:r>
            <a:endParaRPr lang="tr-TR" sz="4400" b="1" dirty="0">
              <a:latin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97327" y="1676399"/>
            <a:ext cx="6533017" cy="4517571"/>
          </a:xfrm>
        </p:spPr>
        <p:txBody>
          <a:bodyPr>
            <a:noAutofit/>
          </a:bodyPr>
          <a:lstStyle/>
          <a:p>
            <a:r>
              <a:rPr lang="tr-TR" sz="2400" dirty="0" smtClean="0">
                <a:latin typeface="Calibri" pitchFamily="34" charset="0"/>
              </a:rPr>
              <a:t>Kusma</a:t>
            </a:r>
          </a:p>
          <a:p>
            <a:r>
              <a:rPr lang="tr-TR" sz="2400" dirty="0" smtClean="0">
                <a:latin typeface="Calibri" pitchFamily="34" charset="0"/>
              </a:rPr>
              <a:t>Bulantı</a:t>
            </a:r>
          </a:p>
          <a:p>
            <a:r>
              <a:rPr lang="tr-TR" sz="2400" dirty="0" smtClean="0">
                <a:latin typeface="Calibri" pitchFamily="34" charset="0"/>
              </a:rPr>
              <a:t>Kas ve kemik ağrıları</a:t>
            </a:r>
          </a:p>
          <a:p>
            <a:r>
              <a:rPr lang="tr-TR" sz="2400" dirty="0" smtClean="0">
                <a:latin typeface="Calibri" pitchFamily="34" charset="0"/>
              </a:rPr>
              <a:t>Göz ve burundan akıntılar</a:t>
            </a:r>
          </a:p>
          <a:p>
            <a:r>
              <a:rPr lang="tr-TR" sz="2400" dirty="0" smtClean="0">
                <a:latin typeface="Calibri" pitchFamily="34" charset="0"/>
              </a:rPr>
              <a:t>Terleme</a:t>
            </a:r>
          </a:p>
          <a:p>
            <a:r>
              <a:rPr lang="tr-TR" sz="2400" dirty="0" smtClean="0">
                <a:latin typeface="Calibri" pitchFamily="34" charset="0"/>
              </a:rPr>
              <a:t>Ateş</a:t>
            </a:r>
          </a:p>
          <a:p>
            <a:r>
              <a:rPr lang="tr-TR" sz="2400" dirty="0" smtClean="0">
                <a:latin typeface="Calibri" pitchFamily="34" charset="0"/>
              </a:rPr>
              <a:t>İshal</a:t>
            </a:r>
          </a:p>
          <a:p>
            <a:r>
              <a:rPr lang="tr-TR" sz="2400" dirty="0" smtClean="0">
                <a:latin typeface="Calibri" pitchFamily="34" charset="0"/>
              </a:rPr>
              <a:t>Esneme</a:t>
            </a:r>
          </a:p>
          <a:p>
            <a:r>
              <a:rPr lang="tr-TR" sz="2400" dirty="0" smtClean="0">
                <a:latin typeface="Calibri" pitchFamily="34" charset="0"/>
              </a:rPr>
              <a:t>Şiddetli uykusuzluk</a:t>
            </a:r>
            <a:endParaRPr lang="tr-TR" sz="24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b="1" dirty="0" smtClean="0">
                <a:latin typeface="Calibri" pitchFamily="34" charset="0"/>
              </a:rPr>
              <a:t>Morfin</a:t>
            </a:r>
            <a:endParaRPr lang="tr-TR" sz="4400" b="1" dirty="0">
              <a:latin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783669" y="1621971"/>
            <a:ext cx="4313864" cy="4343400"/>
          </a:xfrm>
        </p:spPr>
        <p:txBody>
          <a:bodyPr>
            <a:normAutofit lnSpcReduction="10000"/>
          </a:bodyPr>
          <a:lstStyle/>
          <a:p>
            <a:r>
              <a:rPr lang="tr-TR" sz="2800" dirty="0" smtClean="0">
                <a:latin typeface="Calibri" pitchFamily="34" charset="0"/>
              </a:rPr>
              <a:t>ilk olarak afyon bağımlılığını tedavi etmek için kullanılmıştır.</a:t>
            </a:r>
          </a:p>
          <a:p>
            <a:r>
              <a:rPr lang="tr-TR" sz="2800" dirty="0" smtClean="0">
                <a:latin typeface="Calibri" pitchFamily="34" charset="0"/>
              </a:rPr>
              <a:t>Beyaz toz kristal halindedir.</a:t>
            </a:r>
          </a:p>
          <a:p>
            <a:r>
              <a:rPr lang="tr-TR" sz="2800" dirty="0" smtClean="0">
                <a:latin typeface="Calibri" pitchFamily="34" charset="0"/>
              </a:rPr>
              <a:t>Suda ve alkolde erir.</a:t>
            </a:r>
          </a:p>
          <a:p>
            <a:r>
              <a:rPr lang="tr-TR" sz="2800" dirty="0" smtClean="0">
                <a:latin typeface="Calibri" pitchFamily="34" charset="0"/>
              </a:rPr>
              <a:t>Morfinin etkileri, afyonun etkilerine benzer fakat ondan daha güçlü ve hızlı ortaya çıkarlar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7170" name="Picture 2" descr="C:\Users\NAZAN\Desktop\maryam\madde bağımlılığı\resim\morfin-nedir-cahil.co_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75689" y="2445846"/>
            <a:ext cx="4313238" cy="25500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258</TotalTime>
  <Words>496</Words>
  <Application>Microsoft Office PowerPoint</Application>
  <PresentationFormat>Özel</PresentationFormat>
  <Paragraphs>105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Wisp</vt:lpstr>
      <vt:lpstr>Bağımlılık yapan maddeler</vt:lpstr>
      <vt:lpstr>Esrar</vt:lpstr>
      <vt:lpstr>Etkileri</vt:lpstr>
      <vt:lpstr>Bağımlılık</vt:lpstr>
      <vt:lpstr>Yoksunluk Belirtileri</vt:lpstr>
      <vt:lpstr>Afyon</vt:lpstr>
      <vt:lpstr>Bağımlılık</vt:lpstr>
      <vt:lpstr>Yoksunluk Belirtileri</vt:lpstr>
      <vt:lpstr>Morfin</vt:lpstr>
      <vt:lpstr>Yoksunluk Belirtileri</vt:lpstr>
      <vt:lpstr>Ecstasy</vt:lpstr>
      <vt:lpstr>Yoksunluk Belirtileri</vt:lpstr>
      <vt:lpstr>Kokain</vt:lpstr>
      <vt:lpstr>Yoksunluk Belirtileri</vt:lpstr>
      <vt:lpstr>Amfetamin ve Benzerleri</vt:lpstr>
      <vt:lpstr>Yoksunluk Belirtileri</vt:lpstr>
      <vt:lpstr>TEŞEKKÜRLER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MADDE BAĞIMLILIĞI İLE İLGİLİ İSTATİSTİKLER</dc:title>
  <dc:creator>MaryaM</dc:creator>
  <cp:lastModifiedBy>NAZAN</cp:lastModifiedBy>
  <cp:revision>87</cp:revision>
  <dcterms:created xsi:type="dcterms:W3CDTF">2019-09-21T18:36:17Z</dcterms:created>
  <dcterms:modified xsi:type="dcterms:W3CDTF">2019-09-30T16:28:50Z</dcterms:modified>
</cp:coreProperties>
</file>