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14.11.2017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14.11.2017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solidFill>
                  <a:schemeClr val="tx1"/>
                </a:solidFill>
                <a:latin typeface="Calibri" pitchFamily="34" charset="0"/>
                <a:cs typeface="Calibri" pitchFamily="34" charset="0"/>
              </a:rPr>
              <a:t>: Görev Merkezli Yaklaşım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Bu yaklaşımın bazı sınırlılıkları bulunmaktadır. Müracaatçı yerine getirmesi gereken görevleri yerine getiremeyebilir ve amacın gerçekleştirilmesinde bir kriz çıkması, sorunun çözümü için kendini adama eksikliği, tamamlanması gereken görevlerin belirsiz ya da muğlâk olarak tanımlanması, müracaatçıların sosyal ağı tarafından desteklenmemesi, sosyal hizmet uzmanı veya ruhsal sağlık hizmeti veren kişiye yönelik herhangi bir olumsuz tepki ve müracaatçının başarı için uygun bir şekilde hazırlanmaması gibi nedenlerle başarılı olunamayabilir. </a:t>
            </a:r>
          </a:p>
        </p:txBody>
      </p:sp>
    </p:spTree>
    <p:extLst>
      <p:ext uri="{BB962C8B-B14F-4D97-AF65-F5344CB8AC3E}">
        <p14:creationId xmlns:p14="http://schemas.microsoft.com/office/powerpoint/2010/main" val="1275298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marL="0" indent="0" algn="just">
              <a:buNone/>
            </a:pPr>
            <a:r>
              <a:rPr lang="tr-TR" sz="2800" dirty="0"/>
              <a:t>Görev merkezli model kısa süre içinde </a:t>
            </a:r>
            <a:r>
              <a:rPr lang="tr-TR" sz="2800" dirty="0" err="1"/>
              <a:t>psikodinamik</a:t>
            </a:r>
            <a:r>
              <a:rPr lang="tr-TR" sz="2800" dirty="0"/>
              <a:t> kökeninden ayrılmıştır; ancak bazı benzerlikleri de taşımaya devam etmektedir: </a:t>
            </a:r>
          </a:p>
          <a:p>
            <a:pPr algn="just"/>
            <a:r>
              <a:rPr lang="tr-TR" sz="2800" dirty="0"/>
              <a:t>1) müdahale süreci kısadır (ortalama 8 oturum),</a:t>
            </a:r>
          </a:p>
          <a:p>
            <a:pPr algn="just"/>
            <a:r>
              <a:rPr lang="tr-TR" sz="2800" dirty="0"/>
              <a:t>2) müdahalede öncelikle anahtar sorunlar üzerinde odaklaşır, </a:t>
            </a:r>
          </a:p>
          <a:p>
            <a:pPr algn="just"/>
            <a:r>
              <a:rPr lang="tr-TR" sz="2800" dirty="0"/>
              <a:t>3) müracaatçının spesifik amaçlar belirlemesine ve bu amaçları gerçekleştirmesine yardımcı olur</a:t>
            </a:r>
            <a:r>
              <a:rPr lang="tr-TR" sz="2800" dirty="0" smtClean="0"/>
              <a:t>.</a:t>
            </a:r>
            <a:endParaRPr lang="tr-TR" sz="2800" dirty="0"/>
          </a:p>
        </p:txBody>
      </p:sp>
    </p:spTree>
    <p:extLst>
      <p:ext uri="{BB962C8B-B14F-4D97-AF65-F5344CB8AC3E}">
        <p14:creationId xmlns:p14="http://schemas.microsoft.com/office/powerpoint/2010/main" val="3310622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sz="2800" dirty="0"/>
              <a:t>Görev odaklı sorun çözme (tedavi) yaklaşımında yapılacak mesleki çalışmanın amaçları aşağıda görülmektedir:</a:t>
            </a:r>
          </a:p>
          <a:p>
            <a:pPr lvl="0" algn="just"/>
            <a:r>
              <a:rPr lang="tr-TR" sz="2800" dirty="0"/>
              <a:t>Müracaatçıyı ilgilendiren sorunların çözümüne yardım etmek,</a:t>
            </a:r>
          </a:p>
          <a:p>
            <a:pPr lvl="0" algn="just"/>
            <a:r>
              <a:rPr lang="tr-TR" sz="2800" dirty="0"/>
              <a:t>Müracaatçıya ilerde karşılaşabileceği sorunlarla </a:t>
            </a:r>
            <a:r>
              <a:rPr lang="tr-TR" sz="2800" dirty="0" err="1"/>
              <a:t>başedebilecek</a:t>
            </a:r>
            <a:r>
              <a:rPr lang="tr-TR" sz="2800" dirty="0"/>
              <a:t> kapasiteye ulaşmasını ve mesleki yardıma açık olmasını sağlamaktır.</a:t>
            </a:r>
          </a:p>
          <a:p>
            <a:endParaRPr lang="tr-TR" dirty="0"/>
          </a:p>
        </p:txBody>
      </p:sp>
    </p:spTree>
    <p:extLst>
      <p:ext uri="{BB962C8B-B14F-4D97-AF65-F5344CB8AC3E}">
        <p14:creationId xmlns:p14="http://schemas.microsoft.com/office/powerpoint/2010/main" val="1369873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Hazırlık Aşaması</a:t>
            </a:r>
            <a:endParaRPr lang="tr-TR" dirty="0"/>
          </a:p>
        </p:txBody>
      </p:sp>
      <p:sp>
        <p:nvSpPr>
          <p:cNvPr id="3" name="İçerik Yer Tutucusu 2"/>
          <p:cNvSpPr>
            <a:spLocks noGrp="1"/>
          </p:cNvSpPr>
          <p:nvPr>
            <p:ph sz="quarter" idx="1"/>
          </p:nvPr>
        </p:nvSpPr>
        <p:spPr/>
        <p:txBody>
          <a:bodyPr/>
          <a:lstStyle/>
          <a:p>
            <a:pPr algn="just"/>
            <a:r>
              <a:rPr lang="tr-TR" sz="2800" dirty="0"/>
              <a:t>Rolü, amacı ve müdahale süreçlerini açıklama  </a:t>
            </a:r>
          </a:p>
          <a:p>
            <a:pPr algn="just"/>
            <a:r>
              <a:rPr lang="tr-TR" sz="2800" dirty="0"/>
              <a:t>Zaman </a:t>
            </a:r>
            <a:r>
              <a:rPr lang="tr-TR" sz="2800" dirty="0" smtClean="0"/>
              <a:t>sınırı</a:t>
            </a:r>
            <a:endParaRPr lang="tr-TR" sz="2800" dirty="0"/>
          </a:p>
          <a:p>
            <a:pPr algn="just"/>
            <a:r>
              <a:rPr lang="tr-TR" sz="2800" dirty="0"/>
              <a:t>Sorunları tanımlama ve </a:t>
            </a:r>
            <a:r>
              <a:rPr lang="tr-TR" sz="2800" dirty="0" smtClean="0"/>
              <a:t>değerlendirme</a:t>
            </a:r>
          </a:p>
          <a:p>
            <a:pPr algn="just"/>
            <a:r>
              <a:rPr lang="tr-TR" sz="2800" dirty="0"/>
              <a:t>Hedef Sorunların Seçilmesi</a:t>
            </a:r>
          </a:p>
          <a:p>
            <a:pPr algn="just"/>
            <a:r>
              <a:rPr lang="tr-TR" sz="2800" dirty="0"/>
              <a:t>Hedef Sorunları Önceliklerine Göre Sıralama</a:t>
            </a:r>
          </a:p>
          <a:p>
            <a:pPr algn="just"/>
            <a:r>
              <a:rPr lang="tr-TR" sz="2800" dirty="0"/>
              <a:t>Hedef Sorunları Keşfetme ve Sorunları Spesifik Hale Getirme  </a:t>
            </a:r>
          </a:p>
          <a:p>
            <a:pPr algn="just"/>
            <a:r>
              <a:rPr lang="tr-TR" sz="2800" dirty="0"/>
              <a:t>Amaçları </a:t>
            </a:r>
            <a:r>
              <a:rPr lang="tr-TR" sz="2800" dirty="0" smtClean="0"/>
              <a:t>Belirleme</a:t>
            </a:r>
          </a:p>
          <a:p>
            <a:pPr algn="just"/>
            <a:r>
              <a:rPr lang="tr-TR" sz="2800" dirty="0"/>
              <a:t>Sözleşmenin Kullanımı</a:t>
            </a:r>
          </a:p>
          <a:p>
            <a:endParaRPr lang="tr-TR" dirty="0"/>
          </a:p>
          <a:p>
            <a:endParaRPr lang="tr-TR" dirty="0"/>
          </a:p>
          <a:p>
            <a:endParaRPr lang="tr-TR" dirty="0"/>
          </a:p>
        </p:txBody>
      </p:sp>
    </p:spTree>
    <p:extLst>
      <p:ext uri="{BB962C8B-B14F-4D97-AF65-F5344CB8AC3E}">
        <p14:creationId xmlns:p14="http://schemas.microsoft.com/office/powerpoint/2010/main" val="280914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556792"/>
            <a:ext cx="8229600" cy="4600168"/>
          </a:xfrm>
        </p:spPr>
        <p:txBody>
          <a:bodyPr/>
          <a:lstStyle/>
          <a:p>
            <a:pPr marL="0" indent="0" algn="just">
              <a:buNone/>
            </a:pPr>
            <a:r>
              <a:rPr lang="tr-TR" sz="2800" b="1" dirty="0"/>
              <a:t>Bu yaklaşıma göre sorun belirlemedeki amaç;</a:t>
            </a:r>
          </a:p>
          <a:p>
            <a:pPr lvl="0" algn="just"/>
            <a:r>
              <a:rPr lang="tr-TR" sz="2800" dirty="0"/>
              <a:t>Aksiyonda bulunmak için nelerin gerekli olduğunu belirlemek,</a:t>
            </a:r>
          </a:p>
          <a:p>
            <a:pPr lvl="0" algn="just"/>
            <a:r>
              <a:rPr lang="tr-TR" sz="2800" dirty="0"/>
              <a:t>Aksiyona engel olacak hususları tespit etmek,</a:t>
            </a:r>
          </a:p>
          <a:p>
            <a:pPr lvl="0" algn="just"/>
            <a:r>
              <a:rPr lang="tr-TR" sz="2800" dirty="0"/>
              <a:t>Sorun çözümünü zorlaştıracak hususları belirlemektir.</a:t>
            </a:r>
          </a:p>
          <a:p>
            <a:endParaRPr lang="tr-TR" dirty="0"/>
          </a:p>
        </p:txBody>
      </p:sp>
    </p:spTree>
    <p:extLst>
      <p:ext uri="{BB962C8B-B14F-4D97-AF65-F5344CB8AC3E}">
        <p14:creationId xmlns:p14="http://schemas.microsoft.com/office/powerpoint/2010/main" val="3314817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Sorunları çözmek üzere gerekli olan aksiyonlar üzerinde uzman ve müracaatçı aralarında anlaşmalıdırlar. Bu süreç aşağıdaki gibidir:</a:t>
            </a:r>
          </a:p>
          <a:p>
            <a:pPr lvl="0" algn="just"/>
            <a:r>
              <a:rPr lang="tr-TR" dirty="0"/>
              <a:t>Müracaatçının tanımladığı sorunlardan biri veya birkaçını çözmek üzere seçmek,</a:t>
            </a:r>
          </a:p>
          <a:p>
            <a:pPr lvl="0" algn="just"/>
            <a:r>
              <a:rPr lang="tr-TR" dirty="0"/>
              <a:t>Sorunları önceliklerine göre sıralamak,</a:t>
            </a:r>
          </a:p>
          <a:p>
            <a:pPr lvl="0" algn="just"/>
            <a:r>
              <a:rPr lang="tr-TR" dirty="0"/>
              <a:t>Sorun çözme sürecinden alınması beklenen sonuçları tanımlamak,</a:t>
            </a:r>
          </a:p>
          <a:p>
            <a:pPr lvl="0" algn="just"/>
            <a:r>
              <a:rPr lang="tr-TR" dirty="0"/>
              <a:t>Yerine getirilecek görevleri planlamak,</a:t>
            </a:r>
          </a:p>
          <a:p>
            <a:pPr lvl="0" algn="just"/>
            <a:r>
              <a:rPr lang="tr-TR" dirty="0"/>
              <a:t>Sorun çözme süresini ve yapılacak temasları birlikte belirlemek.</a:t>
            </a:r>
          </a:p>
          <a:p>
            <a:endParaRPr lang="tr-TR" dirty="0"/>
          </a:p>
        </p:txBody>
      </p:sp>
    </p:spTree>
    <p:extLst>
      <p:ext uri="{BB962C8B-B14F-4D97-AF65-F5344CB8AC3E}">
        <p14:creationId xmlns:p14="http://schemas.microsoft.com/office/powerpoint/2010/main" val="823578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Görevleri Planlama ve Uygulama</a:t>
            </a:r>
            <a:endParaRPr lang="tr-TR" dirty="0"/>
          </a:p>
        </p:txBody>
      </p:sp>
      <p:sp>
        <p:nvSpPr>
          <p:cNvPr id="3" name="İçerik Yer Tutucusu 2"/>
          <p:cNvSpPr>
            <a:spLocks noGrp="1"/>
          </p:cNvSpPr>
          <p:nvPr>
            <p:ph sz="quarter" idx="1"/>
          </p:nvPr>
        </p:nvSpPr>
        <p:spPr/>
        <p:txBody>
          <a:bodyPr>
            <a:normAutofit/>
          </a:bodyPr>
          <a:lstStyle/>
          <a:p>
            <a:pPr algn="just"/>
            <a:r>
              <a:rPr lang="tr-TR" dirty="0"/>
              <a:t>Görevleri yerine getirme aşamasında aşağıdaki hususlar göz önünde bulundurulmalıdır:</a:t>
            </a:r>
          </a:p>
          <a:p>
            <a:pPr lvl="0" algn="just"/>
            <a:r>
              <a:rPr lang="tr-TR" dirty="0"/>
              <a:t>Mesleki uygulamalarla ilgili kayıt sisteminin işletilmesi (Buna özellikle tekrarlaması gereken aksiyonları tespit etmek açısından ihtiyaç vardır).</a:t>
            </a:r>
          </a:p>
          <a:p>
            <a:pPr lvl="0" algn="just"/>
            <a:r>
              <a:rPr lang="tr-TR" dirty="0"/>
              <a:t>Müracaatçının üzerine düşen görevleri yaparken izlenecek stratejilerin belirlenmesi (görevlerle ilgili sıralama, zamanlama, ilave görevler vb.).</a:t>
            </a:r>
          </a:p>
          <a:p>
            <a:pPr lvl="0" algn="just"/>
            <a:r>
              <a:rPr lang="tr-TR" dirty="0"/>
              <a:t>Belirlenen görevlere ilişkin işbölümü yapılması (daha önce yapılmamış ise).</a:t>
            </a:r>
          </a:p>
          <a:p>
            <a:endParaRPr lang="tr-TR" dirty="0"/>
          </a:p>
        </p:txBody>
      </p:sp>
    </p:spTree>
    <p:extLst>
      <p:ext uri="{BB962C8B-B14F-4D97-AF65-F5344CB8AC3E}">
        <p14:creationId xmlns:p14="http://schemas.microsoft.com/office/powerpoint/2010/main" val="1980182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fontScale="92500"/>
          </a:bodyPr>
          <a:lstStyle/>
          <a:p>
            <a:pPr lvl="0" algn="just"/>
            <a:r>
              <a:rPr lang="tr-TR" dirty="0"/>
              <a:t>Görevi yerine getirmenin belirlenen hedeflere ulaşma bakımından öneminin Müracaatçı tarafından anlaşılıp anlaşılmadığının kontrol edilmesi (sorun çözme motivasyonunu artırmak açısından buna gerek vardır).</a:t>
            </a:r>
          </a:p>
          <a:p>
            <a:pPr lvl="0" algn="just"/>
            <a:r>
              <a:rPr lang="tr-TR" dirty="0"/>
              <a:t>Görevleri yerine getirmek üzere kullanılacak becerilerin Müracaatçıya kazandırılması (görüşme sırasında rol yapma, model olma, kendine emir verme vb. tekniklerin yardımı ile).</a:t>
            </a:r>
          </a:p>
          <a:p>
            <a:pPr lvl="0" algn="just"/>
            <a:r>
              <a:rPr lang="tr-TR" dirty="0"/>
              <a:t>Müracaatçının görevlerini yerine getirmesini geciktiren ya da engelleyen hususların giderilmesi (motivasyon eksikliği, olumsuz duygular, yanlış inançlar, beceri noksanlığı vb. gibi).</a:t>
            </a:r>
          </a:p>
          <a:p>
            <a:pPr lvl="0" algn="just"/>
            <a:r>
              <a:rPr lang="tr-TR" dirty="0"/>
              <a:t>Uzmanın görevlerin gerçekleşmesi ile ilgili katkısının planlanması</a:t>
            </a:r>
          </a:p>
          <a:p>
            <a:endParaRPr lang="tr-TR" dirty="0"/>
          </a:p>
        </p:txBody>
      </p:sp>
    </p:spTree>
    <p:extLst>
      <p:ext uri="{BB962C8B-B14F-4D97-AF65-F5344CB8AC3E}">
        <p14:creationId xmlns:p14="http://schemas.microsoft.com/office/powerpoint/2010/main" val="1935560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Sonlandırma Aşaması</a:t>
            </a:r>
            <a:endParaRPr lang="tr-TR" dirty="0"/>
          </a:p>
        </p:txBody>
      </p:sp>
      <p:sp>
        <p:nvSpPr>
          <p:cNvPr id="3" name="İçerik Yer Tutucusu 2"/>
          <p:cNvSpPr>
            <a:spLocks noGrp="1"/>
          </p:cNvSpPr>
          <p:nvPr>
            <p:ph sz="quarter" idx="1"/>
          </p:nvPr>
        </p:nvSpPr>
        <p:spPr>
          <a:xfrm>
            <a:off x="457200" y="2708920"/>
            <a:ext cx="8229600" cy="3448040"/>
          </a:xfrm>
        </p:spPr>
        <p:txBody>
          <a:bodyPr/>
          <a:lstStyle/>
          <a:p>
            <a:pPr algn="just"/>
            <a:r>
              <a:rPr lang="tr-TR" dirty="0"/>
              <a:t>Yerine Getirilen Görevlerin ve Sorun Çözme Becerilerinin Gözden Geçirilmesi  </a:t>
            </a:r>
            <a:endParaRPr lang="tr-TR" dirty="0"/>
          </a:p>
          <a:p>
            <a:endParaRPr lang="tr-TR" dirty="0"/>
          </a:p>
        </p:txBody>
      </p:sp>
    </p:spTree>
    <p:extLst>
      <p:ext uri="{BB962C8B-B14F-4D97-AF65-F5344CB8AC3E}">
        <p14:creationId xmlns:p14="http://schemas.microsoft.com/office/powerpoint/2010/main" val="85988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29</TotalTime>
  <Words>455</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Hazırlık Aşaması</vt:lpstr>
      <vt:lpstr>PowerPoint Sunusu</vt:lpstr>
      <vt:lpstr>PowerPoint Sunusu</vt:lpstr>
      <vt:lpstr>Görevleri Planlama ve Uygulama</vt:lpstr>
      <vt:lpstr>PowerPoint Sunusu</vt:lpstr>
      <vt:lpstr>Sonlandırma Aşaması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8</cp:revision>
  <dcterms:created xsi:type="dcterms:W3CDTF">2017-04-26T08:36:58Z</dcterms:created>
  <dcterms:modified xsi:type="dcterms:W3CDTF">2017-11-14T12:03:07Z</dcterms:modified>
</cp:coreProperties>
</file>