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6" r:id="rId2"/>
    <p:sldId id="277" r:id="rId3"/>
    <p:sldId id="278" r:id="rId4"/>
    <p:sldId id="279" r:id="rId5"/>
    <p:sldId id="280" r:id="rId6"/>
    <p:sldId id="281" r:id="rId7"/>
    <p:sldId id="282" r:id="rId8"/>
    <p:sldId id="286" r:id="rId9"/>
    <p:sldId id="283" r:id="rId10"/>
    <p:sldId id="284" r:id="rId11"/>
    <p:sldId id="285" r:id="rId12"/>
    <p:sldId id="287" r:id="rId13"/>
    <p:sldId id="288" r:id="rId14"/>
    <p:sldId id="289" r:id="rId15"/>
    <p:sldId id="290" r:id="rId16"/>
    <p:sldId id="291" r:id="rId17"/>
    <p:sldId id="292" r:id="rId18"/>
    <p:sldId id="293" r:id="rId19"/>
    <p:sldId id="276" r:id="rId2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22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78AE2D-45BB-414D-B900-9A1BBB274C20}" type="datetimeFigureOut">
              <a:rPr lang="tr-TR" smtClean="0"/>
              <a:t>20.01.2020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9F8397-A226-452A-9B0D-894B905A57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1471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ACB9C057-7124-4DE1-95D7-674B413AF4B6}" type="datetime1">
              <a:rPr lang="tr-TR" smtClean="0"/>
              <a:pPr/>
              <a:t>20.01.2020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F18A82AE-DE54-4FE8-8268-FA61D0FE0A23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8186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5BDC1-2959-4FBB-B150-7F739A7BE106}" type="datetime1">
              <a:rPr lang="tr-TR" smtClean="0"/>
              <a:t>20.01.2020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82AE-DE54-4FE8-8268-FA61D0FE0A2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4011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CDE55-936C-4657-AF49-F5415F476F8F}" type="datetime1">
              <a:rPr lang="tr-TR" smtClean="0"/>
              <a:t>20.01.2020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82AE-DE54-4FE8-8268-FA61D0FE0A2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4529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544670"/>
          </a:xfr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70EFCD5-8B0B-4966-94BB-C02F2A34DEDA}" type="datetime1">
              <a:rPr lang="tr-TR" smtClean="0"/>
              <a:pPr/>
              <a:t>20.01.2020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7" name="Dikdörtgen 6"/>
          <p:cNvSpPr/>
          <p:nvPr userDrawn="1"/>
        </p:nvSpPr>
        <p:spPr>
          <a:xfrm>
            <a:off x="877455" y="1690255"/>
            <a:ext cx="10584872" cy="44334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F18A82AE-DE54-4FE8-8268-FA61D0FE0A2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923637"/>
            <a:ext cx="10058400" cy="5347854"/>
          </a:xfr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cxnSp>
        <p:nvCxnSpPr>
          <p:cNvPr id="9" name="Düz Bağlayıcı 8"/>
          <p:cNvCxnSpPr/>
          <p:nvPr userDrawn="1"/>
        </p:nvCxnSpPr>
        <p:spPr>
          <a:xfrm>
            <a:off x="1097280" y="831274"/>
            <a:ext cx="10058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6482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1BCA7708-A19A-411B-ACDF-D90208263917}" type="datetime1">
              <a:rPr lang="tr-TR" smtClean="0"/>
              <a:t>20.01.2020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F18A82AE-DE54-4FE8-8268-FA61D0FE0A23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94788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D7309-089E-4F6C-9863-AC7FA48F87AE}" type="datetime1">
              <a:rPr lang="tr-TR" smtClean="0"/>
              <a:t>20.01.2020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82AE-DE54-4FE8-8268-FA61D0FE0A2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3325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FEF8B24-BEF6-4CB3-83B5-A7D428FD051B}" type="datetime1">
              <a:rPr lang="tr-TR" smtClean="0"/>
              <a:pPr/>
              <a:t>20.01.2020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18A82AE-DE54-4FE8-8268-FA61D0FE0A2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7533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600088"/>
          </a:xfrm>
        </p:spPr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A8EE359-3299-4793-9B7A-4E4A45E1CFFD}" type="datetime1">
              <a:rPr lang="tr-TR" smtClean="0"/>
              <a:pPr/>
              <a:t>20.01.2020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18A82AE-DE54-4FE8-8268-FA61D0FE0A2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Dikdörtgen 5"/>
          <p:cNvSpPr/>
          <p:nvPr userDrawn="1"/>
        </p:nvSpPr>
        <p:spPr>
          <a:xfrm>
            <a:off x="831273" y="1496291"/>
            <a:ext cx="10575636" cy="4895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8" name="Düz Bağlayıcı 7"/>
          <p:cNvCxnSpPr/>
          <p:nvPr userDrawn="1"/>
        </p:nvCxnSpPr>
        <p:spPr>
          <a:xfrm>
            <a:off x="1097280" y="886692"/>
            <a:ext cx="10058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0730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7712CA4-30C3-4037-BDF1-61633C620C4C}" type="datetime1">
              <a:rPr lang="tr-TR" smtClean="0"/>
              <a:pPr/>
              <a:t>20.01.2020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18A82AE-DE54-4FE8-8268-FA61D0FE0A2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2914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2A970D31-538B-41D9-BAF8-67AAF9C7A149}" type="datetime1">
              <a:rPr lang="tr-TR" smtClean="0"/>
              <a:t>20.01.2020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F18A82AE-DE54-4FE8-8268-FA61D0FE0A2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23487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C4811-EAD3-4A3A-BC88-3BA85C349621}" type="datetime1">
              <a:rPr lang="tr-TR" smtClean="0"/>
              <a:t>20.01.2020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82AE-DE54-4FE8-8268-FA61D0FE0A2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25412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29C0C9B-17CE-42D2-BBAE-382052134705}" type="datetime1">
              <a:rPr lang="tr-TR" smtClean="0"/>
              <a:t>20.01.2020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F18A82AE-DE54-4FE8-8268-FA61D0FE0A23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7315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ardus.org.tr/pardus-kurulum-kilavuzu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/>
              <a:t>Dosya ve Dizin Paylaşımı</a:t>
            </a:r>
            <a:endParaRPr lang="tr-TR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NBP126 </a:t>
            </a:r>
            <a:r>
              <a:rPr lang="tr-TR" dirty="0"/>
              <a:t>Açık Kaynak İşletim </a:t>
            </a:r>
            <a:r>
              <a:rPr lang="tr-TR" dirty="0" smtClean="0"/>
              <a:t>Sistemi</a:t>
            </a:r>
          </a:p>
          <a:p>
            <a:r>
              <a:rPr lang="tr-TR" dirty="0" err="1" smtClean="0"/>
              <a:t>Öğr.gör</a:t>
            </a:r>
            <a:r>
              <a:rPr lang="tr-TR" dirty="0" smtClean="0"/>
              <a:t>. Salih </a:t>
            </a:r>
            <a:r>
              <a:rPr lang="tr-TR" dirty="0" err="1" smtClean="0"/>
              <a:t>erdurucan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82AE-DE54-4FE8-8268-FA61D0FE0A23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2534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Resim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6806" y="5188941"/>
            <a:ext cx="5848350" cy="762828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7280" y="1528144"/>
            <a:ext cx="5857875" cy="1562100"/>
          </a:xfrm>
          <a:prstGeom prst="rect">
            <a:avLst/>
          </a:prstGeom>
        </p:spPr>
      </p:pic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err="1"/>
              <a:t>cat</a:t>
            </a:r>
            <a:r>
              <a:rPr lang="tr-TR" b="1" dirty="0"/>
              <a:t> Komutu (</a:t>
            </a:r>
            <a:r>
              <a:rPr lang="tr-TR" b="1" dirty="0" err="1"/>
              <a:t>Concatenate</a:t>
            </a:r>
            <a:r>
              <a:rPr lang="tr-TR" b="1" dirty="0"/>
              <a:t> </a:t>
            </a:r>
            <a:r>
              <a:rPr lang="tr-TR" b="1" dirty="0" err="1"/>
              <a:t>Files</a:t>
            </a:r>
            <a:r>
              <a:rPr lang="tr-TR" b="1" dirty="0"/>
              <a:t>)</a:t>
            </a:r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82AE-DE54-4FE8-8268-FA61D0FE0A23}" type="slidenum">
              <a:rPr lang="tr-TR" smtClean="0"/>
              <a:pPr/>
              <a:t>10</a:t>
            </a:fld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Dosyan</a:t>
            </a:r>
            <a:r>
              <a:rPr lang="tr-TR" dirty="0"/>
              <a:t>ı</a:t>
            </a:r>
            <a:r>
              <a:rPr lang="tr-TR" dirty="0"/>
              <a:t>n içeri</a:t>
            </a:r>
            <a:r>
              <a:rPr lang="tr-TR" dirty="0"/>
              <a:t>ğ</a:t>
            </a:r>
            <a:r>
              <a:rPr lang="tr-TR" dirty="0"/>
              <a:t>ini görüntülemek için kullan</a:t>
            </a:r>
            <a:r>
              <a:rPr lang="tr-TR" dirty="0"/>
              <a:t>ı</a:t>
            </a:r>
            <a:r>
              <a:rPr lang="tr-TR" dirty="0"/>
              <a:t>l</a:t>
            </a:r>
            <a:r>
              <a:rPr lang="tr-TR" dirty="0"/>
              <a:t>ı</a:t>
            </a:r>
            <a:r>
              <a:rPr lang="tr-TR" dirty="0"/>
              <a:t>r. Örne</a:t>
            </a:r>
            <a:r>
              <a:rPr lang="tr-TR" dirty="0"/>
              <a:t>ğ</a:t>
            </a:r>
            <a:r>
              <a:rPr lang="tr-TR" dirty="0"/>
              <a:t>in, “</a:t>
            </a:r>
            <a:r>
              <a:rPr lang="tr-TR" b="1" dirty="0"/>
              <a:t>soz.txt</a:t>
            </a:r>
            <a:r>
              <a:rPr lang="tr-TR" dirty="0"/>
              <a:t>” </a:t>
            </a:r>
            <a:r>
              <a:rPr lang="tr-TR" dirty="0" smtClean="0"/>
              <a:t>dosyasının içeriğini </a:t>
            </a:r>
            <a:r>
              <a:rPr lang="tr-TR" dirty="0"/>
              <a:t>görüntülemek için Örnek 1.29</a:t>
            </a:r>
            <a:r>
              <a:rPr lang="tr-TR" dirty="0"/>
              <a:t>’</a:t>
            </a:r>
            <a:r>
              <a:rPr lang="tr-TR" dirty="0"/>
              <a:t>daki komut kullan</a:t>
            </a:r>
            <a:r>
              <a:rPr lang="tr-TR" dirty="0"/>
              <a:t>ı</a:t>
            </a:r>
            <a:r>
              <a:rPr lang="tr-TR" dirty="0"/>
              <a:t>lmal</a:t>
            </a:r>
            <a:r>
              <a:rPr lang="tr-TR" dirty="0"/>
              <a:t>ı</a:t>
            </a:r>
            <a:r>
              <a:rPr lang="tr-TR" dirty="0"/>
              <a:t>d</a:t>
            </a:r>
            <a:r>
              <a:rPr lang="tr-TR" dirty="0"/>
              <a:t>ı</a:t>
            </a:r>
            <a:r>
              <a:rPr lang="tr-TR" dirty="0"/>
              <a:t>r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endParaRPr lang="tr-TR" dirty="0" smtClean="0"/>
          </a:p>
          <a:p>
            <a:endParaRPr lang="tr-TR" sz="2400" dirty="0"/>
          </a:p>
          <a:p>
            <a:r>
              <a:rPr lang="tr-TR" dirty="0" smtClean="0"/>
              <a:t>“</a:t>
            </a:r>
            <a:r>
              <a:rPr lang="tr-TR" b="1" dirty="0"/>
              <a:t>belge1</a:t>
            </a:r>
            <a:r>
              <a:rPr lang="tr-TR" dirty="0"/>
              <a:t>” dosyas</a:t>
            </a:r>
            <a:r>
              <a:rPr lang="tr-TR" dirty="0"/>
              <a:t>ı</a:t>
            </a:r>
            <a:r>
              <a:rPr lang="tr-TR" dirty="0"/>
              <a:t>n</a:t>
            </a:r>
            <a:r>
              <a:rPr lang="tr-TR" dirty="0"/>
              <a:t>ı</a:t>
            </a:r>
            <a:r>
              <a:rPr lang="tr-TR" dirty="0"/>
              <a:t>n içeri</a:t>
            </a:r>
            <a:r>
              <a:rPr lang="tr-TR" dirty="0"/>
              <a:t>ğ</a:t>
            </a:r>
            <a:r>
              <a:rPr lang="tr-TR" dirty="0"/>
              <a:t>ini “</a:t>
            </a:r>
            <a:r>
              <a:rPr lang="tr-TR" b="1" dirty="0"/>
              <a:t>yedek</a:t>
            </a:r>
            <a:r>
              <a:rPr lang="tr-TR" dirty="0"/>
              <a:t>” isimli yeni bir dosyaya kopyalamak için </a:t>
            </a:r>
            <a:r>
              <a:rPr lang="tr-TR" dirty="0" smtClean="0"/>
              <a:t>Örnek 1.30’daki </a:t>
            </a:r>
            <a:r>
              <a:rPr lang="tr-TR" dirty="0"/>
              <a:t>komut kullan</a:t>
            </a:r>
            <a:r>
              <a:rPr lang="tr-TR" dirty="0"/>
              <a:t>ı</a:t>
            </a:r>
            <a:r>
              <a:rPr lang="tr-TR" dirty="0"/>
              <a:t>labilir</a:t>
            </a:r>
            <a:r>
              <a:rPr lang="tr-TR" dirty="0" smtClean="0"/>
              <a:t>.</a:t>
            </a:r>
          </a:p>
          <a:p>
            <a:endParaRPr lang="tr-TR" sz="400" dirty="0"/>
          </a:p>
          <a:p>
            <a:endParaRPr lang="tr-TR" dirty="0" smtClean="0"/>
          </a:p>
          <a:p>
            <a:r>
              <a:rPr lang="tr-TR" dirty="0"/>
              <a:t>Burada </a:t>
            </a:r>
            <a:r>
              <a:rPr lang="tr-TR" b="1" dirty="0"/>
              <a:t>&gt; </a:t>
            </a:r>
            <a:r>
              <a:rPr lang="tr-TR" dirty="0"/>
              <a:t>operatörü, dosyay</a:t>
            </a:r>
            <a:r>
              <a:rPr lang="tr-TR" dirty="0"/>
              <a:t>ı </a:t>
            </a:r>
            <a:r>
              <a:rPr lang="tr-TR" dirty="0"/>
              <a:t>aynen kopyalamak için kullan</a:t>
            </a:r>
            <a:r>
              <a:rPr lang="tr-TR" dirty="0"/>
              <a:t>ı</a:t>
            </a:r>
            <a:r>
              <a:rPr lang="tr-TR" dirty="0"/>
              <a:t>l</a:t>
            </a:r>
            <a:r>
              <a:rPr lang="tr-TR" dirty="0"/>
              <a:t>ı</a:t>
            </a:r>
            <a:r>
              <a:rPr lang="tr-TR" dirty="0"/>
              <a:t>r. E</a:t>
            </a:r>
            <a:r>
              <a:rPr lang="tr-TR" dirty="0"/>
              <a:t>ğ</a:t>
            </a:r>
            <a:r>
              <a:rPr lang="tr-TR" dirty="0"/>
              <a:t>er </a:t>
            </a:r>
            <a:r>
              <a:rPr lang="tr-TR" b="1" dirty="0"/>
              <a:t>belge1</a:t>
            </a:r>
            <a:r>
              <a:rPr lang="tr-TR" dirty="0"/>
              <a:t>, </a:t>
            </a:r>
            <a:r>
              <a:rPr lang="tr-TR" b="1" dirty="0"/>
              <a:t>belge2 </a:t>
            </a:r>
            <a:r>
              <a:rPr lang="tr-TR" dirty="0" smtClean="0"/>
              <a:t>ve </a:t>
            </a:r>
            <a:r>
              <a:rPr lang="tr-TR" b="1" dirty="0" smtClean="0"/>
              <a:t>belge3 </a:t>
            </a:r>
            <a:r>
              <a:rPr lang="tr-TR" dirty="0"/>
              <a:t>dosyalar</a:t>
            </a:r>
            <a:r>
              <a:rPr lang="tr-TR" dirty="0"/>
              <a:t>ı</a:t>
            </a:r>
            <a:r>
              <a:rPr lang="tr-TR" dirty="0"/>
              <a:t>n</a:t>
            </a:r>
            <a:r>
              <a:rPr lang="tr-TR" dirty="0"/>
              <a:t>ı </a:t>
            </a:r>
            <a:r>
              <a:rPr lang="tr-TR" dirty="0"/>
              <a:t>birle</a:t>
            </a:r>
            <a:r>
              <a:rPr lang="tr-TR" dirty="0"/>
              <a:t>ş</a:t>
            </a:r>
            <a:r>
              <a:rPr lang="tr-TR" dirty="0"/>
              <a:t>tirip “belge” isimli dosyan</a:t>
            </a:r>
            <a:r>
              <a:rPr lang="tr-TR" dirty="0"/>
              <a:t>ı</a:t>
            </a:r>
            <a:r>
              <a:rPr lang="tr-TR" dirty="0"/>
              <a:t>n sonuna eklemek istersek </a:t>
            </a:r>
            <a:r>
              <a:rPr lang="tr-TR" dirty="0" smtClean="0"/>
              <a:t>aşağıdaki komut </a:t>
            </a:r>
            <a:r>
              <a:rPr lang="tr-TR" dirty="0"/>
              <a:t>kullan</a:t>
            </a:r>
            <a:r>
              <a:rPr lang="tr-TR" dirty="0"/>
              <a:t>ı</a:t>
            </a:r>
            <a:r>
              <a:rPr lang="tr-TR" dirty="0"/>
              <a:t>l</a:t>
            </a:r>
            <a:r>
              <a:rPr lang="tr-TR" dirty="0"/>
              <a:t>ı</a:t>
            </a:r>
            <a:r>
              <a:rPr lang="tr-TR" dirty="0"/>
              <a:t>r.</a:t>
            </a:r>
          </a:p>
        </p:txBody>
      </p:sp>
      <p:pic>
        <p:nvPicPr>
          <p:cNvPr id="8" name="Resim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97280" y="3694751"/>
            <a:ext cx="5924550" cy="790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1810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err="1"/>
              <a:t>clear</a:t>
            </a:r>
            <a:r>
              <a:rPr lang="tr-TR" b="1" dirty="0"/>
              <a:t> Komutu</a:t>
            </a:r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82AE-DE54-4FE8-8268-FA61D0FE0A23}" type="slidenum">
              <a:rPr lang="tr-TR" smtClean="0"/>
              <a:pPr/>
              <a:t>11</a:t>
            </a:fld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Terminali temizler ve imleci ilk sat</a:t>
            </a:r>
            <a:r>
              <a:rPr lang="tr-TR" sz="2400" dirty="0"/>
              <a:t>ı</a:t>
            </a:r>
            <a:r>
              <a:rPr lang="tr-TR" sz="2400" dirty="0"/>
              <a:t>ra ta</a:t>
            </a:r>
            <a:r>
              <a:rPr lang="tr-TR" sz="2400" dirty="0"/>
              <a:t>şı</a:t>
            </a:r>
            <a:r>
              <a:rPr lang="tr-TR" sz="2400" dirty="0"/>
              <a:t>r. Kullan</a:t>
            </a:r>
            <a:r>
              <a:rPr lang="tr-TR" sz="2400" dirty="0"/>
              <a:t>ı</a:t>
            </a:r>
            <a:r>
              <a:rPr lang="tr-TR" sz="2400" dirty="0"/>
              <a:t>m</a:t>
            </a:r>
            <a:r>
              <a:rPr lang="tr-TR" sz="2400" dirty="0"/>
              <a:t>ı</a:t>
            </a:r>
            <a:r>
              <a:rPr lang="tr-TR" sz="2400" dirty="0"/>
              <a:t>, Örnek 1.32</a:t>
            </a:r>
            <a:r>
              <a:rPr lang="tr-TR" sz="2400" dirty="0"/>
              <a:t>’</a:t>
            </a:r>
            <a:r>
              <a:rPr lang="tr-TR" sz="2400" dirty="0"/>
              <a:t>deki gibidir</a:t>
            </a:r>
            <a:r>
              <a:rPr lang="tr-TR" sz="2400" dirty="0" smtClean="0"/>
              <a:t>.</a:t>
            </a:r>
          </a:p>
          <a:p>
            <a:endParaRPr lang="tr-TR" sz="2400" dirty="0"/>
          </a:p>
          <a:p>
            <a:endParaRPr lang="tr-TR" sz="2400" dirty="0" smtClean="0"/>
          </a:p>
          <a:p>
            <a:endParaRPr lang="tr-TR" sz="2400" dirty="0"/>
          </a:p>
          <a:p>
            <a:endParaRPr lang="tr-TR" sz="2400" dirty="0" smtClean="0"/>
          </a:p>
          <a:p>
            <a:r>
              <a:rPr lang="tr-TR" sz="2400" dirty="0"/>
              <a:t>Bu i</a:t>
            </a:r>
            <a:r>
              <a:rPr lang="tr-TR" sz="2400" dirty="0"/>
              <a:t>ş</a:t>
            </a:r>
            <a:r>
              <a:rPr lang="tr-TR" sz="2400" dirty="0"/>
              <a:t>lemden sonra ekran temizlenir ve imleç ilk sat</a:t>
            </a:r>
            <a:r>
              <a:rPr lang="tr-TR" sz="2400" dirty="0"/>
              <a:t>ı</a:t>
            </a:r>
            <a:r>
              <a:rPr lang="tr-TR" sz="2400" dirty="0"/>
              <a:t>ra ta</a:t>
            </a:r>
            <a:r>
              <a:rPr lang="tr-TR" sz="2400" dirty="0"/>
              <a:t>şı</a:t>
            </a:r>
            <a:r>
              <a:rPr lang="tr-TR" sz="2400" dirty="0"/>
              <a:t>n</a:t>
            </a:r>
            <a:r>
              <a:rPr lang="tr-TR" sz="2400" dirty="0"/>
              <a:t>ı</a:t>
            </a:r>
            <a:r>
              <a:rPr lang="tr-TR" sz="2400" dirty="0"/>
              <a:t>r.</a:t>
            </a: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7202" y="1841565"/>
            <a:ext cx="7364260" cy="882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8914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err="1"/>
              <a:t>date</a:t>
            </a:r>
            <a:r>
              <a:rPr lang="tr-TR" b="1" dirty="0"/>
              <a:t> Komutu</a:t>
            </a:r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82AE-DE54-4FE8-8268-FA61D0FE0A23}" type="slidenum">
              <a:rPr lang="tr-TR" smtClean="0"/>
              <a:pPr/>
              <a:t>12</a:t>
            </a:fld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Sistem saatini ve tarihini (istenirse düzenlenerek) görüntüler ya da sistem </a:t>
            </a:r>
            <a:r>
              <a:rPr lang="tr-TR" sz="2400" dirty="0" smtClean="0"/>
              <a:t>yöneticisi olarak </a:t>
            </a:r>
            <a:r>
              <a:rPr lang="tr-TR" sz="2400" dirty="0"/>
              <a:t>ayarlama i</a:t>
            </a:r>
            <a:r>
              <a:rPr lang="tr-TR" sz="2400" dirty="0"/>
              <a:t>ş</a:t>
            </a:r>
            <a:r>
              <a:rPr lang="tr-TR" sz="2400" dirty="0"/>
              <a:t>lemini gerçekle</a:t>
            </a:r>
            <a:r>
              <a:rPr lang="tr-TR" sz="2400" dirty="0"/>
              <a:t>ş</a:t>
            </a:r>
            <a:r>
              <a:rPr lang="tr-TR" sz="2400" dirty="0"/>
              <a:t>tirir</a:t>
            </a:r>
            <a:r>
              <a:rPr lang="tr-TR" sz="2400" dirty="0" smtClean="0"/>
              <a:t>.</a:t>
            </a:r>
          </a:p>
          <a:p>
            <a:endParaRPr lang="tr-TR" sz="2400" dirty="0"/>
          </a:p>
          <a:p>
            <a:endParaRPr lang="tr-TR" sz="2400" dirty="0" smtClean="0"/>
          </a:p>
          <a:p>
            <a:r>
              <a:rPr lang="tr-TR" sz="2400" dirty="0"/>
              <a:t>E</a:t>
            </a:r>
            <a:r>
              <a:rPr lang="tr-TR" sz="2400" dirty="0"/>
              <a:t>ğ</a:t>
            </a:r>
            <a:r>
              <a:rPr lang="tr-TR" sz="2400" dirty="0"/>
              <a:t>er tarih ve saat düzenlenerek görüntülenmek istenirse Örnek 1.34</a:t>
            </a:r>
            <a:r>
              <a:rPr lang="tr-TR" sz="2400" dirty="0"/>
              <a:t>’</a:t>
            </a:r>
            <a:r>
              <a:rPr lang="tr-TR" sz="2400" dirty="0"/>
              <a:t>teki </a:t>
            </a:r>
            <a:r>
              <a:rPr lang="tr-TR" sz="2400" dirty="0" smtClean="0"/>
              <a:t>komut kullanılabilir</a:t>
            </a:r>
            <a:r>
              <a:rPr lang="tr-TR" sz="2400" dirty="0"/>
              <a:t>.</a:t>
            </a: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675565"/>
            <a:ext cx="6422932" cy="1001647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7280" y="3557640"/>
            <a:ext cx="6422932" cy="1036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7504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/>
              <a:t>df</a:t>
            </a:r>
            <a:r>
              <a:rPr lang="en-US" b="1" dirty="0"/>
              <a:t> </a:t>
            </a:r>
            <a:r>
              <a:rPr lang="en-US" b="1" dirty="0" err="1"/>
              <a:t>Komutu</a:t>
            </a:r>
            <a:r>
              <a:rPr lang="en-US" b="1" dirty="0"/>
              <a:t> (Display File System</a:t>
            </a:r>
            <a:r>
              <a:rPr lang="en-US" b="1" dirty="0" smtClean="0"/>
              <a:t>)</a:t>
            </a:r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82AE-DE54-4FE8-8268-FA61D0FE0A23}" type="slidenum">
              <a:rPr lang="tr-TR" smtClean="0"/>
              <a:pPr/>
              <a:t>13</a:t>
            </a:fld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Bağlanılmış </a:t>
            </a:r>
            <a:r>
              <a:rPr lang="tr-TR" dirty="0"/>
              <a:t>disk bölümlerinin boyut ve doluluk bilgilerini görüntüler. Kullan</a:t>
            </a:r>
            <a:r>
              <a:rPr lang="tr-TR" dirty="0"/>
              <a:t>ı</a:t>
            </a:r>
            <a:r>
              <a:rPr lang="tr-TR" dirty="0"/>
              <a:t>m</a:t>
            </a:r>
            <a:r>
              <a:rPr lang="tr-TR" dirty="0"/>
              <a:t>ı</a:t>
            </a:r>
            <a:r>
              <a:rPr lang="tr-TR" dirty="0"/>
              <a:t>,</a:t>
            </a:r>
          </a:p>
          <a:p>
            <a:r>
              <a:rPr lang="tr-TR" dirty="0"/>
              <a:t>Örnek 1.35</a:t>
            </a:r>
            <a:r>
              <a:rPr lang="tr-TR" dirty="0"/>
              <a:t>’</a:t>
            </a:r>
            <a:r>
              <a:rPr lang="tr-TR" dirty="0"/>
              <a:t>te verildi</a:t>
            </a:r>
            <a:r>
              <a:rPr lang="tr-TR" dirty="0"/>
              <a:t>ğ</a:t>
            </a:r>
            <a:r>
              <a:rPr lang="tr-TR" dirty="0"/>
              <a:t>i </a:t>
            </a:r>
            <a:r>
              <a:rPr lang="tr-TR" dirty="0"/>
              <a:t>ş</a:t>
            </a:r>
            <a:r>
              <a:rPr lang="tr-TR" dirty="0"/>
              <a:t>ekildedir.</a:t>
            </a: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83063"/>
            <a:ext cx="6816080" cy="1972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5804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/>
              <a:t>du </a:t>
            </a:r>
            <a:r>
              <a:rPr lang="fr-FR" b="1" dirty="0" err="1"/>
              <a:t>Komutu</a:t>
            </a:r>
            <a:r>
              <a:rPr lang="fr-FR" b="1" dirty="0"/>
              <a:t> (Display Usage </a:t>
            </a:r>
            <a:r>
              <a:rPr lang="fr-FR" b="1" dirty="0" err="1"/>
              <a:t>Space</a:t>
            </a:r>
            <a:r>
              <a:rPr lang="fr-FR" b="1" dirty="0"/>
              <a:t>)</a:t>
            </a:r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82AE-DE54-4FE8-8268-FA61D0FE0A23}" type="slidenum">
              <a:rPr lang="tr-TR" smtClean="0"/>
              <a:pPr/>
              <a:t>14</a:t>
            </a:fld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200" dirty="0"/>
              <a:t>Dosya ve dizinlerin disk kullan</a:t>
            </a:r>
            <a:r>
              <a:rPr lang="tr-TR" sz="2200" dirty="0"/>
              <a:t>ı</a:t>
            </a:r>
            <a:r>
              <a:rPr lang="tr-TR" sz="2200" dirty="0"/>
              <a:t>m alanlar</a:t>
            </a:r>
            <a:r>
              <a:rPr lang="tr-TR" sz="2200" dirty="0"/>
              <a:t>ı</a:t>
            </a:r>
            <a:r>
              <a:rPr lang="tr-TR" sz="2200" dirty="0"/>
              <a:t>n</a:t>
            </a:r>
            <a:r>
              <a:rPr lang="tr-TR" sz="2200" dirty="0"/>
              <a:t>ı </a:t>
            </a:r>
            <a:r>
              <a:rPr lang="tr-TR" sz="2200" dirty="0"/>
              <a:t>görüntüler. Kullan</a:t>
            </a:r>
            <a:r>
              <a:rPr lang="tr-TR" sz="2200" dirty="0"/>
              <a:t>ı</a:t>
            </a:r>
            <a:r>
              <a:rPr lang="tr-TR" sz="2200" dirty="0"/>
              <a:t>m</a:t>
            </a:r>
            <a:r>
              <a:rPr lang="tr-TR" sz="2200" dirty="0"/>
              <a:t>ı</a:t>
            </a:r>
            <a:r>
              <a:rPr lang="tr-TR" sz="2200" dirty="0"/>
              <a:t>, Örnek </a:t>
            </a:r>
            <a:r>
              <a:rPr lang="tr-TR" sz="2200" dirty="0" smtClean="0"/>
              <a:t>1.36’da verildiği </a:t>
            </a:r>
            <a:r>
              <a:rPr lang="tr-TR" sz="2200" dirty="0"/>
              <a:t>ş</a:t>
            </a:r>
            <a:r>
              <a:rPr lang="tr-TR" sz="2200" dirty="0"/>
              <a:t>ekildedir</a:t>
            </a:r>
            <a:r>
              <a:rPr lang="tr-TR" sz="2200" dirty="0" smtClean="0"/>
              <a:t>.</a:t>
            </a:r>
          </a:p>
          <a:p>
            <a:endParaRPr lang="tr-TR" sz="2200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690943"/>
            <a:ext cx="6435897" cy="3437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4786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err="1"/>
              <a:t>expr</a:t>
            </a:r>
            <a:r>
              <a:rPr lang="tr-TR" b="1" dirty="0"/>
              <a:t> Komutu (</a:t>
            </a:r>
            <a:r>
              <a:rPr lang="tr-TR" b="1" dirty="0" err="1"/>
              <a:t>Evaluate</a:t>
            </a:r>
            <a:r>
              <a:rPr lang="tr-TR" b="1" dirty="0"/>
              <a:t> </a:t>
            </a:r>
            <a:r>
              <a:rPr lang="tr-TR" b="1" dirty="0" err="1"/>
              <a:t>Expressions</a:t>
            </a:r>
            <a:r>
              <a:rPr lang="tr-TR" b="1" dirty="0"/>
              <a:t>)</a:t>
            </a:r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82AE-DE54-4FE8-8268-FA61D0FE0A23}" type="slidenum">
              <a:rPr lang="tr-TR" smtClean="0"/>
              <a:pPr/>
              <a:t>15</a:t>
            </a:fld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200" dirty="0"/>
              <a:t>Aritmetiksel ve mant</a:t>
            </a:r>
            <a:r>
              <a:rPr lang="tr-TR" sz="2200" dirty="0"/>
              <a:t>ı</a:t>
            </a:r>
            <a:r>
              <a:rPr lang="tr-TR" sz="2200" dirty="0"/>
              <a:t>ksal i</a:t>
            </a:r>
            <a:r>
              <a:rPr lang="tr-TR" sz="2200" dirty="0"/>
              <a:t>ş</a:t>
            </a:r>
            <a:r>
              <a:rPr lang="tr-TR" sz="2200" dirty="0"/>
              <a:t>lemleri gerçekle</a:t>
            </a:r>
            <a:r>
              <a:rPr lang="tr-TR" sz="2200" dirty="0"/>
              <a:t>ş</a:t>
            </a:r>
            <a:r>
              <a:rPr lang="tr-TR" sz="2200" dirty="0"/>
              <a:t>tirir.</a:t>
            </a:r>
          </a:p>
          <a:p>
            <a:endParaRPr lang="tr-TR" sz="2200" dirty="0" smtClean="0"/>
          </a:p>
          <a:p>
            <a:endParaRPr lang="tr-TR" sz="2200" dirty="0"/>
          </a:p>
          <a:p>
            <a:endParaRPr lang="tr-TR" sz="2200" dirty="0" smtClean="0"/>
          </a:p>
          <a:p>
            <a:endParaRPr lang="tr-TR" sz="2200" dirty="0"/>
          </a:p>
          <a:p>
            <a:endParaRPr lang="tr-TR" sz="2200" dirty="0" smtClean="0"/>
          </a:p>
          <a:p>
            <a:endParaRPr lang="tr-TR" sz="2200" dirty="0"/>
          </a:p>
          <a:p>
            <a:r>
              <a:rPr lang="tr-TR" sz="2200" dirty="0" smtClean="0"/>
              <a:t>Örnek </a:t>
            </a:r>
            <a:r>
              <a:rPr lang="tr-TR" sz="2200" dirty="0"/>
              <a:t>1.37</a:t>
            </a:r>
            <a:r>
              <a:rPr lang="tr-TR" sz="2200" dirty="0"/>
              <a:t>’</a:t>
            </a:r>
            <a:r>
              <a:rPr lang="tr-TR" sz="2200" dirty="0"/>
              <a:t>de basit aritmetiksel ve mant</a:t>
            </a:r>
            <a:r>
              <a:rPr lang="tr-TR" sz="2200" dirty="0"/>
              <a:t>ı</a:t>
            </a:r>
            <a:r>
              <a:rPr lang="tr-TR" sz="2200" dirty="0"/>
              <a:t>ksal i</a:t>
            </a:r>
            <a:r>
              <a:rPr lang="tr-TR" sz="2200" dirty="0"/>
              <a:t>ş</a:t>
            </a:r>
            <a:r>
              <a:rPr lang="tr-TR" sz="2200" dirty="0"/>
              <a:t>lemler gerçekle</a:t>
            </a:r>
            <a:r>
              <a:rPr lang="tr-TR" sz="2200" dirty="0"/>
              <a:t>ş</a:t>
            </a:r>
            <a:r>
              <a:rPr lang="tr-TR" sz="2200" dirty="0"/>
              <a:t>tirilmi</a:t>
            </a:r>
            <a:r>
              <a:rPr lang="tr-TR" sz="2200" dirty="0"/>
              <a:t>ş</a:t>
            </a:r>
            <a:r>
              <a:rPr lang="tr-TR" sz="2200" dirty="0"/>
              <a:t>tir. </a:t>
            </a:r>
            <a:r>
              <a:rPr lang="tr-TR" sz="2200" dirty="0" smtClean="0"/>
              <a:t>Parantez işaretinden </a:t>
            </a:r>
            <a:r>
              <a:rPr lang="tr-TR" sz="2200" dirty="0"/>
              <a:t>önce ters bölü (</a:t>
            </a:r>
            <a:r>
              <a:rPr lang="tr-TR" sz="2200" b="1" dirty="0"/>
              <a:t>\</a:t>
            </a:r>
            <a:r>
              <a:rPr lang="tr-TR" sz="2200" dirty="0"/>
              <a:t>) karakteri kullan</a:t>
            </a:r>
            <a:r>
              <a:rPr lang="tr-TR" sz="2200" dirty="0"/>
              <a:t>ı</a:t>
            </a:r>
            <a:r>
              <a:rPr lang="tr-TR" sz="2200" dirty="0"/>
              <a:t>lmal</a:t>
            </a:r>
            <a:r>
              <a:rPr lang="tr-TR" sz="2200" dirty="0"/>
              <a:t>ı</a:t>
            </a:r>
            <a:r>
              <a:rPr lang="tr-TR" sz="2200" dirty="0"/>
              <a:t>d</a:t>
            </a:r>
            <a:r>
              <a:rPr lang="tr-TR" sz="2200" dirty="0"/>
              <a:t>ı</a:t>
            </a:r>
            <a:r>
              <a:rPr lang="tr-TR" sz="2200" dirty="0"/>
              <a:t>r. Her bir de</a:t>
            </a:r>
            <a:r>
              <a:rPr lang="tr-TR" sz="2200" dirty="0"/>
              <a:t>ğ</a:t>
            </a:r>
            <a:r>
              <a:rPr lang="tr-TR" sz="2200" dirty="0"/>
              <a:t>er veya sembol </a:t>
            </a:r>
            <a:r>
              <a:rPr lang="tr-TR" sz="2200" dirty="0" smtClean="0"/>
              <a:t>arasında birer </a:t>
            </a:r>
            <a:r>
              <a:rPr lang="tr-TR" sz="2200" dirty="0"/>
              <a:t>bo</a:t>
            </a:r>
            <a:r>
              <a:rPr lang="tr-TR" sz="2200" dirty="0"/>
              <a:t>ş</a:t>
            </a:r>
            <a:r>
              <a:rPr lang="tr-TR" sz="2200" dirty="0"/>
              <a:t>luk bulunmal</a:t>
            </a:r>
            <a:r>
              <a:rPr lang="tr-TR" sz="2200" dirty="0"/>
              <a:t>ı</a:t>
            </a:r>
            <a:r>
              <a:rPr lang="tr-TR" sz="2200" dirty="0"/>
              <a:t>d</a:t>
            </a:r>
            <a:r>
              <a:rPr lang="tr-TR" sz="2200" dirty="0"/>
              <a:t>ı</a:t>
            </a:r>
            <a:r>
              <a:rPr lang="tr-TR" sz="2200" dirty="0"/>
              <a:t>r.</a:t>
            </a: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2671" y="1460713"/>
            <a:ext cx="5867400" cy="2371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8125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err="1"/>
              <a:t>gzip</a:t>
            </a:r>
            <a:r>
              <a:rPr lang="tr-TR" b="1" dirty="0"/>
              <a:t>, </a:t>
            </a:r>
            <a:r>
              <a:rPr lang="tr-TR" b="1" dirty="0" err="1"/>
              <a:t>gunzip</a:t>
            </a:r>
            <a:r>
              <a:rPr lang="tr-TR" b="1" dirty="0"/>
              <a:t>, tar Komutları</a:t>
            </a:r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82AE-DE54-4FE8-8268-FA61D0FE0A23}" type="slidenum">
              <a:rPr lang="tr-TR" smtClean="0"/>
              <a:pPr/>
              <a:t>16</a:t>
            </a:fld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Bu komutlar, ar</a:t>
            </a:r>
            <a:r>
              <a:rPr lang="tr-TR" dirty="0"/>
              <a:t>ş</a:t>
            </a:r>
            <a:r>
              <a:rPr lang="tr-TR" dirty="0"/>
              <a:t>ivleme ve s</a:t>
            </a:r>
            <a:r>
              <a:rPr lang="tr-TR" dirty="0"/>
              <a:t>ı</a:t>
            </a:r>
            <a:r>
              <a:rPr lang="tr-TR" dirty="0"/>
              <a:t>k</a:t>
            </a:r>
            <a:r>
              <a:rPr lang="tr-TR" dirty="0"/>
              <a:t>ış</a:t>
            </a:r>
            <a:r>
              <a:rPr lang="tr-TR" dirty="0"/>
              <a:t>t</a:t>
            </a:r>
            <a:r>
              <a:rPr lang="tr-TR" dirty="0"/>
              <a:t>ı</a:t>
            </a:r>
            <a:r>
              <a:rPr lang="tr-TR" dirty="0"/>
              <a:t>rma i</a:t>
            </a:r>
            <a:r>
              <a:rPr lang="tr-TR" dirty="0"/>
              <a:t>ş</a:t>
            </a:r>
            <a:r>
              <a:rPr lang="tr-TR" dirty="0"/>
              <a:t>lemlerini gerçekle</a:t>
            </a:r>
            <a:r>
              <a:rPr lang="tr-TR" dirty="0"/>
              <a:t>ş</a:t>
            </a:r>
            <a:r>
              <a:rPr lang="tr-TR" dirty="0"/>
              <a:t>tirir. Çok disk </a:t>
            </a:r>
            <a:r>
              <a:rPr lang="tr-TR" dirty="0" smtClean="0"/>
              <a:t>alanı kaplayan </a:t>
            </a:r>
            <a:r>
              <a:rPr lang="tr-TR" dirty="0"/>
              <a:t>dosya ve dizinler daha az alan kaplamas</a:t>
            </a:r>
            <a:r>
              <a:rPr lang="tr-TR" dirty="0"/>
              <a:t>ı </a:t>
            </a:r>
            <a:r>
              <a:rPr lang="tr-TR" dirty="0"/>
              <a:t>için s</a:t>
            </a:r>
            <a:r>
              <a:rPr lang="tr-TR" dirty="0"/>
              <a:t>ı</a:t>
            </a:r>
            <a:r>
              <a:rPr lang="tr-TR" dirty="0"/>
              <a:t>k</a:t>
            </a:r>
            <a:r>
              <a:rPr lang="tr-TR" dirty="0"/>
              <a:t>ış</a:t>
            </a:r>
            <a:r>
              <a:rPr lang="tr-TR" dirty="0"/>
              <a:t>t</a:t>
            </a:r>
            <a:r>
              <a:rPr lang="tr-TR" dirty="0"/>
              <a:t>ı</a:t>
            </a:r>
            <a:r>
              <a:rPr lang="tr-TR" dirty="0"/>
              <a:t>r</a:t>
            </a:r>
            <a:r>
              <a:rPr lang="tr-TR" dirty="0"/>
              <a:t>ı</a:t>
            </a:r>
            <a:r>
              <a:rPr lang="tr-TR" dirty="0"/>
              <a:t>labilir.</a:t>
            </a:r>
          </a:p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Örnek </a:t>
            </a:r>
            <a:r>
              <a:rPr lang="tr-TR" dirty="0"/>
              <a:t>1.38</a:t>
            </a:r>
            <a:r>
              <a:rPr lang="tr-TR" dirty="0"/>
              <a:t>’</a:t>
            </a:r>
            <a:r>
              <a:rPr lang="tr-TR" dirty="0"/>
              <a:t>deki komut, </a:t>
            </a:r>
            <a:r>
              <a:rPr lang="tr-TR" b="1" dirty="0"/>
              <a:t>deneme.txt </a:t>
            </a:r>
            <a:r>
              <a:rPr lang="tr-TR" dirty="0"/>
              <a:t>dosyas</a:t>
            </a:r>
            <a:r>
              <a:rPr lang="tr-TR" dirty="0"/>
              <a:t>ı</a:t>
            </a:r>
            <a:r>
              <a:rPr lang="tr-TR" dirty="0"/>
              <a:t>n</a:t>
            </a:r>
            <a:r>
              <a:rPr lang="tr-TR" dirty="0"/>
              <a:t>ı </a:t>
            </a:r>
            <a:r>
              <a:rPr lang="tr-TR" dirty="0"/>
              <a:t>s</a:t>
            </a:r>
            <a:r>
              <a:rPr lang="tr-TR" dirty="0"/>
              <a:t>ı</a:t>
            </a:r>
            <a:r>
              <a:rPr lang="tr-TR" dirty="0"/>
              <a:t>k</a:t>
            </a:r>
            <a:r>
              <a:rPr lang="tr-TR" dirty="0"/>
              <a:t>ış</a:t>
            </a:r>
            <a:r>
              <a:rPr lang="tr-TR" dirty="0"/>
              <a:t>t</a:t>
            </a:r>
            <a:r>
              <a:rPr lang="tr-TR" dirty="0"/>
              <a:t>ı</a:t>
            </a:r>
            <a:r>
              <a:rPr lang="tr-TR" dirty="0"/>
              <a:t>rarak </a:t>
            </a:r>
            <a:r>
              <a:rPr lang="tr-TR" b="1" dirty="0"/>
              <a:t>deneme.txt.gz </a:t>
            </a:r>
            <a:r>
              <a:rPr lang="tr-TR" dirty="0" smtClean="0"/>
              <a:t>dosyasını oluşturur</a:t>
            </a:r>
            <a:r>
              <a:rPr lang="tr-TR" dirty="0"/>
              <a:t>. S</a:t>
            </a:r>
            <a:r>
              <a:rPr lang="tr-TR" dirty="0"/>
              <a:t>ı</a:t>
            </a:r>
            <a:r>
              <a:rPr lang="tr-TR" dirty="0"/>
              <a:t>k</a:t>
            </a:r>
            <a:r>
              <a:rPr lang="tr-TR" dirty="0"/>
              <a:t>ış</a:t>
            </a:r>
            <a:r>
              <a:rPr lang="tr-TR" dirty="0"/>
              <a:t>t</a:t>
            </a:r>
            <a:r>
              <a:rPr lang="tr-TR" dirty="0"/>
              <a:t>ı</a:t>
            </a:r>
            <a:r>
              <a:rPr lang="tr-TR" dirty="0"/>
              <a:t>rma sonucunda deneme.txt dosyas</a:t>
            </a:r>
            <a:r>
              <a:rPr lang="tr-TR" dirty="0"/>
              <a:t>ı </a:t>
            </a:r>
            <a:r>
              <a:rPr lang="tr-TR" dirty="0"/>
              <a:t>kald</a:t>
            </a:r>
            <a:r>
              <a:rPr lang="tr-TR" dirty="0"/>
              <a:t>ı</a:t>
            </a:r>
            <a:r>
              <a:rPr lang="tr-TR" dirty="0"/>
              <a:t>r</a:t>
            </a:r>
            <a:r>
              <a:rPr lang="tr-TR" dirty="0"/>
              <a:t>ı</a:t>
            </a:r>
            <a:r>
              <a:rPr lang="tr-TR" dirty="0"/>
              <a:t>l</a:t>
            </a:r>
            <a:r>
              <a:rPr lang="tr-TR" dirty="0"/>
              <a:t>ı</a:t>
            </a:r>
            <a:r>
              <a:rPr lang="tr-TR" dirty="0"/>
              <a:t>r. Bu nedenle </a:t>
            </a:r>
            <a:r>
              <a:rPr lang="tr-TR" dirty="0" smtClean="0"/>
              <a:t>sıkıştırma işleminin</a:t>
            </a:r>
            <a:r>
              <a:rPr lang="tr-TR" dirty="0"/>
              <a:t>, s</a:t>
            </a:r>
            <a:r>
              <a:rPr lang="tr-TR" dirty="0"/>
              <a:t>ı</a:t>
            </a:r>
            <a:r>
              <a:rPr lang="tr-TR" dirty="0"/>
              <a:t>k</a:t>
            </a:r>
            <a:r>
              <a:rPr lang="tr-TR" dirty="0"/>
              <a:t>ış</a:t>
            </a:r>
            <a:r>
              <a:rPr lang="tr-TR" dirty="0"/>
              <a:t>t</a:t>
            </a:r>
            <a:r>
              <a:rPr lang="tr-TR" dirty="0"/>
              <a:t>ı</a:t>
            </a:r>
            <a:r>
              <a:rPr lang="tr-TR" dirty="0"/>
              <a:t>r</a:t>
            </a:r>
            <a:r>
              <a:rPr lang="tr-TR" dirty="0"/>
              <a:t>ı</a:t>
            </a:r>
            <a:r>
              <a:rPr lang="tr-TR" dirty="0"/>
              <a:t>lacak dosyalar</a:t>
            </a:r>
            <a:r>
              <a:rPr lang="tr-TR" dirty="0"/>
              <a:t>ı</a:t>
            </a:r>
            <a:r>
              <a:rPr lang="tr-TR" dirty="0"/>
              <a:t>n kopyalanarak farkl</a:t>
            </a:r>
            <a:r>
              <a:rPr lang="tr-TR" dirty="0"/>
              <a:t>ı </a:t>
            </a:r>
            <a:r>
              <a:rPr lang="tr-TR" dirty="0"/>
              <a:t>bir birimde gerçekle</a:t>
            </a:r>
            <a:r>
              <a:rPr lang="tr-TR" dirty="0"/>
              <a:t>ş</a:t>
            </a:r>
            <a:r>
              <a:rPr lang="tr-TR" dirty="0"/>
              <a:t>tirilmesi önerilir.</a:t>
            </a:r>
          </a:p>
          <a:p>
            <a:r>
              <a:rPr lang="tr-TR" dirty="0"/>
              <a:t>S</a:t>
            </a:r>
            <a:r>
              <a:rPr lang="tr-TR" dirty="0"/>
              <a:t>ı</a:t>
            </a:r>
            <a:r>
              <a:rPr lang="tr-TR" dirty="0"/>
              <a:t>k</a:t>
            </a:r>
            <a:r>
              <a:rPr lang="tr-TR" dirty="0"/>
              <a:t>ış</a:t>
            </a:r>
            <a:r>
              <a:rPr lang="tr-TR" dirty="0"/>
              <a:t>t</a:t>
            </a:r>
            <a:r>
              <a:rPr lang="tr-TR" dirty="0"/>
              <a:t>ı</a:t>
            </a:r>
            <a:r>
              <a:rPr lang="tr-TR" dirty="0"/>
              <a:t>r</a:t>
            </a:r>
            <a:r>
              <a:rPr lang="tr-TR" dirty="0"/>
              <a:t>ı</a:t>
            </a:r>
            <a:r>
              <a:rPr lang="tr-TR" dirty="0"/>
              <a:t>lm</a:t>
            </a:r>
            <a:r>
              <a:rPr lang="tr-TR" dirty="0"/>
              <a:t>ış </a:t>
            </a:r>
            <a:r>
              <a:rPr lang="tr-TR" dirty="0"/>
              <a:t>bir </a:t>
            </a:r>
            <a:r>
              <a:rPr lang="tr-TR" b="1" dirty="0" err="1"/>
              <a:t>gz</a:t>
            </a:r>
            <a:r>
              <a:rPr lang="tr-TR" b="1" dirty="0"/>
              <a:t> </a:t>
            </a:r>
            <a:r>
              <a:rPr lang="tr-TR" dirty="0"/>
              <a:t>dosyas</a:t>
            </a:r>
            <a:r>
              <a:rPr lang="tr-TR" dirty="0"/>
              <a:t>ı</a:t>
            </a:r>
            <a:r>
              <a:rPr lang="tr-TR" dirty="0"/>
              <a:t>n</a:t>
            </a:r>
            <a:r>
              <a:rPr lang="tr-TR" dirty="0"/>
              <a:t>ı </a:t>
            </a:r>
            <a:r>
              <a:rPr lang="tr-TR" dirty="0"/>
              <a:t>açmak için ise Örnek 1.39 veya 1.40</a:t>
            </a:r>
            <a:r>
              <a:rPr lang="tr-TR" dirty="0"/>
              <a:t>’</a:t>
            </a:r>
            <a:r>
              <a:rPr lang="tr-TR" dirty="0"/>
              <a:t>daki </a:t>
            </a:r>
            <a:r>
              <a:rPr lang="tr-TR" dirty="0" smtClean="0"/>
              <a:t>komutlardan birisi </a:t>
            </a:r>
            <a:r>
              <a:rPr lang="tr-TR" dirty="0"/>
              <a:t>kullan</a:t>
            </a:r>
            <a:r>
              <a:rPr lang="tr-TR" dirty="0"/>
              <a:t>ı</a:t>
            </a:r>
            <a:r>
              <a:rPr lang="tr-TR" dirty="0"/>
              <a:t>labilir</a:t>
            </a:r>
            <a:r>
              <a:rPr lang="tr-TR" dirty="0" smtClean="0"/>
              <a:t>.</a:t>
            </a:r>
            <a:endParaRPr lang="tr-TR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936" y="1624748"/>
            <a:ext cx="3496433" cy="788513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7280" y="4202931"/>
            <a:ext cx="4639707" cy="962958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17576" y="4202931"/>
            <a:ext cx="4292704" cy="962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0860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err="1"/>
              <a:t>gzip</a:t>
            </a:r>
            <a:r>
              <a:rPr lang="tr-TR" b="1" dirty="0"/>
              <a:t>, </a:t>
            </a:r>
            <a:r>
              <a:rPr lang="tr-TR" b="1" dirty="0" err="1"/>
              <a:t>gunzip</a:t>
            </a:r>
            <a:r>
              <a:rPr lang="tr-TR" b="1" dirty="0"/>
              <a:t>, tar Komutları</a:t>
            </a:r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82AE-DE54-4FE8-8268-FA61D0FE0A23}" type="slidenum">
              <a:rPr lang="tr-TR" smtClean="0"/>
              <a:pPr/>
              <a:t>17</a:t>
            </a:fld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200" b="1" dirty="0"/>
              <a:t>/</a:t>
            </a:r>
            <a:r>
              <a:rPr lang="tr-TR" sz="2200" b="1" dirty="0" err="1"/>
              <a:t>home</a:t>
            </a:r>
            <a:r>
              <a:rPr lang="tr-TR" sz="2200" b="1" dirty="0"/>
              <a:t>/</a:t>
            </a:r>
            <a:r>
              <a:rPr lang="tr-TR" sz="2200" b="1" dirty="0" err="1"/>
              <a:t>fyucel</a:t>
            </a:r>
            <a:r>
              <a:rPr lang="tr-TR" sz="2200" b="1" dirty="0"/>
              <a:t>/belgeler </a:t>
            </a:r>
            <a:r>
              <a:rPr lang="tr-TR" sz="2200" dirty="0"/>
              <a:t>dizini içerisindeki tüm dosya ve alt dizinleri ayr</a:t>
            </a:r>
            <a:r>
              <a:rPr lang="tr-TR" sz="2200" dirty="0"/>
              <a:t>ı </a:t>
            </a:r>
            <a:r>
              <a:rPr lang="tr-TR" sz="2200" dirty="0" smtClean="0"/>
              <a:t>ayrı sıkıştırmak </a:t>
            </a:r>
            <a:r>
              <a:rPr lang="tr-TR" sz="2200" dirty="0"/>
              <a:t>için ise Örnek 1.41</a:t>
            </a:r>
            <a:r>
              <a:rPr lang="tr-TR" sz="2200" dirty="0"/>
              <a:t>’</a:t>
            </a:r>
            <a:r>
              <a:rPr lang="tr-TR" sz="2200" dirty="0"/>
              <a:t>deki komut kullan</a:t>
            </a:r>
            <a:r>
              <a:rPr lang="tr-TR" sz="2200" dirty="0"/>
              <a:t>ı</a:t>
            </a:r>
            <a:r>
              <a:rPr lang="tr-TR" sz="2200" dirty="0"/>
              <a:t>labilir</a:t>
            </a:r>
            <a:r>
              <a:rPr lang="tr-TR" sz="2200" dirty="0" smtClean="0"/>
              <a:t>.</a:t>
            </a:r>
          </a:p>
          <a:p>
            <a:endParaRPr lang="tr-TR" sz="2200" dirty="0"/>
          </a:p>
          <a:p>
            <a:endParaRPr lang="tr-TR" sz="2200" dirty="0" smtClean="0"/>
          </a:p>
          <a:p>
            <a:r>
              <a:rPr lang="tr-TR" sz="2200" b="1" dirty="0"/>
              <a:t>tar</a:t>
            </a:r>
            <a:r>
              <a:rPr lang="tr-TR" sz="2200" dirty="0"/>
              <a:t>, Linux sistemlerde kullan</a:t>
            </a:r>
            <a:r>
              <a:rPr lang="tr-TR" sz="2200" dirty="0"/>
              <a:t>ı</a:t>
            </a:r>
            <a:r>
              <a:rPr lang="tr-TR" sz="2200" dirty="0"/>
              <a:t>lan standart ar</a:t>
            </a:r>
            <a:r>
              <a:rPr lang="tr-TR" sz="2200" dirty="0"/>
              <a:t>ş</a:t>
            </a:r>
            <a:r>
              <a:rPr lang="tr-TR" sz="2200" dirty="0"/>
              <a:t>iv program</a:t>
            </a:r>
            <a:r>
              <a:rPr lang="tr-TR" sz="2200" dirty="0"/>
              <a:t>ı</a:t>
            </a:r>
            <a:r>
              <a:rPr lang="tr-TR" sz="2200" dirty="0"/>
              <a:t>d</a:t>
            </a:r>
            <a:r>
              <a:rPr lang="tr-TR" sz="2200" dirty="0"/>
              <a:t>ı</a:t>
            </a:r>
            <a:r>
              <a:rPr lang="tr-TR" sz="2200" dirty="0"/>
              <a:t>r. Bu programla </a:t>
            </a:r>
            <a:r>
              <a:rPr lang="tr-TR" sz="2200" dirty="0" smtClean="0"/>
              <a:t>arşivleme veya </a:t>
            </a:r>
            <a:r>
              <a:rPr lang="tr-TR" sz="2200" dirty="0"/>
              <a:t>s</a:t>
            </a:r>
            <a:r>
              <a:rPr lang="tr-TR" sz="2200" dirty="0"/>
              <a:t>ı</a:t>
            </a:r>
            <a:r>
              <a:rPr lang="tr-TR" sz="2200" dirty="0"/>
              <a:t>k</a:t>
            </a:r>
            <a:r>
              <a:rPr lang="tr-TR" sz="2200" dirty="0"/>
              <a:t>ış</a:t>
            </a:r>
            <a:r>
              <a:rPr lang="tr-TR" sz="2200" dirty="0"/>
              <a:t>t</a:t>
            </a:r>
            <a:r>
              <a:rPr lang="tr-TR" sz="2200" dirty="0"/>
              <a:t>ı</a:t>
            </a:r>
            <a:r>
              <a:rPr lang="tr-TR" sz="2200" dirty="0"/>
              <a:t>rarak ar</a:t>
            </a:r>
            <a:r>
              <a:rPr lang="tr-TR" sz="2200" dirty="0"/>
              <a:t>ş</a:t>
            </a:r>
            <a:r>
              <a:rPr lang="tr-TR" sz="2200" dirty="0"/>
              <a:t>ivleme i</a:t>
            </a:r>
            <a:r>
              <a:rPr lang="tr-TR" sz="2200" dirty="0"/>
              <a:t>ş</a:t>
            </a:r>
            <a:r>
              <a:rPr lang="tr-TR" sz="2200" dirty="0"/>
              <a:t>lemleri gerçekle</a:t>
            </a:r>
            <a:r>
              <a:rPr lang="tr-TR" sz="2200" dirty="0"/>
              <a:t>ş</a:t>
            </a:r>
            <a:r>
              <a:rPr lang="tr-TR" sz="2200" dirty="0"/>
              <a:t>tirilebilir.</a:t>
            </a:r>
          </a:p>
          <a:p>
            <a:endParaRPr lang="tr-TR" sz="2200" dirty="0" smtClean="0"/>
          </a:p>
          <a:p>
            <a:endParaRPr lang="tr-TR" sz="2200" dirty="0"/>
          </a:p>
          <a:p>
            <a:endParaRPr lang="tr-TR" sz="2200" dirty="0" smtClean="0"/>
          </a:p>
          <a:p>
            <a:r>
              <a:rPr lang="tr-TR" sz="2200" dirty="0" smtClean="0"/>
              <a:t>Örnek </a:t>
            </a:r>
            <a:r>
              <a:rPr lang="tr-TR" sz="2200" dirty="0"/>
              <a:t>1.42</a:t>
            </a:r>
            <a:r>
              <a:rPr lang="tr-TR" sz="2200" dirty="0"/>
              <a:t>’</a:t>
            </a:r>
            <a:r>
              <a:rPr lang="tr-TR" sz="2200" dirty="0"/>
              <a:t>de verilen komut “deneme1.txt” ve “deneme2.txt” </a:t>
            </a:r>
            <a:r>
              <a:rPr lang="tr-TR" sz="2200" dirty="0" smtClean="0"/>
              <a:t>dosyalarından “</a:t>
            </a:r>
            <a:r>
              <a:rPr lang="tr-TR" sz="2200" dirty="0"/>
              <a:t>deneme.tar” adl</a:t>
            </a:r>
            <a:r>
              <a:rPr lang="tr-TR" sz="2200" dirty="0"/>
              <a:t>ı </a:t>
            </a:r>
            <a:r>
              <a:rPr lang="tr-TR" sz="2200" dirty="0"/>
              <a:t>bir ar</a:t>
            </a:r>
            <a:r>
              <a:rPr lang="tr-TR" sz="2200" dirty="0"/>
              <a:t>ş</a:t>
            </a:r>
            <a:r>
              <a:rPr lang="tr-TR" sz="2200" dirty="0"/>
              <a:t>iv olu</a:t>
            </a:r>
            <a:r>
              <a:rPr lang="tr-TR" sz="2200" dirty="0"/>
              <a:t>ş</a:t>
            </a:r>
            <a:r>
              <a:rPr lang="tr-TR" sz="2200" dirty="0"/>
              <a:t>turur.</a:t>
            </a: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619887"/>
            <a:ext cx="5450089" cy="944204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7280" y="3456162"/>
            <a:ext cx="6176252" cy="861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2988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82AE-DE54-4FE8-8268-FA61D0FE0A23}" type="slidenum">
              <a:rPr lang="tr-TR" smtClean="0"/>
              <a:pPr/>
              <a:t>18</a:t>
            </a:fld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0900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Kaynak</a:t>
            </a:r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82AE-DE54-4FE8-8268-FA61D0FE0A23}" type="slidenum">
              <a:rPr lang="tr-TR" smtClean="0"/>
              <a:pPr/>
              <a:t>19</a:t>
            </a:fld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1- MEB Bilişim Teknolojileri, Açık Kaynak İşletim Sistemi-3 Kullanımı. (Ankara 2013)</a:t>
            </a:r>
          </a:p>
          <a:p>
            <a:r>
              <a:rPr lang="tr-TR" dirty="0" smtClean="0"/>
              <a:t>2- </a:t>
            </a:r>
            <a:r>
              <a:rPr lang="tr-TR" dirty="0">
                <a:hlinkClick r:id="rId2"/>
              </a:rPr>
              <a:t>https://www.pardus.org.tr/pardus-kurulum-kilavuzu</a:t>
            </a:r>
            <a:r>
              <a:rPr lang="tr-TR" dirty="0" smtClean="0">
                <a:hlinkClick r:id="rId2"/>
              </a:rPr>
              <a:t>/</a:t>
            </a:r>
            <a:r>
              <a:rPr lang="tr-TR" dirty="0" smtClean="0"/>
              <a:t> 16.01.2020 22:00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15594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err="1"/>
              <a:t>mkdir</a:t>
            </a:r>
            <a:r>
              <a:rPr lang="tr-TR" b="1" dirty="0"/>
              <a:t> Komutu (</a:t>
            </a:r>
            <a:r>
              <a:rPr lang="tr-TR" b="1" dirty="0" err="1"/>
              <a:t>Make</a:t>
            </a:r>
            <a:r>
              <a:rPr lang="tr-TR" b="1" dirty="0"/>
              <a:t> Directory)</a:t>
            </a:r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82AE-DE54-4FE8-8268-FA61D0FE0A23}" type="slidenum">
              <a:rPr lang="tr-TR" smtClean="0"/>
              <a:pPr/>
              <a:t>2</a:t>
            </a:fld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Yeni dizin olu</a:t>
            </a:r>
            <a:r>
              <a:rPr lang="tr-TR" sz="2400" dirty="0"/>
              <a:t>ş</a:t>
            </a:r>
            <a:r>
              <a:rPr lang="tr-TR" sz="2400" dirty="0"/>
              <a:t>turur. Kullan</a:t>
            </a:r>
            <a:r>
              <a:rPr lang="tr-TR" sz="2400" dirty="0"/>
              <a:t>ı</a:t>
            </a:r>
            <a:r>
              <a:rPr lang="tr-TR" sz="2400" dirty="0"/>
              <a:t>m</a:t>
            </a:r>
            <a:r>
              <a:rPr lang="tr-TR" sz="2400" dirty="0"/>
              <a:t>ı </a:t>
            </a:r>
            <a:r>
              <a:rPr lang="tr-TR" sz="2400" dirty="0"/>
              <a:t>basittir. Örne</a:t>
            </a:r>
            <a:r>
              <a:rPr lang="tr-TR" sz="2400" dirty="0"/>
              <a:t>ğ</a:t>
            </a:r>
            <a:r>
              <a:rPr lang="tr-TR" sz="2400" dirty="0"/>
              <a:t>in, bulunulan dizinde “belgeler” </a:t>
            </a:r>
            <a:r>
              <a:rPr lang="tr-TR" sz="2400" dirty="0" smtClean="0"/>
              <a:t>adında yeni </a:t>
            </a:r>
            <a:r>
              <a:rPr lang="tr-TR" sz="2400" dirty="0"/>
              <a:t>bir dizin olu</a:t>
            </a:r>
            <a:r>
              <a:rPr lang="tr-TR" sz="2400" dirty="0"/>
              <a:t>ş</a:t>
            </a:r>
            <a:r>
              <a:rPr lang="tr-TR" sz="2400" dirty="0"/>
              <a:t>turmak için a</a:t>
            </a:r>
            <a:r>
              <a:rPr lang="tr-TR" sz="2400" dirty="0"/>
              <a:t>ş</a:t>
            </a:r>
            <a:r>
              <a:rPr lang="tr-TR" sz="2400" dirty="0"/>
              <a:t>a</a:t>
            </a:r>
            <a:r>
              <a:rPr lang="tr-TR" sz="2400" dirty="0"/>
              <a:t>ğı</a:t>
            </a:r>
            <a:r>
              <a:rPr lang="tr-TR" sz="2400" dirty="0"/>
              <a:t>daki komut kullan</a:t>
            </a:r>
            <a:r>
              <a:rPr lang="tr-TR" sz="2400" dirty="0"/>
              <a:t>ı</a:t>
            </a:r>
            <a:r>
              <a:rPr lang="tr-TR" sz="2400" dirty="0"/>
              <a:t>l</a:t>
            </a:r>
            <a:r>
              <a:rPr lang="tr-TR" sz="2400" dirty="0"/>
              <a:t>ı</a:t>
            </a:r>
            <a:r>
              <a:rPr lang="tr-TR" sz="2400" dirty="0"/>
              <a:t>r.</a:t>
            </a: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77308"/>
            <a:ext cx="7179182" cy="901733"/>
          </a:xfrm>
          <a:prstGeom prst="rect">
            <a:avLst/>
          </a:prstGeom>
        </p:spPr>
      </p:pic>
      <p:sp>
        <p:nvSpPr>
          <p:cNvPr id="7" name="Dikdörtgen 6"/>
          <p:cNvSpPr/>
          <p:nvPr/>
        </p:nvSpPr>
        <p:spPr>
          <a:xfrm>
            <a:off x="1197204" y="2967335"/>
            <a:ext cx="870325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Yukarıdaki komut, kullanıcının ev dizini (~) içerisinde belgeler isimli yeni bir </a:t>
            </a:r>
            <a:r>
              <a:rPr lang="tr-TR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dizin oluşturur</a:t>
            </a:r>
            <a:r>
              <a:rPr lang="tr-TR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20481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mv Komutu (</a:t>
            </a:r>
            <a:r>
              <a:rPr lang="tr-TR" b="1" dirty="0" err="1"/>
              <a:t>Move</a:t>
            </a:r>
            <a:r>
              <a:rPr lang="tr-TR" b="1" dirty="0" smtClean="0"/>
              <a:t>)</a:t>
            </a:r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82AE-DE54-4FE8-8268-FA61D0FE0A23}" type="slidenum">
              <a:rPr lang="tr-TR" smtClean="0"/>
              <a:pPr/>
              <a:t>3</a:t>
            </a:fld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/>
              <a:t>Dosya </a:t>
            </a:r>
            <a:r>
              <a:rPr lang="tr-TR" sz="2400" dirty="0"/>
              <a:t>ya da dizinleri ta</a:t>
            </a:r>
            <a:r>
              <a:rPr lang="tr-TR" sz="2400" dirty="0"/>
              <a:t>şı</a:t>
            </a:r>
            <a:r>
              <a:rPr lang="tr-TR" sz="2400" dirty="0"/>
              <a:t>ma veya isim de</a:t>
            </a:r>
            <a:r>
              <a:rPr lang="tr-TR" sz="2400" dirty="0"/>
              <a:t>ğ</a:t>
            </a:r>
            <a:r>
              <a:rPr lang="tr-TR" sz="2400" dirty="0"/>
              <a:t>i</a:t>
            </a:r>
            <a:r>
              <a:rPr lang="tr-TR" sz="2400" dirty="0"/>
              <a:t>ş</a:t>
            </a:r>
            <a:r>
              <a:rPr lang="tr-TR" sz="2400" dirty="0"/>
              <a:t>tirme i</a:t>
            </a:r>
            <a:r>
              <a:rPr lang="tr-TR" sz="2400" dirty="0"/>
              <a:t>ş</a:t>
            </a:r>
            <a:r>
              <a:rPr lang="tr-TR" sz="2400" dirty="0"/>
              <a:t>lemini gerçekle</a:t>
            </a:r>
            <a:r>
              <a:rPr lang="tr-TR" sz="2400" dirty="0"/>
              <a:t>ş</a:t>
            </a:r>
            <a:r>
              <a:rPr lang="tr-TR" sz="2400" dirty="0"/>
              <a:t>tirir. Örne</a:t>
            </a:r>
            <a:r>
              <a:rPr lang="tr-TR" sz="2400" dirty="0"/>
              <a:t>ğ</a:t>
            </a:r>
            <a:r>
              <a:rPr lang="tr-TR" sz="2400" dirty="0"/>
              <a:t>in</a:t>
            </a:r>
            <a:r>
              <a:rPr lang="tr-TR" sz="2400" dirty="0" smtClean="0"/>
              <a:t>, “</a:t>
            </a:r>
            <a:r>
              <a:rPr lang="tr-TR" sz="2400" b="1" dirty="0"/>
              <a:t>pisi.pdf</a:t>
            </a:r>
            <a:r>
              <a:rPr lang="tr-TR" sz="2400" dirty="0"/>
              <a:t>” adl</a:t>
            </a:r>
            <a:r>
              <a:rPr lang="tr-TR" sz="2400" dirty="0"/>
              <a:t>ı </a:t>
            </a:r>
            <a:r>
              <a:rPr lang="tr-TR" sz="2400" dirty="0"/>
              <a:t>dosyay</a:t>
            </a:r>
            <a:r>
              <a:rPr lang="tr-TR" sz="2400" dirty="0"/>
              <a:t>ı </a:t>
            </a:r>
            <a:r>
              <a:rPr lang="tr-TR" sz="2400" b="1" dirty="0"/>
              <a:t>belgeler </a:t>
            </a:r>
            <a:r>
              <a:rPr lang="tr-TR" sz="2400" dirty="0"/>
              <a:t>dizini içerisine ta</a:t>
            </a:r>
            <a:r>
              <a:rPr lang="tr-TR" sz="2400" dirty="0"/>
              <a:t>şı</a:t>
            </a:r>
            <a:r>
              <a:rPr lang="tr-TR" sz="2400" dirty="0"/>
              <a:t>mak için Örnek 1.18</a:t>
            </a:r>
            <a:r>
              <a:rPr lang="tr-TR" sz="2400" dirty="0"/>
              <a:t>’</a:t>
            </a:r>
            <a:r>
              <a:rPr lang="tr-TR" sz="2400" dirty="0"/>
              <a:t>deki </a:t>
            </a:r>
            <a:r>
              <a:rPr lang="tr-TR" sz="2400" dirty="0" smtClean="0"/>
              <a:t>komut kullanılır</a:t>
            </a:r>
            <a:r>
              <a:rPr lang="tr-TR" sz="2400" dirty="0"/>
              <a:t>.</a:t>
            </a: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2018711"/>
            <a:ext cx="7057868" cy="1318378"/>
          </a:xfrm>
          <a:prstGeom prst="rect">
            <a:avLst/>
          </a:prstGeom>
        </p:spPr>
      </p:pic>
      <p:sp>
        <p:nvSpPr>
          <p:cNvPr id="7" name="Dikdörtgen 6"/>
          <p:cNvSpPr/>
          <p:nvPr/>
        </p:nvSpPr>
        <p:spPr>
          <a:xfrm>
            <a:off x="1097279" y="3274398"/>
            <a:ext cx="942303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Artık pisi.pdf dosyası, kullanıcı ev dizininin içerisinden alınarak, kullanıcı ev </a:t>
            </a:r>
            <a:r>
              <a:rPr lang="tr-TR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dizini içerisinde </a:t>
            </a:r>
            <a:r>
              <a:rPr lang="tr-TR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oluşturmuş olduğumuz belgeler dizinine atılmıştır.</a:t>
            </a:r>
          </a:p>
        </p:txBody>
      </p:sp>
    </p:spTree>
    <p:extLst>
      <p:ext uri="{BB962C8B-B14F-4D97-AF65-F5344CB8AC3E}">
        <p14:creationId xmlns:p14="http://schemas.microsoft.com/office/powerpoint/2010/main" val="4173633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mv Komutu (</a:t>
            </a:r>
            <a:r>
              <a:rPr lang="tr-TR" b="1" dirty="0" err="1"/>
              <a:t>Move</a:t>
            </a:r>
            <a:r>
              <a:rPr lang="tr-TR" b="1" dirty="0"/>
              <a:t>)</a:t>
            </a:r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82AE-DE54-4FE8-8268-FA61D0FE0A23}" type="slidenum">
              <a:rPr lang="tr-TR" smtClean="0"/>
              <a:pPr/>
              <a:t>4</a:t>
            </a:fld>
            <a:endParaRPr lang="tr-TR"/>
          </a:p>
        </p:txBody>
      </p:sp>
      <p:pic>
        <p:nvPicPr>
          <p:cNvPr id="7" name="İçerik Yer Tutucusu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97280" y="1862524"/>
            <a:ext cx="6682060" cy="1823355"/>
          </a:xfrm>
          <a:prstGeom prst="rect">
            <a:avLst/>
          </a:prstGeom>
        </p:spPr>
      </p:pic>
      <p:sp>
        <p:nvSpPr>
          <p:cNvPr id="6" name="Dikdörtgen 5"/>
          <p:cNvSpPr/>
          <p:nvPr/>
        </p:nvSpPr>
        <p:spPr>
          <a:xfrm>
            <a:off x="1097280" y="931401"/>
            <a:ext cx="992265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“pisi.pdf” dosyasının adını, “pisi1.pdf” olarak değiştirmek istersek, Örnek </a:t>
            </a:r>
            <a:r>
              <a:rPr lang="tr-TR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1.19’daki komutu </a:t>
            </a:r>
            <a:r>
              <a:rPr lang="tr-TR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kullanabiliriz.</a:t>
            </a:r>
          </a:p>
        </p:txBody>
      </p:sp>
      <p:sp>
        <p:nvSpPr>
          <p:cNvPr id="8" name="Dikdörtgen 7"/>
          <p:cNvSpPr/>
          <p:nvPr/>
        </p:nvSpPr>
        <p:spPr>
          <a:xfrm>
            <a:off x="1002384" y="3685879"/>
            <a:ext cx="973474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Yukarıdaki örnekte, </a:t>
            </a:r>
            <a:r>
              <a:rPr lang="tr-TR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cd </a:t>
            </a:r>
            <a:r>
              <a:rPr lang="tr-TR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komutu ile belgeler dizini içerisine girilmiş ve </a:t>
            </a:r>
            <a:r>
              <a:rPr lang="tr-TR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ls</a:t>
            </a:r>
            <a:r>
              <a:rPr lang="tr-TR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komutuyla içerik </a:t>
            </a:r>
            <a:r>
              <a:rPr lang="tr-TR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listelenmiştir. Böylece, </a:t>
            </a:r>
            <a:r>
              <a:rPr lang="tr-TR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belgeler </a:t>
            </a:r>
            <a:r>
              <a:rPr lang="tr-TR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dizini içerisinde “pisi.pdf” dosyasının </a:t>
            </a:r>
            <a:r>
              <a:rPr lang="tr-TR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olduğu görülmüştür</a:t>
            </a:r>
            <a:r>
              <a:rPr lang="tr-TR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Daha sonra, </a:t>
            </a:r>
            <a:r>
              <a:rPr lang="tr-TR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mv </a:t>
            </a:r>
            <a:r>
              <a:rPr lang="tr-TR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komutu kullanılarak “pisi.pdf” dosya adı, “pisi1.pdf” </a:t>
            </a:r>
            <a:r>
              <a:rPr lang="tr-TR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olarak aynı </a:t>
            </a:r>
            <a:r>
              <a:rPr lang="tr-TR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yere taşınmıştır. </a:t>
            </a:r>
            <a:r>
              <a:rPr lang="tr-TR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ls</a:t>
            </a:r>
            <a:r>
              <a:rPr lang="tr-TR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ile tekrar listeleme yapıldığında dosya adının “pisi1.pdf” olarak</a:t>
            </a:r>
          </a:p>
          <a:p>
            <a:r>
              <a:rPr lang="tr-TR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değiştirildiği görülmektedir.</a:t>
            </a:r>
          </a:p>
        </p:txBody>
      </p:sp>
    </p:spTree>
    <p:extLst>
      <p:ext uri="{BB962C8B-B14F-4D97-AF65-F5344CB8AC3E}">
        <p14:creationId xmlns:p14="http://schemas.microsoft.com/office/powerpoint/2010/main" val="3535685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725595"/>
            <a:ext cx="6584686" cy="1432383"/>
          </a:xfrm>
          <a:prstGeom prst="rect">
            <a:avLst/>
          </a:prstGeom>
        </p:spPr>
      </p:pic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err="1"/>
              <a:t>cp</a:t>
            </a:r>
            <a:r>
              <a:rPr lang="tr-TR" b="1" dirty="0"/>
              <a:t> Komutu (</a:t>
            </a:r>
            <a:r>
              <a:rPr lang="tr-TR" b="1" dirty="0" err="1"/>
              <a:t>Copy</a:t>
            </a:r>
            <a:r>
              <a:rPr lang="tr-TR" b="1" dirty="0"/>
              <a:t>)</a:t>
            </a:r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82AE-DE54-4FE8-8268-FA61D0FE0A23}" type="slidenum">
              <a:rPr lang="tr-TR" smtClean="0"/>
              <a:pPr/>
              <a:t>5</a:t>
            </a:fld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Dosya veya dizin kopyalama i</a:t>
            </a:r>
            <a:r>
              <a:rPr lang="tr-TR" sz="2400" dirty="0"/>
              <a:t>ş</a:t>
            </a:r>
            <a:r>
              <a:rPr lang="tr-TR" sz="2400" dirty="0"/>
              <a:t>lemini gerçekle</a:t>
            </a:r>
            <a:r>
              <a:rPr lang="tr-TR" sz="2400" dirty="0"/>
              <a:t>ş</a:t>
            </a:r>
            <a:r>
              <a:rPr lang="tr-TR" sz="2400" dirty="0"/>
              <a:t>tirir. </a:t>
            </a:r>
            <a:r>
              <a:rPr lang="tr-TR" sz="2400" b="1" dirty="0"/>
              <a:t>pisi1.pdf </a:t>
            </a:r>
            <a:r>
              <a:rPr lang="tr-TR" sz="2400" dirty="0"/>
              <a:t>dosyas</a:t>
            </a:r>
            <a:r>
              <a:rPr lang="tr-TR" sz="2400" dirty="0"/>
              <a:t>ı</a:t>
            </a:r>
            <a:r>
              <a:rPr lang="tr-TR" sz="2400" dirty="0"/>
              <a:t>n</a:t>
            </a:r>
            <a:r>
              <a:rPr lang="tr-TR" sz="2400" dirty="0"/>
              <a:t>ı </a:t>
            </a:r>
            <a:r>
              <a:rPr lang="tr-TR" sz="2400" dirty="0"/>
              <a:t>bir üst </a:t>
            </a:r>
            <a:r>
              <a:rPr lang="tr-TR" sz="2400" dirty="0" smtClean="0"/>
              <a:t>dizine kopyalamak </a:t>
            </a:r>
            <a:r>
              <a:rPr lang="tr-TR" sz="2400" dirty="0"/>
              <a:t>için örnekteki komut kullan</a:t>
            </a:r>
            <a:r>
              <a:rPr lang="tr-TR" sz="2400" dirty="0"/>
              <a:t>ı</a:t>
            </a:r>
            <a:r>
              <a:rPr lang="tr-TR" sz="2400" dirty="0"/>
              <a:t>labilir.</a:t>
            </a:r>
          </a:p>
        </p:txBody>
      </p:sp>
      <p:sp>
        <p:nvSpPr>
          <p:cNvPr id="7" name="Dikdörtgen 6"/>
          <p:cNvSpPr/>
          <p:nvPr/>
        </p:nvSpPr>
        <p:spPr>
          <a:xfrm>
            <a:off x="1097279" y="3157978"/>
            <a:ext cx="9875521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Yukarıdaki örnekte </a:t>
            </a:r>
            <a:r>
              <a:rPr lang="tr-TR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tr-TR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home</a:t>
            </a:r>
            <a:r>
              <a:rPr lang="tr-TR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/bil3/belgeler </a:t>
            </a:r>
            <a:r>
              <a:rPr lang="tr-TR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dizini içerisinde yer alan “pisi1.pdf” </a:t>
            </a:r>
            <a:r>
              <a:rPr lang="tr-TR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isimli dosya </a:t>
            </a:r>
            <a:r>
              <a:rPr lang="tr-TR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 üst dizine (</a:t>
            </a:r>
            <a:r>
              <a:rPr lang="tr-TR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</a:t>
            </a:r>
            <a:r>
              <a:rPr lang="tr-TR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kopyalanmıştır. Çift nokta (</a:t>
            </a:r>
            <a:r>
              <a:rPr lang="tr-TR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</a:t>
            </a:r>
            <a:r>
              <a:rPr lang="tr-TR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bir üst dizini, yani bu örnek </a:t>
            </a:r>
            <a:r>
              <a:rPr lang="tr-TR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için kullanıcı </a:t>
            </a:r>
            <a:r>
              <a:rPr lang="tr-TR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 dizinini (/</a:t>
            </a:r>
            <a:r>
              <a:rPr lang="tr-TR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home</a:t>
            </a:r>
            <a:r>
              <a:rPr lang="tr-TR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/bil3) göstermektedir. </a:t>
            </a:r>
            <a:r>
              <a:rPr lang="tr-TR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cd .. </a:t>
            </a:r>
            <a:r>
              <a:rPr lang="tr-TR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 üst dizine çıkar. </a:t>
            </a:r>
            <a:r>
              <a:rPr lang="tr-TR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Burada “</a:t>
            </a:r>
            <a:r>
              <a:rPr lang="tr-TR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pisi1.pdf” dosyası listelendiğinde, kopyalanmış olduğu görülebilir.</a:t>
            </a:r>
          </a:p>
        </p:txBody>
      </p:sp>
    </p:spTree>
    <p:extLst>
      <p:ext uri="{BB962C8B-B14F-4D97-AF65-F5344CB8AC3E}">
        <p14:creationId xmlns:p14="http://schemas.microsoft.com/office/powerpoint/2010/main" val="2746619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err="1"/>
              <a:t>cp</a:t>
            </a:r>
            <a:r>
              <a:rPr lang="tr-TR" b="1" dirty="0"/>
              <a:t> Komutu (</a:t>
            </a:r>
            <a:r>
              <a:rPr lang="tr-TR" b="1" dirty="0" err="1"/>
              <a:t>Copy</a:t>
            </a:r>
            <a:r>
              <a:rPr lang="tr-TR" b="1" dirty="0"/>
              <a:t>)</a:t>
            </a:r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82AE-DE54-4FE8-8268-FA61D0FE0A23}" type="slidenum">
              <a:rPr lang="tr-TR" smtClean="0"/>
              <a:pPr/>
              <a:t>6</a:t>
            </a:fld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200" dirty="0"/>
              <a:t>Kullan</a:t>
            </a:r>
            <a:r>
              <a:rPr lang="tr-TR" sz="2200" dirty="0"/>
              <a:t>ı</a:t>
            </a:r>
            <a:r>
              <a:rPr lang="tr-TR" sz="2200" dirty="0"/>
              <a:t>c</a:t>
            </a:r>
            <a:r>
              <a:rPr lang="tr-TR" sz="2200" dirty="0"/>
              <a:t>ı </a:t>
            </a:r>
            <a:r>
              <a:rPr lang="tr-TR" sz="2200" dirty="0"/>
              <a:t>ev dizininde yer alan “</a:t>
            </a:r>
            <a:r>
              <a:rPr lang="tr-TR" sz="2200" b="1" dirty="0"/>
              <a:t>a.txt</a:t>
            </a:r>
            <a:r>
              <a:rPr lang="tr-TR" sz="2200" dirty="0"/>
              <a:t>” adl</a:t>
            </a:r>
            <a:r>
              <a:rPr lang="tr-TR" sz="2200" dirty="0"/>
              <a:t>ı </a:t>
            </a:r>
            <a:r>
              <a:rPr lang="tr-TR" sz="2200" dirty="0"/>
              <a:t>bir dosyay</a:t>
            </a:r>
            <a:r>
              <a:rPr lang="tr-TR" sz="2200" dirty="0"/>
              <a:t>ı </a:t>
            </a:r>
            <a:r>
              <a:rPr lang="tr-TR" sz="2200" b="1" dirty="0"/>
              <a:t>/</a:t>
            </a:r>
            <a:r>
              <a:rPr lang="tr-TR" sz="2200" b="1" dirty="0" err="1"/>
              <a:t>home</a:t>
            </a:r>
            <a:r>
              <a:rPr lang="tr-TR" sz="2200" b="1" dirty="0"/>
              <a:t>/bil3/belgeler </a:t>
            </a:r>
            <a:r>
              <a:rPr lang="tr-TR" sz="2200" dirty="0" smtClean="0"/>
              <a:t>dizinine kopyalamak </a:t>
            </a:r>
            <a:r>
              <a:rPr lang="tr-TR" sz="2200" dirty="0"/>
              <a:t>için</a:t>
            </a:r>
            <a:r>
              <a:rPr lang="tr-TR" sz="2200" dirty="0" smtClean="0"/>
              <a:t>;</a:t>
            </a:r>
          </a:p>
          <a:p>
            <a:endParaRPr lang="tr-TR" sz="2400" dirty="0"/>
          </a:p>
          <a:p>
            <a:r>
              <a:rPr lang="tr-TR" dirty="0" smtClean="0"/>
              <a:t>ya </a:t>
            </a:r>
            <a:r>
              <a:rPr lang="tr-TR" dirty="0"/>
              <a:t>da</a:t>
            </a:r>
          </a:p>
          <a:p>
            <a:r>
              <a:rPr lang="tr-TR" sz="1600" b="1" dirty="0"/>
              <a:t>Örnek </a:t>
            </a:r>
            <a:r>
              <a:rPr lang="tr-TR" sz="1600" b="1" dirty="0" smtClean="0"/>
              <a:t>1.22</a:t>
            </a:r>
          </a:p>
          <a:p>
            <a:endParaRPr lang="tr-TR" sz="1600" b="1" dirty="0"/>
          </a:p>
          <a:p>
            <a:r>
              <a:rPr lang="tr-TR" sz="2200" dirty="0"/>
              <a:t>komutlar</a:t>
            </a:r>
            <a:r>
              <a:rPr lang="tr-TR" sz="2200" dirty="0"/>
              <a:t>ı </a:t>
            </a:r>
            <a:r>
              <a:rPr lang="tr-TR" sz="2200" dirty="0"/>
              <a:t>kullan</a:t>
            </a:r>
            <a:r>
              <a:rPr lang="tr-TR" sz="2200" dirty="0"/>
              <a:t>ı</a:t>
            </a:r>
            <a:r>
              <a:rPr lang="tr-TR" sz="2200" dirty="0"/>
              <a:t>labilir. Burada dikkat edilmesi gereken husus ya </a:t>
            </a:r>
            <a:r>
              <a:rPr lang="tr-TR" sz="2200" dirty="0" smtClean="0"/>
              <a:t>kopyalanacak dosyanın </a:t>
            </a:r>
            <a:r>
              <a:rPr lang="tr-TR" sz="2200" dirty="0"/>
              <a:t>bulundu</a:t>
            </a:r>
            <a:r>
              <a:rPr lang="tr-TR" sz="2200" dirty="0"/>
              <a:t>ğ</a:t>
            </a:r>
            <a:r>
              <a:rPr lang="tr-TR" sz="2200" dirty="0"/>
              <a:t>u dizin içerisinde bulunulmal</a:t>
            </a:r>
            <a:r>
              <a:rPr lang="tr-TR" sz="2200" dirty="0"/>
              <a:t>ı </a:t>
            </a:r>
            <a:r>
              <a:rPr lang="tr-TR" sz="2200" dirty="0"/>
              <a:t>ya da dosya yolu do</a:t>
            </a:r>
            <a:r>
              <a:rPr lang="tr-TR" sz="2200" dirty="0"/>
              <a:t>ğ</a:t>
            </a:r>
            <a:r>
              <a:rPr lang="tr-TR" sz="2200" dirty="0"/>
              <a:t>ru bir </a:t>
            </a:r>
            <a:r>
              <a:rPr lang="tr-TR" sz="2200" dirty="0" smtClean="0"/>
              <a:t>şekilde belirtilmelidir</a:t>
            </a:r>
            <a:r>
              <a:rPr lang="tr-TR" sz="2200" dirty="0"/>
              <a:t>.</a:t>
            </a: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602416"/>
            <a:ext cx="5886450" cy="752475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7280" y="2943710"/>
            <a:ext cx="5915025" cy="533400"/>
          </a:xfrm>
          <a:prstGeom prst="rect">
            <a:avLst/>
          </a:prstGeom>
        </p:spPr>
      </p:pic>
      <p:sp>
        <p:nvSpPr>
          <p:cNvPr id="9" name="Dikdörtgen 8"/>
          <p:cNvSpPr/>
          <p:nvPr/>
        </p:nvSpPr>
        <p:spPr>
          <a:xfrm>
            <a:off x="1097280" y="4396076"/>
            <a:ext cx="99038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Kopyalama işlemi dizinler üzerinde de yapılabilir. Farklı dosya sistemi üzerinde</a:t>
            </a:r>
          </a:p>
          <a:p>
            <a:r>
              <a:rPr 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olmamak kaydıyla bir dizin ve altındaki her şeyi başka bir dizine kopyalamak mümkündür</a:t>
            </a:r>
            <a:r>
              <a:rPr lang="tr-TR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Kopyalarken</a:t>
            </a:r>
            <a:r>
              <a:rPr 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-R </a:t>
            </a:r>
            <a:r>
              <a:rPr 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seçeneğinin kullanılması gerekir.</a:t>
            </a:r>
          </a:p>
        </p:txBody>
      </p:sp>
      <p:pic>
        <p:nvPicPr>
          <p:cNvPr id="10" name="Resim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24551" y="5446330"/>
            <a:ext cx="7191094" cy="917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8905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err="1"/>
              <a:t>ln</a:t>
            </a:r>
            <a:r>
              <a:rPr lang="tr-TR" b="1" dirty="0"/>
              <a:t> Komutu (Link)</a:t>
            </a:r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82AE-DE54-4FE8-8268-FA61D0FE0A23}" type="slidenum">
              <a:rPr lang="tr-TR" smtClean="0"/>
              <a:pPr/>
              <a:t>7</a:t>
            </a:fld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200" dirty="0"/>
              <a:t>Dosya ya da dizinler için ba</a:t>
            </a:r>
            <a:r>
              <a:rPr lang="tr-TR" sz="2200" dirty="0"/>
              <a:t>ğ</a:t>
            </a:r>
            <a:r>
              <a:rPr lang="tr-TR" sz="2200" dirty="0"/>
              <a:t>lant</a:t>
            </a:r>
            <a:r>
              <a:rPr lang="tr-TR" sz="2200" dirty="0"/>
              <a:t>ı </a:t>
            </a:r>
            <a:r>
              <a:rPr lang="tr-TR" sz="2200" dirty="0"/>
              <a:t>(link) olu</a:t>
            </a:r>
            <a:r>
              <a:rPr lang="tr-TR" sz="2200" dirty="0"/>
              <a:t>ş</a:t>
            </a:r>
            <a:r>
              <a:rPr lang="tr-TR" sz="2200" dirty="0"/>
              <a:t>turur. a.txt adl</a:t>
            </a:r>
            <a:r>
              <a:rPr lang="tr-TR" sz="2200" dirty="0"/>
              <a:t>ı </a:t>
            </a:r>
            <a:r>
              <a:rPr lang="tr-TR" sz="2200" dirty="0"/>
              <a:t>dosyaya bir </a:t>
            </a:r>
            <a:r>
              <a:rPr lang="tr-TR" sz="2200" dirty="0" smtClean="0"/>
              <a:t>bağlantı oluşturmak </a:t>
            </a:r>
            <a:r>
              <a:rPr lang="tr-TR" sz="2200" dirty="0"/>
              <a:t>için Örnek 1.24</a:t>
            </a:r>
            <a:r>
              <a:rPr lang="tr-TR" sz="2200" dirty="0"/>
              <a:t>’</a:t>
            </a:r>
            <a:r>
              <a:rPr lang="tr-TR" sz="2200" dirty="0"/>
              <a:t>teki komut kullan</a:t>
            </a:r>
            <a:r>
              <a:rPr lang="tr-TR" sz="2200" dirty="0"/>
              <a:t>ı</a:t>
            </a:r>
            <a:r>
              <a:rPr lang="tr-TR" sz="2200" dirty="0"/>
              <a:t>l</a:t>
            </a:r>
            <a:r>
              <a:rPr lang="tr-TR" sz="2200" dirty="0"/>
              <a:t>ı</a:t>
            </a:r>
            <a:r>
              <a:rPr lang="tr-TR" sz="2200" dirty="0"/>
              <a:t>r</a:t>
            </a:r>
            <a:r>
              <a:rPr lang="tr-TR" sz="2200" dirty="0" smtClean="0"/>
              <a:t>.</a:t>
            </a:r>
          </a:p>
          <a:p>
            <a:endParaRPr lang="tr-TR" sz="2200" dirty="0"/>
          </a:p>
          <a:p>
            <a:endParaRPr lang="tr-TR" sz="2200" dirty="0" smtClean="0"/>
          </a:p>
          <a:p>
            <a:r>
              <a:rPr lang="tr-TR" sz="2200" dirty="0"/>
              <a:t>Bu komut, “a.txt” dosyas</a:t>
            </a:r>
            <a:r>
              <a:rPr lang="tr-TR" sz="2200" dirty="0"/>
              <a:t>ı</a:t>
            </a:r>
            <a:r>
              <a:rPr lang="tr-TR" sz="2200" dirty="0"/>
              <a:t>n</a:t>
            </a:r>
            <a:r>
              <a:rPr lang="tr-TR" sz="2200" dirty="0"/>
              <a:t>ı</a:t>
            </a:r>
            <a:r>
              <a:rPr lang="tr-TR" sz="2200" dirty="0"/>
              <a:t>n “baglanti.txt” ad</a:t>
            </a:r>
            <a:r>
              <a:rPr lang="tr-TR" sz="2200" dirty="0"/>
              <a:t>ı</a:t>
            </a:r>
            <a:r>
              <a:rPr lang="tr-TR" sz="2200" dirty="0"/>
              <a:t>nda ba</a:t>
            </a:r>
            <a:r>
              <a:rPr lang="tr-TR" sz="2200" dirty="0"/>
              <a:t>ğ</a:t>
            </a:r>
            <a:r>
              <a:rPr lang="tr-TR" sz="2200" dirty="0"/>
              <a:t>lant</a:t>
            </a:r>
            <a:r>
              <a:rPr lang="tr-TR" sz="2200" dirty="0"/>
              <a:t>ı </a:t>
            </a:r>
            <a:r>
              <a:rPr lang="tr-TR" sz="2200" dirty="0"/>
              <a:t>dosyas</a:t>
            </a:r>
            <a:r>
              <a:rPr lang="tr-TR" sz="2200" dirty="0"/>
              <a:t>ı</a:t>
            </a:r>
            <a:r>
              <a:rPr lang="tr-TR" sz="2200" dirty="0"/>
              <a:t>n</a:t>
            </a:r>
            <a:r>
              <a:rPr lang="tr-TR" sz="2200" dirty="0"/>
              <a:t>ı </a:t>
            </a:r>
            <a:r>
              <a:rPr lang="tr-TR" sz="2200" dirty="0"/>
              <a:t>olu</a:t>
            </a:r>
            <a:r>
              <a:rPr lang="tr-TR" sz="2200" dirty="0"/>
              <a:t>ş</a:t>
            </a:r>
            <a:r>
              <a:rPr lang="tr-TR" sz="2200" dirty="0"/>
              <a:t>turur. </a:t>
            </a:r>
            <a:r>
              <a:rPr lang="tr-TR" sz="2200" dirty="0" smtClean="0"/>
              <a:t>Her iki </a:t>
            </a:r>
            <a:r>
              <a:rPr lang="tr-TR" sz="2200" dirty="0"/>
              <a:t>dosyan</a:t>
            </a:r>
            <a:r>
              <a:rPr lang="tr-TR" sz="2200" dirty="0"/>
              <a:t>ı</a:t>
            </a:r>
            <a:r>
              <a:rPr lang="tr-TR" sz="2200" dirty="0"/>
              <a:t>n birinde yap</a:t>
            </a:r>
            <a:r>
              <a:rPr lang="tr-TR" sz="2200" dirty="0"/>
              <a:t>ı</a:t>
            </a:r>
            <a:r>
              <a:rPr lang="tr-TR" sz="2200" dirty="0"/>
              <a:t>lan de</a:t>
            </a:r>
            <a:r>
              <a:rPr lang="tr-TR" sz="2200" dirty="0"/>
              <a:t>ğ</a:t>
            </a:r>
            <a:r>
              <a:rPr lang="tr-TR" sz="2200" dirty="0"/>
              <a:t>i</a:t>
            </a:r>
            <a:r>
              <a:rPr lang="tr-TR" sz="2200" dirty="0"/>
              <a:t>ş</a:t>
            </a:r>
            <a:r>
              <a:rPr lang="tr-TR" sz="2200" dirty="0"/>
              <a:t>iklik, di</a:t>
            </a:r>
            <a:r>
              <a:rPr lang="tr-TR" sz="2200" dirty="0"/>
              <a:t>ğ</a:t>
            </a:r>
            <a:r>
              <a:rPr lang="tr-TR" sz="2200" dirty="0"/>
              <a:t>erini de aynen etkiler.</a:t>
            </a:r>
          </a:p>
          <a:p>
            <a:r>
              <a:rPr lang="tr-TR" sz="2200" dirty="0"/>
              <a:t>Örne</a:t>
            </a:r>
            <a:r>
              <a:rPr lang="tr-TR" sz="2200" dirty="0"/>
              <a:t>ğ</a:t>
            </a:r>
            <a:r>
              <a:rPr lang="tr-TR" sz="2200" dirty="0"/>
              <a:t>in, kullan</a:t>
            </a:r>
            <a:r>
              <a:rPr lang="tr-TR" sz="2200" dirty="0"/>
              <a:t>ı</a:t>
            </a:r>
            <a:r>
              <a:rPr lang="tr-TR" sz="2200" dirty="0"/>
              <a:t>c</a:t>
            </a:r>
            <a:r>
              <a:rPr lang="tr-TR" sz="2200" dirty="0"/>
              <a:t>ı </a:t>
            </a:r>
            <a:r>
              <a:rPr lang="tr-TR" sz="2200" dirty="0"/>
              <a:t>ev dizininde (/</a:t>
            </a:r>
            <a:r>
              <a:rPr lang="tr-TR" sz="2200" dirty="0" err="1"/>
              <a:t>home</a:t>
            </a:r>
            <a:r>
              <a:rPr lang="tr-TR" sz="2200" dirty="0"/>
              <a:t>/bil3) bulunan </a:t>
            </a:r>
            <a:r>
              <a:rPr lang="tr-TR" sz="2200" b="1" dirty="0"/>
              <a:t>belgeler </a:t>
            </a:r>
            <a:r>
              <a:rPr lang="tr-TR" sz="2200" dirty="0"/>
              <a:t>dizini için masaüstünde</a:t>
            </a:r>
          </a:p>
          <a:p>
            <a:r>
              <a:rPr lang="tr-TR" sz="2200" dirty="0"/>
              <a:t>(/</a:t>
            </a:r>
            <a:r>
              <a:rPr lang="tr-TR" sz="2200" dirty="0" err="1"/>
              <a:t>home</a:t>
            </a:r>
            <a:r>
              <a:rPr lang="tr-TR" sz="2200" dirty="0"/>
              <a:t>/bil3/</a:t>
            </a:r>
            <a:r>
              <a:rPr lang="tr-TR" sz="2200" dirty="0" err="1"/>
              <a:t>desktop</a:t>
            </a:r>
            <a:r>
              <a:rPr lang="tr-TR" sz="2200" dirty="0"/>
              <a:t>) bir ba</a:t>
            </a:r>
            <a:r>
              <a:rPr lang="tr-TR" sz="2200" dirty="0"/>
              <a:t>ğ</a:t>
            </a:r>
            <a:r>
              <a:rPr lang="tr-TR" sz="2200" dirty="0"/>
              <a:t>lant</a:t>
            </a:r>
            <a:r>
              <a:rPr lang="tr-TR" sz="2200" dirty="0"/>
              <a:t>ı </a:t>
            </a:r>
            <a:r>
              <a:rPr lang="tr-TR" sz="2200" dirty="0"/>
              <a:t>(link) olu</a:t>
            </a:r>
            <a:r>
              <a:rPr lang="tr-TR" sz="2200" dirty="0"/>
              <a:t>ş</a:t>
            </a:r>
            <a:r>
              <a:rPr lang="tr-TR" sz="2200" dirty="0"/>
              <a:t>turmak için Örnek 1.25’teki komut kullan</a:t>
            </a:r>
            <a:r>
              <a:rPr lang="tr-TR" sz="2200" dirty="0"/>
              <a:t>ı</a:t>
            </a:r>
            <a:r>
              <a:rPr lang="tr-TR" sz="2200" dirty="0"/>
              <a:t>labilir.</a:t>
            </a:r>
            <a:endParaRPr lang="tr-TR" sz="2200" dirty="0" smtClean="0"/>
          </a:p>
          <a:p>
            <a:endParaRPr lang="tr-TR" sz="2200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6074" y="1770717"/>
            <a:ext cx="7089900" cy="887642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5595" y="4631703"/>
            <a:ext cx="6990379" cy="901984"/>
          </a:xfrm>
          <a:prstGeom prst="rect">
            <a:avLst/>
          </a:prstGeom>
        </p:spPr>
      </p:pic>
      <p:sp>
        <p:nvSpPr>
          <p:cNvPr id="8" name="Dikdörtgen 7"/>
          <p:cNvSpPr/>
          <p:nvPr/>
        </p:nvSpPr>
        <p:spPr>
          <a:xfrm>
            <a:off x="1097279" y="5533687"/>
            <a:ext cx="10115203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 komuttaki </a:t>
            </a:r>
            <a:r>
              <a:rPr lang="tr-TR" sz="2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-s </a:t>
            </a:r>
            <a:r>
              <a:rPr 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seçeneğine dikkat ediniz. Dizinler arasında doğrudan bağlantı yerine</a:t>
            </a:r>
          </a:p>
          <a:p>
            <a:r>
              <a:rPr 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sembolik bağlantı oluşturulabilir. </a:t>
            </a:r>
            <a:r>
              <a:rPr lang="tr-TR" sz="2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-s </a:t>
            </a:r>
            <a:r>
              <a:rPr 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seçeneği, sembolik bağlantıyı sağlar.</a:t>
            </a:r>
          </a:p>
        </p:txBody>
      </p:sp>
    </p:spTree>
    <p:extLst>
      <p:ext uri="{BB962C8B-B14F-4D97-AF65-F5344CB8AC3E}">
        <p14:creationId xmlns:p14="http://schemas.microsoft.com/office/powerpoint/2010/main" val="240194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err="1"/>
              <a:t>rm</a:t>
            </a:r>
            <a:r>
              <a:rPr lang="tr-TR" b="1" dirty="0"/>
              <a:t> Komutu (</a:t>
            </a:r>
            <a:r>
              <a:rPr lang="tr-TR" b="1" dirty="0" err="1"/>
              <a:t>Remove</a:t>
            </a:r>
            <a:r>
              <a:rPr lang="tr-TR" b="1" dirty="0"/>
              <a:t>)</a:t>
            </a:r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82AE-DE54-4FE8-8268-FA61D0FE0A23}" type="slidenum">
              <a:rPr lang="tr-TR" smtClean="0"/>
              <a:pPr/>
              <a:t>8</a:t>
            </a:fld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518474" y="923637"/>
            <a:ext cx="10637206" cy="5347854"/>
          </a:xfrm>
        </p:spPr>
        <p:txBody>
          <a:bodyPr>
            <a:normAutofit/>
          </a:bodyPr>
          <a:lstStyle/>
          <a:p>
            <a:r>
              <a:rPr lang="tr-TR" sz="2200" dirty="0"/>
              <a:t>Dosya ya da dizin silme i</a:t>
            </a:r>
            <a:r>
              <a:rPr lang="tr-TR" sz="2200" dirty="0"/>
              <a:t>ş</a:t>
            </a:r>
            <a:r>
              <a:rPr lang="tr-TR" sz="2200" dirty="0"/>
              <a:t>lemini gerçekle</a:t>
            </a:r>
            <a:r>
              <a:rPr lang="tr-TR" sz="2200" dirty="0"/>
              <a:t>ş</a:t>
            </a:r>
            <a:r>
              <a:rPr lang="tr-TR" sz="2200" dirty="0"/>
              <a:t>tirir. Örne</a:t>
            </a:r>
            <a:r>
              <a:rPr lang="tr-TR" sz="2200" dirty="0"/>
              <a:t>ğ</a:t>
            </a:r>
            <a:r>
              <a:rPr lang="tr-TR" sz="2200" dirty="0"/>
              <a:t>in, belge.txt isimli </a:t>
            </a:r>
            <a:r>
              <a:rPr lang="tr-TR" sz="2200" dirty="0" smtClean="0"/>
              <a:t>dosyayı silmek </a:t>
            </a:r>
            <a:r>
              <a:rPr lang="tr-TR" sz="2200" dirty="0"/>
              <a:t>için Örnek 1.26’daki komut kullan</a:t>
            </a:r>
            <a:r>
              <a:rPr lang="tr-TR" sz="2200" dirty="0"/>
              <a:t>ı</a:t>
            </a:r>
            <a:r>
              <a:rPr lang="tr-TR" sz="2200" dirty="0"/>
              <a:t>l</a:t>
            </a:r>
            <a:r>
              <a:rPr lang="tr-TR" sz="2200" dirty="0"/>
              <a:t>ı</a:t>
            </a:r>
            <a:r>
              <a:rPr lang="tr-TR" sz="2200" dirty="0"/>
              <a:t>r</a:t>
            </a:r>
            <a:r>
              <a:rPr lang="tr-TR" sz="2200" dirty="0" smtClean="0"/>
              <a:t>.</a:t>
            </a:r>
          </a:p>
          <a:p>
            <a:endParaRPr lang="tr-TR" sz="2800" dirty="0"/>
          </a:p>
          <a:p>
            <a:endParaRPr lang="tr-TR" sz="2200" dirty="0" smtClean="0"/>
          </a:p>
          <a:p>
            <a:pPr marL="0" indent="0">
              <a:buNone/>
            </a:pPr>
            <a:r>
              <a:rPr lang="tr-TR" sz="2200" dirty="0" smtClean="0"/>
              <a:t>İçerisinde </a:t>
            </a:r>
            <a:r>
              <a:rPr lang="tr-TR" sz="2200" dirty="0"/>
              <a:t>alt dizinler bulunan bir dizini silmek için </a:t>
            </a:r>
            <a:r>
              <a:rPr lang="tr-TR" sz="2200" b="1" dirty="0"/>
              <a:t>-R </a:t>
            </a:r>
            <a:r>
              <a:rPr lang="tr-TR" sz="2200" dirty="0"/>
              <a:t>seçene</a:t>
            </a:r>
            <a:r>
              <a:rPr lang="tr-TR" sz="2200" dirty="0"/>
              <a:t>ğ</a:t>
            </a:r>
            <a:r>
              <a:rPr lang="tr-TR" sz="2200" dirty="0"/>
              <a:t>i kullan</a:t>
            </a:r>
            <a:r>
              <a:rPr lang="tr-TR" sz="2200" dirty="0"/>
              <a:t>ı</a:t>
            </a:r>
            <a:r>
              <a:rPr lang="tr-TR" sz="2200" dirty="0"/>
              <a:t>l</a:t>
            </a:r>
            <a:r>
              <a:rPr lang="tr-TR" sz="2200" dirty="0"/>
              <a:t>ı</a:t>
            </a:r>
            <a:r>
              <a:rPr lang="tr-TR" sz="2200" dirty="0"/>
              <a:t>r.</a:t>
            </a: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8185" y="1593544"/>
            <a:ext cx="5934075" cy="962025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474" y="3062391"/>
            <a:ext cx="5939722" cy="1244966"/>
          </a:xfrm>
          <a:prstGeom prst="rect">
            <a:avLst/>
          </a:prstGeom>
        </p:spPr>
      </p:pic>
      <p:sp>
        <p:nvSpPr>
          <p:cNvPr id="8" name="Dikdörtgen 7"/>
          <p:cNvSpPr/>
          <p:nvPr/>
        </p:nvSpPr>
        <p:spPr>
          <a:xfrm>
            <a:off x="6458197" y="3277871"/>
            <a:ext cx="511509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Örnek 1.27’de </a:t>
            </a:r>
            <a:r>
              <a:rPr lang="tr-TR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belgeler </a:t>
            </a:r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dizini içerisindekilerle birlikte silinmiştir. Eğer </a:t>
            </a:r>
            <a:r>
              <a:rPr lang="tr-TR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silme işleminde </a:t>
            </a:r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yukarıdaki gibi teker teker onay alınması istenmiyorsa </a:t>
            </a:r>
            <a:r>
              <a:rPr lang="tr-TR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 </a:t>
            </a:r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seçeneği kullanılabilir.</a:t>
            </a:r>
          </a:p>
        </p:txBody>
      </p:sp>
      <p:sp>
        <p:nvSpPr>
          <p:cNvPr id="9" name="Dikdörtgen 8"/>
          <p:cNvSpPr/>
          <p:nvPr/>
        </p:nvSpPr>
        <p:spPr>
          <a:xfrm>
            <a:off x="518474" y="4580534"/>
            <a:ext cx="10935093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rm</a:t>
            </a:r>
            <a:r>
              <a:rPr lang="tr-TR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komutunu kullanırken çok dikkatli olmalısınız. Aksi durumda veri </a:t>
            </a:r>
            <a:r>
              <a:rPr lang="tr-TR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kaybına neden </a:t>
            </a:r>
            <a:r>
              <a:rPr 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olabilirsiniz. Boşlukların ve küçük büyük harflerin önemini unutmayınız</a:t>
            </a:r>
            <a:r>
              <a:rPr lang="tr-TR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Örneğin</a:t>
            </a:r>
            <a:r>
              <a:rPr 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rm</a:t>
            </a:r>
            <a:r>
              <a:rPr lang="tr-TR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*.</a:t>
            </a:r>
            <a:r>
              <a:rPr lang="tr-TR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txt</a:t>
            </a:r>
            <a:r>
              <a:rPr lang="tr-TR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komutu tüm </a:t>
            </a:r>
            <a:r>
              <a:rPr lang="tr-TR" sz="22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txt</a:t>
            </a:r>
            <a:r>
              <a:rPr lang="tr-TR" sz="22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uzantılı dosyaları siler. Yanlışlıkla </a:t>
            </a:r>
            <a:r>
              <a:rPr lang="tr-TR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rm</a:t>
            </a:r>
            <a:r>
              <a:rPr lang="tr-TR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* .</a:t>
            </a:r>
            <a:r>
              <a:rPr lang="tr-TR" sz="2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txt</a:t>
            </a:r>
            <a:r>
              <a:rPr lang="tr-TR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şeklinde </a:t>
            </a:r>
            <a:r>
              <a:rPr 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noktadan önce boşluk bırakarak yazmanız durumunda tüm dosyaların</a:t>
            </a:r>
          </a:p>
          <a:p>
            <a:r>
              <a:rPr 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silinmesine neden olabilirsiniz.</a:t>
            </a:r>
          </a:p>
        </p:txBody>
      </p:sp>
      <p:sp>
        <p:nvSpPr>
          <p:cNvPr id="10" name="Dikdörtgen 9"/>
          <p:cNvSpPr/>
          <p:nvPr/>
        </p:nvSpPr>
        <p:spPr>
          <a:xfrm>
            <a:off x="6691971" y="1593544"/>
            <a:ext cx="529892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Dosya silme işlemlerinde, yanlışlıkla veri kaybına neden olmamak için silme işleminde onay alınır. “</a:t>
            </a:r>
            <a:r>
              <a:rPr lang="tr-TR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(Evet) yanıtını verdiğinizde dosya silinir. </a:t>
            </a:r>
            <a:endParaRPr lang="tr-TR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2884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err="1"/>
              <a:t>bc</a:t>
            </a:r>
            <a:r>
              <a:rPr lang="tr-TR" b="1" dirty="0"/>
              <a:t> Komutu</a:t>
            </a:r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82AE-DE54-4FE8-8268-FA61D0FE0A23}" type="slidenum">
              <a:rPr lang="tr-TR" smtClean="0"/>
              <a:pPr/>
              <a:t>9</a:t>
            </a:fld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Aritmetik i</a:t>
            </a:r>
            <a:r>
              <a:rPr lang="tr-TR" sz="2400" dirty="0"/>
              <a:t>ş</a:t>
            </a:r>
            <a:r>
              <a:rPr lang="tr-TR" sz="2400" dirty="0"/>
              <a:t>lemlerin gerçekle</a:t>
            </a:r>
            <a:r>
              <a:rPr lang="tr-TR" sz="2400" dirty="0"/>
              <a:t>ş</a:t>
            </a:r>
            <a:r>
              <a:rPr lang="tr-TR" sz="2400" dirty="0"/>
              <a:t>tirildi</a:t>
            </a:r>
            <a:r>
              <a:rPr lang="tr-TR" sz="2400" dirty="0"/>
              <a:t>ğ</a:t>
            </a:r>
            <a:r>
              <a:rPr lang="tr-TR" sz="2400" dirty="0"/>
              <a:t>i bir programd</a:t>
            </a:r>
            <a:r>
              <a:rPr lang="tr-TR" sz="2400" dirty="0"/>
              <a:t>ı</a:t>
            </a:r>
            <a:r>
              <a:rPr lang="tr-TR" sz="2400" dirty="0"/>
              <a:t>r. </a:t>
            </a:r>
            <a:r>
              <a:rPr lang="tr-TR" sz="2400" dirty="0" err="1"/>
              <a:t>Ondal</a:t>
            </a:r>
            <a:r>
              <a:rPr lang="tr-TR" sz="2400" dirty="0" err="1"/>
              <a:t>ı</a:t>
            </a:r>
            <a:r>
              <a:rPr lang="tr-TR" sz="2400" dirty="0" err="1"/>
              <a:t>kl</a:t>
            </a:r>
            <a:r>
              <a:rPr lang="tr-TR" sz="2400" dirty="0" err="1"/>
              <a:t>ı</a:t>
            </a:r>
            <a:r>
              <a:rPr lang="tr-TR" sz="2400" dirty="0"/>
              <a:t> </a:t>
            </a:r>
            <a:r>
              <a:rPr lang="tr-TR" sz="2400" dirty="0"/>
              <a:t>say</a:t>
            </a:r>
            <a:r>
              <a:rPr lang="tr-TR" sz="2400" dirty="0"/>
              <a:t>ı</a:t>
            </a:r>
            <a:r>
              <a:rPr lang="tr-TR" sz="2400" dirty="0"/>
              <a:t>larla </a:t>
            </a:r>
            <a:r>
              <a:rPr lang="tr-TR" sz="2400" dirty="0" smtClean="0"/>
              <a:t>çalışmaya olanak </a:t>
            </a:r>
            <a:r>
              <a:rPr lang="tr-TR" sz="2400" dirty="0"/>
              <a:t>sa</a:t>
            </a:r>
            <a:r>
              <a:rPr lang="tr-TR" sz="2400" dirty="0"/>
              <a:t>ğ</a:t>
            </a:r>
            <a:r>
              <a:rPr lang="tr-TR" sz="2400" dirty="0"/>
              <a:t>lar. Program içerisinde de</a:t>
            </a:r>
            <a:r>
              <a:rPr lang="tr-TR" sz="2400" dirty="0"/>
              <a:t>ğ</a:t>
            </a:r>
            <a:r>
              <a:rPr lang="tr-TR" sz="2400" dirty="0"/>
              <a:t>i</a:t>
            </a:r>
            <a:r>
              <a:rPr lang="tr-TR" sz="2400" dirty="0"/>
              <a:t>ş</a:t>
            </a:r>
            <a:r>
              <a:rPr lang="tr-TR" sz="2400" dirty="0"/>
              <a:t>ken tan</a:t>
            </a:r>
            <a:r>
              <a:rPr lang="tr-TR" sz="2400" dirty="0"/>
              <a:t>ı</a:t>
            </a:r>
            <a:r>
              <a:rPr lang="tr-TR" sz="2400" dirty="0"/>
              <a:t>mlamak, formül haz</a:t>
            </a:r>
            <a:r>
              <a:rPr lang="tr-TR" sz="2400" dirty="0"/>
              <a:t>ı</a:t>
            </a:r>
            <a:r>
              <a:rPr lang="tr-TR" sz="2400" dirty="0"/>
              <a:t>rlamak mümkündür. </a:t>
            </a:r>
            <a:r>
              <a:rPr lang="tr-TR" sz="2400" dirty="0" smtClean="0"/>
              <a:t>C dilindeki </a:t>
            </a:r>
            <a:r>
              <a:rPr lang="tr-TR" sz="2400" dirty="0"/>
              <a:t>deyimler de kullan</a:t>
            </a:r>
            <a:r>
              <a:rPr lang="tr-TR" sz="2400" dirty="0"/>
              <a:t>ı</a:t>
            </a:r>
            <a:r>
              <a:rPr lang="tr-TR" sz="2400" dirty="0"/>
              <a:t>labilir.</a:t>
            </a: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8481" y="2291646"/>
            <a:ext cx="6813830" cy="2440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0917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myo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myo" id="{EA982FA4-5945-4967-9238-2CC9BFD33964}" vid="{09C63E20-D516-4FC8-9458-F0B50C035893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nmyo</Template>
  <TotalTime>994</TotalTime>
  <Words>1090</Words>
  <Application>Microsoft Office PowerPoint</Application>
  <PresentationFormat>Geniş ekran</PresentationFormat>
  <Paragraphs>136</Paragraphs>
  <Slides>19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2" baseType="lpstr">
      <vt:lpstr>Calibri</vt:lpstr>
      <vt:lpstr>Times New Roman</vt:lpstr>
      <vt:lpstr>nmyo</vt:lpstr>
      <vt:lpstr>Dosya ve Dizin Paylaşımı</vt:lpstr>
      <vt:lpstr>mkdir Komutu (Make Directory)</vt:lpstr>
      <vt:lpstr>mv Komutu (Move)</vt:lpstr>
      <vt:lpstr>mv Komutu (Move)</vt:lpstr>
      <vt:lpstr>cp Komutu (Copy)</vt:lpstr>
      <vt:lpstr>cp Komutu (Copy)</vt:lpstr>
      <vt:lpstr>ln Komutu (Link)</vt:lpstr>
      <vt:lpstr>rm Komutu (Remove)</vt:lpstr>
      <vt:lpstr>bc Komutu</vt:lpstr>
      <vt:lpstr>cat Komutu (Concatenate Files)</vt:lpstr>
      <vt:lpstr>clear Komutu</vt:lpstr>
      <vt:lpstr>date Komutu</vt:lpstr>
      <vt:lpstr>df Komutu (Display File System)</vt:lpstr>
      <vt:lpstr>du Komutu (Display Usage Space)</vt:lpstr>
      <vt:lpstr>expr Komutu (Evaluate Expressions)</vt:lpstr>
      <vt:lpstr>gzip, gunzip, tar Komutları</vt:lpstr>
      <vt:lpstr>gzip, gunzip, tar Komutları</vt:lpstr>
      <vt:lpstr>PowerPoint Sunusu</vt:lpstr>
      <vt:lpstr>Kaynak</vt:lpstr>
    </vt:vector>
  </TitlesOfParts>
  <Company>MoTuN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Açık Kaynak Kodlu İşletim Sistemi Yapısı</dc:title>
  <dc:creator>Salih</dc:creator>
  <cp:lastModifiedBy>Salih</cp:lastModifiedBy>
  <cp:revision>121</cp:revision>
  <dcterms:created xsi:type="dcterms:W3CDTF">2020-01-16T18:35:55Z</dcterms:created>
  <dcterms:modified xsi:type="dcterms:W3CDTF">2020-01-20T21:30:22Z</dcterms:modified>
</cp:coreProperties>
</file>