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1" r:id="rId2"/>
    <p:sldMasterId id="2147483703" r:id="rId3"/>
  </p:sldMasterIdLst>
  <p:notesMasterIdLst>
    <p:notesMasterId r:id="rId36"/>
  </p:notesMasterIdLst>
  <p:sldIdLst>
    <p:sldId id="589" r:id="rId4"/>
    <p:sldId id="484" r:id="rId5"/>
    <p:sldId id="412" r:id="rId6"/>
    <p:sldId id="521" r:id="rId7"/>
    <p:sldId id="522" r:id="rId8"/>
    <p:sldId id="487" r:id="rId9"/>
    <p:sldId id="523" r:id="rId10"/>
    <p:sldId id="524" r:id="rId11"/>
    <p:sldId id="525" r:id="rId12"/>
    <p:sldId id="414" r:id="rId13"/>
    <p:sldId id="415" r:id="rId14"/>
    <p:sldId id="416" r:id="rId15"/>
    <p:sldId id="488" r:id="rId16"/>
    <p:sldId id="489" r:id="rId17"/>
    <p:sldId id="526" r:id="rId18"/>
    <p:sldId id="417" r:id="rId19"/>
    <p:sldId id="418" r:id="rId20"/>
    <p:sldId id="419" r:id="rId21"/>
    <p:sldId id="420" r:id="rId22"/>
    <p:sldId id="492" r:id="rId23"/>
    <p:sldId id="493" r:id="rId24"/>
    <p:sldId id="421" r:id="rId25"/>
    <p:sldId id="422" r:id="rId26"/>
    <p:sldId id="423" r:id="rId27"/>
    <p:sldId id="494" r:id="rId28"/>
    <p:sldId id="424" r:id="rId29"/>
    <p:sldId id="425" r:id="rId30"/>
    <p:sldId id="426" r:id="rId31"/>
    <p:sldId id="427" r:id="rId32"/>
    <p:sldId id="428" r:id="rId33"/>
    <p:sldId id="429" r:id="rId34"/>
    <p:sldId id="430" r:id="rId3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EA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660"/>
  </p:normalViewPr>
  <p:slideViewPr>
    <p:cSldViewPr>
      <p:cViewPr varScale="1">
        <p:scale>
          <a:sx n="53" d="100"/>
          <a:sy n="53" d="100"/>
        </p:scale>
        <p:origin x="36"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0765C-4FEA-4267-8B04-66822A6F9D43}" type="datetimeFigureOut">
              <a:rPr lang="tr-TR" smtClean="0"/>
              <a:pPr/>
              <a:t>07.05.2020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1A1B3-1104-4B1C-A7FB-AD5943DD6813}" type="slidenum">
              <a:rPr lang="tr-TR" smtClean="0"/>
              <a:pPr/>
              <a:t>‹#›</a:t>
            </a:fld>
            <a:endParaRPr lang="tr-TR"/>
          </a:p>
        </p:txBody>
      </p:sp>
    </p:spTree>
    <p:extLst>
      <p:ext uri="{BB962C8B-B14F-4D97-AF65-F5344CB8AC3E}">
        <p14:creationId xmlns:p14="http://schemas.microsoft.com/office/powerpoint/2010/main" val="2437926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tr-TR" smtClean="0"/>
              <a:t>Asıl başlık stili için tıklatın</a:t>
            </a:r>
            <a:endParaRPr lang="en-US"/>
          </a:p>
        </p:txBody>
      </p:sp>
      <p:sp>
        <p:nvSpPr>
          <p:cNvPr id="40963"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tr-TR" smtClean="0"/>
              <a:t>Asıl alt başlık stilini düzenlemek için tıklatın</a:t>
            </a:r>
            <a:endParaRPr lang="en-US"/>
          </a:p>
        </p:txBody>
      </p:sp>
      <p:sp>
        <p:nvSpPr>
          <p:cNvPr id="40964" name="Rectangle 4"/>
          <p:cNvSpPr>
            <a:spLocks noGrp="1" noChangeArrowheads="1"/>
          </p:cNvSpPr>
          <p:nvPr>
            <p:ph type="dt" sz="half" idx="2"/>
          </p:nvPr>
        </p:nvSpPr>
        <p:spPr/>
        <p:txBody>
          <a:bodyPr/>
          <a:lstStyle>
            <a:lvl1pPr>
              <a:defRPr/>
            </a:lvl1pPr>
          </a:lstStyle>
          <a:p>
            <a:endParaRPr lang="en-US">
              <a:solidFill>
                <a:srgbClr val="000000"/>
              </a:solidFill>
            </a:endParaRPr>
          </a:p>
        </p:txBody>
      </p:sp>
      <p:sp>
        <p:nvSpPr>
          <p:cNvPr id="40965" name="Rectangle 5"/>
          <p:cNvSpPr>
            <a:spLocks noGrp="1" noChangeArrowheads="1"/>
          </p:cNvSpPr>
          <p:nvPr>
            <p:ph type="ftr" sz="quarter" idx="3"/>
          </p:nvPr>
        </p:nvSpPr>
        <p:spPr/>
        <p:txBody>
          <a:bodyPr/>
          <a:lstStyle>
            <a:lvl1pPr>
              <a:defRPr/>
            </a:lvl1pPr>
          </a:lstStyle>
          <a:p>
            <a:endParaRPr lang="en-US">
              <a:solidFill>
                <a:srgbClr val="000000"/>
              </a:solidFill>
            </a:endParaRPr>
          </a:p>
        </p:txBody>
      </p:sp>
      <p:sp>
        <p:nvSpPr>
          <p:cNvPr id="40966" name="Rectangle 6"/>
          <p:cNvSpPr>
            <a:spLocks noGrp="1" noChangeArrowheads="1"/>
          </p:cNvSpPr>
          <p:nvPr>
            <p:ph type="sldNum" sz="quarter" idx="4"/>
          </p:nvPr>
        </p:nvSpPr>
        <p:spPr/>
        <p:txBody>
          <a:bodyPr/>
          <a:lstStyle>
            <a:lvl1pPr>
              <a:defRPr/>
            </a:lvl1pPr>
          </a:lstStyle>
          <a:p>
            <a:fld id="{446A1A70-06AF-47B4-B646-7BBECF44726B}"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FA67B21B-9D4D-4517-9AF3-0CA3C91560AF}"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39025" y="274638"/>
            <a:ext cx="158115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2693988" y="274638"/>
            <a:ext cx="4592637"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923C0C92-645C-4D0A-B336-BB1FC98080EB}"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tr-TR" smtClean="0"/>
              <a:t>Asıl başlık stili için tıklatın</a:t>
            </a:r>
            <a:endParaRPr lang="en-US"/>
          </a:p>
        </p:txBody>
      </p:sp>
      <p:sp>
        <p:nvSpPr>
          <p:cNvPr id="2253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tr-TR" smtClean="0"/>
              <a:t>Asıl alt başlık stilini düzenlemek için tıklatın</a:t>
            </a:r>
            <a:endParaRPr lang="en-US"/>
          </a:p>
        </p:txBody>
      </p:sp>
      <p:sp>
        <p:nvSpPr>
          <p:cNvPr id="22532" name="Rectangle 4"/>
          <p:cNvSpPr>
            <a:spLocks noGrp="1" noChangeArrowheads="1"/>
          </p:cNvSpPr>
          <p:nvPr>
            <p:ph type="dt" sz="half" idx="2"/>
          </p:nvPr>
        </p:nvSpPr>
        <p:spPr/>
        <p:txBody>
          <a:bodyPr/>
          <a:lstStyle>
            <a:lvl1pPr>
              <a:defRPr/>
            </a:lvl1pPr>
          </a:lstStyle>
          <a:p>
            <a:endParaRPr lang="en-US">
              <a:solidFill>
                <a:srgbClr val="FFFFFF"/>
              </a:solidFill>
            </a:endParaRPr>
          </a:p>
        </p:txBody>
      </p:sp>
      <p:sp>
        <p:nvSpPr>
          <p:cNvPr id="22533" name="Rectangle 5"/>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22534" name="Rectangle 6"/>
          <p:cNvSpPr>
            <a:spLocks noGrp="1" noChangeArrowheads="1"/>
          </p:cNvSpPr>
          <p:nvPr>
            <p:ph type="sldNum" sz="quarter" idx="4"/>
          </p:nvPr>
        </p:nvSpPr>
        <p:spPr/>
        <p:txBody>
          <a:bodyPr/>
          <a:lstStyle>
            <a:lvl1pPr>
              <a:defRPr/>
            </a:lvl1pPr>
          </a:lstStyle>
          <a:p>
            <a:fld id="{47769184-5F37-4D32-81C4-32F23E43BB28}"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B0B3F8E6-AAB3-48B7-A08D-39F7E42EC85F}"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140E4A40-003D-4AA6-B72B-20413C3EFBAC}"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p:txBody>
          <a:bodyPr/>
          <a:lstStyle>
            <a:lvl1pPr>
              <a:defRPr/>
            </a:lvl1pPr>
          </a:lstStyle>
          <a:p>
            <a:fld id="{441E4F80-F29A-4A7C-A051-9963C252AA73}"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endParaRPr lang="en-US">
              <a:solidFill>
                <a:srgbClr val="FFFFFF"/>
              </a:solidFill>
            </a:endParaRPr>
          </a:p>
        </p:txBody>
      </p:sp>
      <p:sp>
        <p:nvSpPr>
          <p:cNvPr id="8" name="7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9" name="8 Slayt Numarası Yer Tutucusu"/>
          <p:cNvSpPr>
            <a:spLocks noGrp="1"/>
          </p:cNvSpPr>
          <p:nvPr>
            <p:ph type="sldNum" sz="quarter" idx="12"/>
          </p:nvPr>
        </p:nvSpPr>
        <p:spPr/>
        <p:txBody>
          <a:bodyPr/>
          <a:lstStyle>
            <a:lvl1pPr>
              <a:defRPr/>
            </a:lvl1pPr>
          </a:lstStyle>
          <a:p>
            <a:fld id="{6B6657C3-2620-4790-8B29-282296A122C2}"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endParaRPr lang="en-US">
              <a:solidFill>
                <a:srgbClr val="FFFFFF"/>
              </a:solidFill>
            </a:endParaRPr>
          </a:p>
        </p:txBody>
      </p:sp>
      <p:sp>
        <p:nvSpPr>
          <p:cNvPr id="4" name="3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5" name="4 Slayt Numarası Yer Tutucusu"/>
          <p:cNvSpPr>
            <a:spLocks noGrp="1"/>
          </p:cNvSpPr>
          <p:nvPr>
            <p:ph type="sldNum" sz="quarter" idx="12"/>
          </p:nvPr>
        </p:nvSpPr>
        <p:spPr/>
        <p:txBody>
          <a:bodyPr/>
          <a:lstStyle>
            <a:lvl1pPr>
              <a:defRPr/>
            </a:lvl1pPr>
          </a:lstStyle>
          <a:p>
            <a:fld id="{3377671B-C44D-499C-98BF-6A2EF70DA015}"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solidFill>
                <a:srgbClr val="FFFFFF"/>
              </a:solidFill>
            </a:endParaRPr>
          </a:p>
        </p:txBody>
      </p:sp>
      <p:sp>
        <p:nvSpPr>
          <p:cNvPr id="3" name="2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4" name="3 Slayt Numarası Yer Tutucusu"/>
          <p:cNvSpPr>
            <a:spLocks noGrp="1"/>
          </p:cNvSpPr>
          <p:nvPr>
            <p:ph type="sldNum" sz="quarter" idx="12"/>
          </p:nvPr>
        </p:nvSpPr>
        <p:spPr/>
        <p:txBody>
          <a:bodyPr/>
          <a:lstStyle>
            <a:lvl1pPr>
              <a:defRPr/>
            </a:lvl1pPr>
          </a:lstStyle>
          <a:p>
            <a:fld id="{37BA4438-9728-446D-A8C6-9DE7DFCBDFD2}"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p:txBody>
          <a:bodyPr/>
          <a:lstStyle>
            <a:lvl1pPr>
              <a:defRPr/>
            </a:lvl1pPr>
          </a:lstStyle>
          <a:p>
            <a:fld id="{A7E30A78-6ED1-4FE9-860F-BD08DE70B944}"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EB587D49-DAB6-4460-B3F5-86D8AAF67E5F}"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p:txBody>
          <a:bodyPr/>
          <a:lstStyle>
            <a:lvl1pPr>
              <a:defRPr/>
            </a:lvl1pPr>
          </a:lstStyle>
          <a:p>
            <a:fld id="{D0D4C877-2BC7-42B1-BEE2-30CD192FC8D4}"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E4526B08-52BF-4DEF-8DA0-1A7A367FF680}"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39025" y="274638"/>
            <a:ext cx="158115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2693988" y="274638"/>
            <a:ext cx="4592637"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endParaRPr lang="en-US">
              <a:solidFill>
                <a:srgbClr val="FFFFFF"/>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FFFFFF"/>
              </a:solidFill>
            </a:endParaRPr>
          </a:p>
        </p:txBody>
      </p:sp>
      <p:sp>
        <p:nvSpPr>
          <p:cNvPr id="6" name="5 Slayt Numarası Yer Tutucusu"/>
          <p:cNvSpPr>
            <a:spLocks noGrp="1"/>
          </p:cNvSpPr>
          <p:nvPr>
            <p:ph type="sldNum" sz="quarter" idx="12"/>
          </p:nvPr>
        </p:nvSpPr>
        <p:spPr/>
        <p:txBody>
          <a:bodyPr/>
          <a:lstStyle>
            <a:lvl1pPr>
              <a:defRPr/>
            </a:lvl1pPr>
          </a:lstStyle>
          <a:p>
            <a:fld id="{613A8D08-36DC-4167-9FD3-C6EFC5AC8C5F}"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a:defRPr/>
            </a:pPr>
            <a:fld id="{37090A82-0359-4D7D-97B0-5273311F1E4A}"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65240C0E-E534-414C-A15B-79C99FB0DB5A}" type="slidenum">
              <a:rPr lang="tr-TR" smtClean="0"/>
              <a:pPr>
                <a:defRPr/>
              </a:pPr>
              <a:t>‹#›</a:t>
            </a:fld>
            <a:endParaRPr lang="tr-TR"/>
          </a:p>
        </p:txBody>
      </p:sp>
    </p:spTree>
    <p:extLst>
      <p:ext uri="{BB962C8B-B14F-4D97-AF65-F5344CB8AC3E}">
        <p14:creationId xmlns:p14="http://schemas.microsoft.com/office/powerpoint/2010/main" val="6041394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FECDE4EE-00D9-4E47-9464-68C9492AF25E}"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68679987-86B5-49AE-A9D6-461E5CB96588}" type="slidenum">
              <a:rPr lang="tr-TR" smtClean="0"/>
              <a:pPr>
                <a:defRPr/>
              </a:pPr>
              <a:t>‹#›</a:t>
            </a:fld>
            <a:endParaRPr lang="tr-TR"/>
          </a:p>
        </p:txBody>
      </p:sp>
    </p:spTree>
    <p:extLst>
      <p:ext uri="{BB962C8B-B14F-4D97-AF65-F5344CB8AC3E}">
        <p14:creationId xmlns:p14="http://schemas.microsoft.com/office/powerpoint/2010/main" val="36832741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a:defRPr/>
            </a:pPr>
            <a:fld id="{211C8BBB-DFF0-4991-A087-73E5562AFA32}"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9050AA8-8EAE-4763-B6FA-CF99742691A2}" type="slidenum">
              <a:rPr lang="tr-TR" smtClean="0"/>
              <a:pPr>
                <a:defRPr/>
              </a:pPr>
              <a:t>‹#›</a:t>
            </a:fld>
            <a:endParaRPr lang="tr-TR"/>
          </a:p>
        </p:txBody>
      </p:sp>
    </p:spTree>
    <p:extLst>
      <p:ext uri="{BB962C8B-B14F-4D97-AF65-F5344CB8AC3E}">
        <p14:creationId xmlns:p14="http://schemas.microsoft.com/office/powerpoint/2010/main" val="3299521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defRPr/>
            </a:pPr>
            <a:fld id="{190FB7AC-47F1-45C4-89D5-6F78CA7441F7}" type="datetimeFigureOut">
              <a:rPr lang="tr-TR" smtClean="0"/>
              <a:pPr>
                <a:defRPr/>
              </a:pPr>
              <a:t>07.05.2020</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0108DF9B-E37F-42C2-800D-78253F3C5254}" type="slidenum">
              <a:rPr lang="tr-TR" smtClean="0"/>
              <a:pPr>
                <a:defRPr/>
              </a:pPr>
              <a:t>‹#›</a:t>
            </a:fld>
            <a:endParaRPr lang="tr-TR"/>
          </a:p>
        </p:txBody>
      </p:sp>
    </p:spTree>
    <p:extLst>
      <p:ext uri="{BB962C8B-B14F-4D97-AF65-F5344CB8AC3E}">
        <p14:creationId xmlns:p14="http://schemas.microsoft.com/office/powerpoint/2010/main" val="21474518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defRPr/>
            </a:pPr>
            <a:fld id="{F16AFCD1-1B68-40F9-B849-9D5FF9E9831D}" type="datetimeFigureOut">
              <a:rPr lang="tr-TR" smtClean="0"/>
              <a:pPr>
                <a:defRPr/>
              </a:pPr>
              <a:t>07.05.2020</a:t>
            </a:fld>
            <a:endParaRPr lang="tr-TR"/>
          </a:p>
        </p:txBody>
      </p:sp>
      <p:sp>
        <p:nvSpPr>
          <p:cNvPr id="8" name="Altbilgi Yer Tutucusu 7"/>
          <p:cNvSpPr>
            <a:spLocks noGrp="1"/>
          </p:cNvSpPr>
          <p:nvPr>
            <p:ph type="ftr" sz="quarter" idx="11"/>
          </p:nvPr>
        </p:nvSpPr>
        <p:spPr/>
        <p:txBody>
          <a:bodyPr/>
          <a:lstStyle/>
          <a:p>
            <a:pPr>
              <a:defRPr/>
            </a:pPr>
            <a:endParaRPr lang="tr-TR"/>
          </a:p>
        </p:txBody>
      </p:sp>
      <p:sp>
        <p:nvSpPr>
          <p:cNvPr id="9" name="Slayt Numarası Yer Tutucusu 8"/>
          <p:cNvSpPr>
            <a:spLocks noGrp="1"/>
          </p:cNvSpPr>
          <p:nvPr>
            <p:ph type="sldNum" sz="quarter" idx="12"/>
          </p:nvPr>
        </p:nvSpPr>
        <p:spPr/>
        <p:txBody>
          <a:bodyPr/>
          <a:lstStyle/>
          <a:p>
            <a:pPr>
              <a:defRPr/>
            </a:pPr>
            <a:fld id="{6193769E-BC36-4CA9-8C4A-0088505607FC}" type="slidenum">
              <a:rPr lang="tr-TR" smtClean="0"/>
              <a:pPr>
                <a:defRPr/>
              </a:pPr>
              <a:t>‹#›</a:t>
            </a:fld>
            <a:endParaRPr lang="tr-TR"/>
          </a:p>
        </p:txBody>
      </p:sp>
    </p:spTree>
    <p:extLst>
      <p:ext uri="{BB962C8B-B14F-4D97-AF65-F5344CB8AC3E}">
        <p14:creationId xmlns:p14="http://schemas.microsoft.com/office/powerpoint/2010/main" val="21666326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defRPr/>
            </a:pPr>
            <a:fld id="{57E8F2BD-8B0D-45C4-9E22-FFCA36A92AA4}" type="datetimeFigureOut">
              <a:rPr lang="tr-TR" smtClean="0"/>
              <a:pPr>
                <a:defRPr/>
              </a:pPr>
              <a:t>07.05.2020</a:t>
            </a:fld>
            <a:endParaRPr lang="tr-TR"/>
          </a:p>
        </p:txBody>
      </p:sp>
      <p:sp>
        <p:nvSpPr>
          <p:cNvPr id="4" name="Altbilgi Yer Tutucusu 3"/>
          <p:cNvSpPr>
            <a:spLocks noGrp="1"/>
          </p:cNvSpPr>
          <p:nvPr>
            <p:ph type="ftr" sz="quarter" idx="11"/>
          </p:nvPr>
        </p:nvSpPr>
        <p:spPr/>
        <p:txBody>
          <a:bodyPr/>
          <a:lstStyle/>
          <a:p>
            <a:pPr>
              <a:defRPr/>
            </a:pPr>
            <a:endParaRPr lang="tr-TR"/>
          </a:p>
        </p:txBody>
      </p:sp>
      <p:sp>
        <p:nvSpPr>
          <p:cNvPr id="5" name="Slayt Numarası Yer Tutucusu 4"/>
          <p:cNvSpPr>
            <a:spLocks noGrp="1"/>
          </p:cNvSpPr>
          <p:nvPr>
            <p:ph type="sldNum" sz="quarter" idx="12"/>
          </p:nvPr>
        </p:nvSpPr>
        <p:spPr/>
        <p:txBody>
          <a:bodyPr/>
          <a:lstStyle/>
          <a:p>
            <a:pPr>
              <a:defRPr/>
            </a:pPr>
            <a:fld id="{59CB21DA-03EB-4563-9C18-093BAC67B3EE}" type="slidenum">
              <a:rPr lang="tr-TR" smtClean="0"/>
              <a:pPr>
                <a:defRPr/>
              </a:pPr>
              <a:t>‹#›</a:t>
            </a:fld>
            <a:endParaRPr lang="tr-TR"/>
          </a:p>
        </p:txBody>
      </p:sp>
    </p:spTree>
    <p:extLst>
      <p:ext uri="{BB962C8B-B14F-4D97-AF65-F5344CB8AC3E}">
        <p14:creationId xmlns:p14="http://schemas.microsoft.com/office/powerpoint/2010/main" val="34270030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fld id="{D522CA64-335A-40C2-BA87-21D46BDCCD13}" type="datetimeFigureOut">
              <a:rPr lang="tr-TR" smtClean="0"/>
              <a:pPr>
                <a:defRPr/>
              </a:pPr>
              <a:t>07.05.2020</a:t>
            </a:fld>
            <a:endParaRPr lang="tr-TR"/>
          </a:p>
        </p:txBody>
      </p:sp>
      <p:sp>
        <p:nvSpPr>
          <p:cNvPr id="3" name="Altbilgi Yer Tutucusu 2"/>
          <p:cNvSpPr>
            <a:spLocks noGrp="1"/>
          </p:cNvSpPr>
          <p:nvPr>
            <p:ph type="ftr" sz="quarter" idx="11"/>
          </p:nvPr>
        </p:nvSpPr>
        <p:spPr/>
        <p:txBody>
          <a:bodyPr/>
          <a:lstStyle/>
          <a:p>
            <a:pPr>
              <a:defRPr/>
            </a:pPr>
            <a:endParaRPr lang="tr-TR"/>
          </a:p>
        </p:txBody>
      </p:sp>
      <p:sp>
        <p:nvSpPr>
          <p:cNvPr id="4" name="Slayt Numarası Yer Tutucusu 3"/>
          <p:cNvSpPr>
            <a:spLocks noGrp="1"/>
          </p:cNvSpPr>
          <p:nvPr>
            <p:ph type="sldNum" sz="quarter" idx="12"/>
          </p:nvPr>
        </p:nvSpPr>
        <p:spPr/>
        <p:txBody>
          <a:bodyPr/>
          <a:lstStyle/>
          <a:p>
            <a:pPr>
              <a:defRPr/>
            </a:pPr>
            <a:fld id="{E21B2DE5-3B34-4FF8-B9C0-A9D4D331D354}" type="slidenum">
              <a:rPr lang="tr-TR" smtClean="0"/>
              <a:pPr>
                <a:defRPr/>
              </a:pPr>
              <a:t>‹#›</a:t>
            </a:fld>
            <a:endParaRPr lang="tr-TR"/>
          </a:p>
        </p:txBody>
      </p:sp>
    </p:spTree>
    <p:extLst>
      <p:ext uri="{BB962C8B-B14F-4D97-AF65-F5344CB8AC3E}">
        <p14:creationId xmlns:p14="http://schemas.microsoft.com/office/powerpoint/2010/main" val="1778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en-US">
              <a:solidFill>
                <a:srgbClr val="000000"/>
              </a:solidFill>
            </a:endParaRPr>
          </a:p>
        </p:txBody>
      </p:sp>
      <p:sp>
        <p:nvSpPr>
          <p:cNvPr id="5" name="4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6" name="5 Slayt Numarası Yer Tutucusu"/>
          <p:cNvSpPr>
            <a:spLocks noGrp="1"/>
          </p:cNvSpPr>
          <p:nvPr>
            <p:ph type="sldNum" sz="quarter" idx="12"/>
          </p:nvPr>
        </p:nvSpPr>
        <p:spPr/>
        <p:txBody>
          <a:bodyPr/>
          <a:lstStyle>
            <a:lvl1pPr>
              <a:defRPr/>
            </a:lvl1pPr>
          </a:lstStyle>
          <a:p>
            <a:fld id="{79363F79-2BA2-44E7-954E-12052EAB6F3C}"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fld id="{223C2A8B-7E7F-4EBF-AAC1-4591006C15A9}" type="datetimeFigureOut">
              <a:rPr lang="tr-TR" smtClean="0"/>
              <a:pPr>
                <a:defRPr/>
              </a:pPr>
              <a:t>07.05.2020</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CF33D631-3576-4C04-8599-B3015263FE20}" type="slidenum">
              <a:rPr lang="tr-TR" smtClean="0"/>
              <a:pPr>
                <a:defRPr/>
              </a:pPr>
              <a:t>‹#›</a:t>
            </a:fld>
            <a:endParaRPr lang="tr-TR"/>
          </a:p>
        </p:txBody>
      </p:sp>
    </p:spTree>
    <p:extLst>
      <p:ext uri="{BB962C8B-B14F-4D97-AF65-F5344CB8AC3E}">
        <p14:creationId xmlns:p14="http://schemas.microsoft.com/office/powerpoint/2010/main" val="40195367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fld id="{F08D733E-FADB-4DF1-815F-D6FC0827D511}" type="datetimeFigureOut">
              <a:rPr lang="tr-TR" smtClean="0"/>
              <a:pPr>
                <a:defRPr/>
              </a:pPr>
              <a:t>07.05.2020</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6E99668A-4125-4A56-B2EF-2A9489C183E2}" type="slidenum">
              <a:rPr lang="tr-TR" smtClean="0"/>
              <a:pPr>
                <a:defRPr/>
              </a:pPr>
              <a:t>‹#›</a:t>
            </a:fld>
            <a:endParaRPr lang="tr-TR"/>
          </a:p>
        </p:txBody>
      </p:sp>
    </p:spTree>
    <p:extLst>
      <p:ext uri="{BB962C8B-B14F-4D97-AF65-F5344CB8AC3E}">
        <p14:creationId xmlns:p14="http://schemas.microsoft.com/office/powerpoint/2010/main" val="2112012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4F5C9851-00F2-4FB3-A61B-9CDE3E21FCB9}"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9E2F021D-B05C-4986-A8AF-1E3CF11B84AD}" type="slidenum">
              <a:rPr lang="tr-TR" smtClean="0"/>
              <a:pPr>
                <a:defRPr/>
              </a:pPr>
              <a:t>‹#›</a:t>
            </a:fld>
            <a:endParaRPr lang="tr-TR"/>
          </a:p>
        </p:txBody>
      </p:sp>
    </p:spTree>
    <p:extLst>
      <p:ext uri="{BB962C8B-B14F-4D97-AF65-F5344CB8AC3E}">
        <p14:creationId xmlns:p14="http://schemas.microsoft.com/office/powerpoint/2010/main" val="32168406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F8526E57-DA71-42CA-B297-7D42B7667A01}" type="datetimeFigureOut">
              <a:rPr lang="tr-TR" smtClean="0"/>
              <a:pPr>
                <a:defRPr/>
              </a:pPr>
              <a:t>07.05.2020</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A33F2E35-A3D7-4D29-BAF1-15EA86A1CD59}" type="slidenum">
              <a:rPr lang="tr-TR" smtClean="0"/>
              <a:pPr>
                <a:defRPr/>
              </a:pPr>
              <a:t>‹#›</a:t>
            </a:fld>
            <a:endParaRPr lang="tr-TR"/>
          </a:p>
        </p:txBody>
      </p:sp>
    </p:spTree>
    <p:extLst>
      <p:ext uri="{BB962C8B-B14F-4D97-AF65-F5344CB8AC3E}">
        <p14:creationId xmlns:p14="http://schemas.microsoft.com/office/powerpoint/2010/main" val="1761934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endParaRPr lang="en-US">
              <a:solidFill>
                <a:srgbClr val="000000"/>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7" name="6 Slayt Numarası Yer Tutucusu"/>
          <p:cNvSpPr>
            <a:spLocks noGrp="1"/>
          </p:cNvSpPr>
          <p:nvPr>
            <p:ph type="sldNum" sz="quarter" idx="12"/>
          </p:nvPr>
        </p:nvSpPr>
        <p:spPr/>
        <p:txBody>
          <a:bodyPr/>
          <a:lstStyle>
            <a:lvl1pPr>
              <a:defRPr/>
            </a:lvl1pPr>
          </a:lstStyle>
          <a:p>
            <a:fld id="{8021BBF4-D5C5-41AB-8194-71A387D381EB}"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endParaRPr lang="en-US">
              <a:solidFill>
                <a:srgbClr val="000000"/>
              </a:solidFill>
            </a:endParaRPr>
          </a:p>
        </p:txBody>
      </p:sp>
      <p:sp>
        <p:nvSpPr>
          <p:cNvPr id="8" name="7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9" name="8 Slayt Numarası Yer Tutucusu"/>
          <p:cNvSpPr>
            <a:spLocks noGrp="1"/>
          </p:cNvSpPr>
          <p:nvPr>
            <p:ph type="sldNum" sz="quarter" idx="12"/>
          </p:nvPr>
        </p:nvSpPr>
        <p:spPr/>
        <p:txBody>
          <a:bodyPr/>
          <a:lstStyle>
            <a:lvl1pPr>
              <a:defRPr/>
            </a:lvl1pPr>
          </a:lstStyle>
          <a:p>
            <a:fld id="{0F6384C1-B97D-40FB-8163-0F88737DCFFC}"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endParaRPr lang="en-US">
              <a:solidFill>
                <a:srgbClr val="000000"/>
              </a:solidFill>
            </a:endParaRPr>
          </a:p>
        </p:txBody>
      </p:sp>
      <p:sp>
        <p:nvSpPr>
          <p:cNvPr id="4" name="3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5" name="4 Slayt Numarası Yer Tutucusu"/>
          <p:cNvSpPr>
            <a:spLocks noGrp="1"/>
          </p:cNvSpPr>
          <p:nvPr>
            <p:ph type="sldNum" sz="quarter" idx="12"/>
          </p:nvPr>
        </p:nvSpPr>
        <p:spPr/>
        <p:txBody>
          <a:bodyPr/>
          <a:lstStyle>
            <a:lvl1pPr>
              <a:defRPr/>
            </a:lvl1pPr>
          </a:lstStyle>
          <a:p>
            <a:fld id="{EFF41BA8-08F5-46DB-A278-9A688418879E}"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en-US">
              <a:solidFill>
                <a:srgbClr val="000000"/>
              </a:solidFill>
            </a:endParaRPr>
          </a:p>
        </p:txBody>
      </p:sp>
      <p:sp>
        <p:nvSpPr>
          <p:cNvPr id="3" name="2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4" name="3 Slayt Numarası Yer Tutucusu"/>
          <p:cNvSpPr>
            <a:spLocks noGrp="1"/>
          </p:cNvSpPr>
          <p:nvPr>
            <p:ph type="sldNum" sz="quarter" idx="12"/>
          </p:nvPr>
        </p:nvSpPr>
        <p:spPr/>
        <p:txBody>
          <a:bodyPr/>
          <a:lstStyle>
            <a:lvl1pPr>
              <a:defRPr/>
            </a:lvl1pPr>
          </a:lstStyle>
          <a:p>
            <a:fld id="{A9A4B307-C460-48CF-8ED2-2C6F1BE7B7CA}"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000000"/>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7" name="6 Slayt Numarası Yer Tutucusu"/>
          <p:cNvSpPr>
            <a:spLocks noGrp="1"/>
          </p:cNvSpPr>
          <p:nvPr>
            <p:ph type="sldNum" sz="quarter" idx="12"/>
          </p:nvPr>
        </p:nvSpPr>
        <p:spPr/>
        <p:txBody>
          <a:bodyPr/>
          <a:lstStyle>
            <a:lvl1pPr>
              <a:defRPr/>
            </a:lvl1pPr>
          </a:lstStyle>
          <a:p>
            <a:fld id="{0EC760AB-B76B-47B8-9010-22AFFDFE7853}" type="slidenum">
              <a:rPr lang="en-US">
                <a:solidFill>
                  <a:srgbClr val="000000"/>
                </a:solidFill>
              </a:rPr>
              <a:pPr/>
              <a:t>‹#›</a:t>
            </a:fld>
            <a:endParaRPr lang="en-US">
              <a:solidFill>
                <a:srgbClr val="000000"/>
              </a:solidFill>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en-US">
              <a:solidFill>
                <a:srgbClr val="000000"/>
              </a:solidFill>
            </a:endParaRPr>
          </a:p>
        </p:txBody>
      </p:sp>
      <p:sp>
        <p:nvSpPr>
          <p:cNvPr id="6" name="5 Altbilgi Yer Tutucusu"/>
          <p:cNvSpPr>
            <a:spLocks noGrp="1"/>
          </p:cNvSpPr>
          <p:nvPr>
            <p:ph type="ftr" sz="quarter" idx="11"/>
          </p:nvPr>
        </p:nvSpPr>
        <p:spPr/>
        <p:txBody>
          <a:bodyPr/>
          <a:lstStyle>
            <a:lvl1pPr>
              <a:defRPr/>
            </a:lvl1pPr>
          </a:lstStyle>
          <a:p>
            <a:endParaRPr lang="en-US">
              <a:solidFill>
                <a:srgbClr val="000000"/>
              </a:solidFill>
            </a:endParaRPr>
          </a:p>
        </p:txBody>
      </p:sp>
      <p:sp>
        <p:nvSpPr>
          <p:cNvPr id="7" name="6 Slayt Numarası Yer Tutucusu"/>
          <p:cNvSpPr>
            <a:spLocks noGrp="1"/>
          </p:cNvSpPr>
          <p:nvPr>
            <p:ph type="sldNum" sz="quarter" idx="12"/>
          </p:nvPr>
        </p:nvSpPr>
        <p:spPr/>
        <p:txBody>
          <a:bodyPr/>
          <a:lstStyle>
            <a:lvl1pPr>
              <a:defRPr/>
            </a:lvl1pPr>
          </a:lstStyle>
          <a:p>
            <a:fld id="{C3FD2DAF-C13A-4611-8631-5AFC8E9256A7}" type="slidenum">
              <a:rPr lang="en-US">
                <a:solidFill>
                  <a:srgbClr val="000000"/>
                </a:solidFill>
              </a:rPr>
              <a:pPr/>
              <a:t>‹#›</a:t>
            </a:fld>
            <a:endParaRPr lang="en-US">
              <a:solidFill>
                <a:srgbClr val="000000"/>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r-TR" smtClean="0"/>
              <a:t>Asıl başlık stili için tıklatın</a:t>
            </a:r>
            <a:endParaRPr lang="en-US" smtClean="0"/>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auto">
              <a:spcBef>
                <a:spcPts val="0"/>
              </a:spcBef>
              <a:spcAft>
                <a:spcPts val="0"/>
              </a:spcAft>
            </a:pPr>
            <a:endParaRPr lang="en-US">
              <a:solidFill>
                <a:srgbClr val="000000"/>
              </a:solidFill>
              <a:latin typeface="Arial"/>
              <a:cs typeface="Aria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auto">
              <a:spcBef>
                <a:spcPts val="0"/>
              </a:spcBef>
              <a:spcAft>
                <a:spcPts val="0"/>
              </a:spcAft>
            </a:pPr>
            <a:endParaRPr lang="en-US">
              <a:solidFill>
                <a:srgbClr val="000000"/>
              </a:solidFill>
              <a:latin typeface="Arial"/>
              <a:cs typeface="Aria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auto">
              <a:spcBef>
                <a:spcPts val="0"/>
              </a:spcBef>
              <a:spcAft>
                <a:spcPts val="0"/>
              </a:spcAft>
            </a:pPr>
            <a:fld id="{D1FEA8D5-2327-4FEE-BCFC-E53FB13B0966}" type="slidenum">
              <a:rPr lang="en-US">
                <a:solidFill>
                  <a:srgbClr val="000000"/>
                </a:solidFill>
                <a:latin typeface="Arial"/>
                <a:cs typeface="Arial"/>
              </a:rPr>
              <a:pPr fontAlgn="auto">
                <a:spcBef>
                  <a:spcPts val="0"/>
                </a:spcBef>
                <a:spcAft>
                  <a:spcPts val="0"/>
                </a:spcAft>
              </a:pPr>
              <a:t>‹#›</a:t>
            </a:fld>
            <a:endParaRPr lang="en-US">
              <a:solidFill>
                <a:srgbClr val="000000"/>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ransition/>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tr-TR" smtClean="0"/>
              <a:t>Asıl başlık stili için tıklatın</a:t>
            </a:r>
            <a:endParaRPr lang="en-US" smtClean="0"/>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auto">
              <a:spcBef>
                <a:spcPts val="0"/>
              </a:spcBef>
              <a:spcAft>
                <a:spcPts val="0"/>
              </a:spcAft>
            </a:pPr>
            <a:endParaRPr lang="en-US">
              <a:solidFill>
                <a:srgbClr val="FFFFFF"/>
              </a:solidFill>
              <a:latin typeface="Arial"/>
              <a:cs typeface="Aria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auto">
              <a:spcBef>
                <a:spcPts val="0"/>
              </a:spcBef>
              <a:spcAft>
                <a:spcPts val="0"/>
              </a:spcAft>
            </a:pPr>
            <a:endParaRPr lang="en-US">
              <a:solidFill>
                <a:srgbClr val="FFFFFF"/>
              </a:solidFill>
              <a:latin typeface="Arial"/>
              <a:cs typeface="Aria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auto">
              <a:spcBef>
                <a:spcPts val="0"/>
              </a:spcBef>
              <a:spcAft>
                <a:spcPts val="0"/>
              </a:spcAft>
            </a:pPr>
            <a:fld id="{A64A5F7B-469F-4957-A53F-DCBD40967225}" type="slidenum">
              <a:rPr lang="en-US">
                <a:solidFill>
                  <a:srgbClr val="FFFFFF"/>
                </a:solidFill>
                <a:latin typeface="Arial"/>
                <a:cs typeface="Arial"/>
              </a:rPr>
              <a:pPr fontAlgn="auto">
                <a:spcBef>
                  <a:spcPts val="0"/>
                </a:spcBef>
                <a:spcAft>
                  <a:spcPts val="0"/>
                </a:spcAft>
              </a:pPr>
              <a:t>‹#›</a:t>
            </a:fld>
            <a:endParaRPr lang="en-US">
              <a:solidFill>
                <a:srgbClr val="FFFFFF"/>
              </a:solidFill>
              <a:latin typeface="Arial"/>
              <a:cs typeface="Arial"/>
            </a:endParaRPr>
          </a:p>
        </p:txBody>
      </p:sp>
    </p:spTree>
  </p:cSld>
  <p:clrMap bg1="dk2" tx1="lt1" bg2="dk1"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DF29FD9-5871-486E-BAB3-AB479A846358}" type="datetimeFigureOut">
              <a:rPr lang="tr-TR" smtClean="0"/>
              <a:pPr>
                <a:defRPr/>
              </a:pPr>
              <a:t>07.05.2020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9DB4385-9EE6-48FA-8AC6-442C99A529F1}" type="slidenum">
              <a:rPr lang="tr-TR" smtClean="0"/>
              <a:pPr>
                <a:defRPr/>
              </a:pPr>
              <a:t>‹#›</a:t>
            </a:fld>
            <a:endParaRPr lang="tr-TR"/>
          </a:p>
        </p:txBody>
      </p:sp>
    </p:spTree>
    <p:extLst>
      <p:ext uri="{BB962C8B-B14F-4D97-AF65-F5344CB8AC3E}">
        <p14:creationId xmlns:p14="http://schemas.microsoft.com/office/powerpoint/2010/main" val="57348544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0" y="0"/>
            <a:ext cx="9144000" cy="6858001"/>
          </a:xfrm>
          <a:prstGeom prst="rect">
            <a:avLst/>
          </a:prstGeom>
          <a:noFill/>
          <a:ln w="9525">
            <a:noFill/>
            <a:miter lim="800000"/>
            <a:headEnd/>
            <a:tailEnd/>
          </a:ln>
          <a:effectLst/>
        </p:spPr>
      </p:pic>
      <p:sp>
        <p:nvSpPr>
          <p:cNvPr id="2" name="1 Başlık"/>
          <p:cNvSpPr>
            <a:spLocks noGrp="1"/>
          </p:cNvSpPr>
          <p:nvPr>
            <p:ph type="title"/>
          </p:nvPr>
        </p:nvSpPr>
        <p:spPr>
          <a:xfrm>
            <a:off x="611560" y="2132856"/>
            <a:ext cx="8229600" cy="1143000"/>
          </a:xfrm>
        </p:spPr>
        <p:txBody>
          <a:bodyPr>
            <a:normAutofit fontScale="90000"/>
          </a:bodyPr>
          <a:lstStyle/>
          <a:p>
            <a:r>
              <a:rPr lang="tr-TR" sz="8800" dirty="0" smtClean="0">
                <a:solidFill>
                  <a:schemeClr val="bg1"/>
                </a:solidFill>
              </a:rPr>
              <a:t>YANGIN-V</a:t>
            </a:r>
            <a:endParaRPr lang="en-US" sz="8800" dirty="0">
              <a:solidFill>
                <a:schemeClr val="bg1"/>
              </a:solidFill>
            </a:endParaRPr>
          </a:p>
        </p:txBody>
      </p:sp>
      <p:sp>
        <p:nvSpPr>
          <p:cNvPr id="4" name="1 Başlık"/>
          <p:cNvSpPr txBox="1">
            <a:spLocks/>
          </p:cNvSpPr>
          <p:nvPr/>
        </p:nvSpPr>
        <p:spPr>
          <a:xfrm>
            <a:off x="611560" y="4495428"/>
            <a:ext cx="8229600" cy="1143000"/>
          </a:xfrm>
          <a:prstGeom prst="rect">
            <a:avLst/>
          </a:prstGeom>
        </p:spPr>
        <p:txBody>
          <a:bodyPr vert="horz" lIns="91440" tIns="45720" rIns="91440" bIns="45720" rtlCol="0" anchor="ctr">
            <a:normAutofit fontScale="45000" lnSpcReduction="20000"/>
          </a:bodyPr>
          <a:lstStyle>
            <a:defPPr>
              <a:defRPr lang="tr-T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fontAlgn="auto">
              <a:spcAft>
                <a:spcPts val="0"/>
              </a:spcAft>
            </a:pPr>
            <a:r>
              <a:rPr lang="tr-TR" sz="8800" dirty="0" smtClean="0">
                <a:solidFill>
                  <a:schemeClr val="bg1"/>
                </a:solidFill>
              </a:rPr>
              <a:t>JEM 426 </a:t>
            </a:r>
          </a:p>
          <a:p>
            <a:pPr algn="ctr" fontAlgn="auto">
              <a:spcAft>
                <a:spcPts val="0"/>
              </a:spcAft>
            </a:pPr>
            <a:r>
              <a:rPr lang="tr-TR" sz="8800" dirty="0" smtClean="0">
                <a:solidFill>
                  <a:schemeClr val="bg1"/>
                </a:solidFill>
              </a:rPr>
              <a:t>İş Sağlığı ve Güvenliği</a:t>
            </a:r>
            <a:endParaRPr lang="en-US" sz="8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lnSpcReduction="10000"/>
          </a:bodyPr>
          <a:lstStyle/>
          <a:p>
            <a:pPr marL="0" indent="0">
              <a:buNone/>
            </a:pPr>
            <a:r>
              <a:rPr lang="tr-TR" sz="1800" b="1" dirty="0"/>
              <a:t>Kaçış yolu sayısı ve genişliği </a:t>
            </a:r>
            <a:endParaRPr lang="tr-TR" sz="1800" dirty="0"/>
          </a:p>
          <a:p>
            <a:r>
              <a:rPr lang="tr-TR" sz="1800" b="1" dirty="0"/>
              <a:t>MADDE 33-</a:t>
            </a:r>
            <a:r>
              <a:rPr lang="tr-TR" sz="1800" dirty="0"/>
              <a:t> </a:t>
            </a:r>
            <a:r>
              <a:rPr lang="tr-TR" sz="1800" b="1" dirty="0"/>
              <a:t>(1)</a:t>
            </a:r>
            <a:r>
              <a:rPr lang="tr-TR" sz="1800" dirty="0"/>
              <a:t> Toplam çıkış genişliği, 32 </a:t>
            </a:r>
            <a:r>
              <a:rPr lang="tr-TR" sz="1800" dirty="0" err="1"/>
              <a:t>nci</a:t>
            </a:r>
            <a:r>
              <a:rPr lang="tr-TR" sz="1800" dirty="0"/>
              <a:t> maddeye göre hesaplanan bir kattaki kullanım alanlarındaki toplam kullanıcı sayısının birim genişlikten geçen kişi sayısına bölümü ile elde edilen değerin 0.5 m ile çarpılması ile bulunan değerden az olamaz. Hiçbir çıkış veya kaçış merdiveni veyahut diğer kaçış yolları, hesaplanan bu değerlerden ve 80 cm’den daha dar genişlikte ve toplam kullanıcı sayısı 50 kişiden fazla olan katlarda bir kaçış yolunun genişliği 100 </a:t>
            </a:r>
            <a:r>
              <a:rPr lang="tr-TR" sz="1800" dirty="0" err="1"/>
              <a:t>cm''den</a:t>
            </a:r>
            <a:r>
              <a:rPr lang="tr-TR" sz="1800" dirty="0"/>
              <a:t> az olmayacak şekilde çıkış sayısı bulunur. Kaçış yolu, bu özelliği dışında, yapının mekânlarına hizmet veren koridor ve hol olarak kullanılıyor ise, 110 cm’den az genişlikte olamaz.              </a:t>
            </a:r>
          </a:p>
          <a:p>
            <a:r>
              <a:rPr lang="tr-TR" sz="1800" b="1" dirty="0"/>
              <a:t>(2)</a:t>
            </a:r>
            <a:r>
              <a:rPr lang="tr-TR" sz="1800" dirty="0"/>
              <a:t> Yüksek binalarda kaçış yollarının ve merdivenlerin genişliği 120 cm’den az olamaz. </a:t>
            </a:r>
          </a:p>
          <a:p>
            <a:r>
              <a:rPr lang="tr-TR" sz="1800" b="1" dirty="0"/>
              <a:t>(3)</a:t>
            </a:r>
            <a:r>
              <a:rPr lang="tr-TR" sz="1800" dirty="0"/>
              <a:t> Genişliği 200 cm’yi aşan merdivenler, korkuluklar ile 100 cm’den az olmayan ve 160 cm’den fazla olmayan parçalara ayrılır. Kaçış yolu koridoru yüksekliği 210 cm’den az olamaz.</a:t>
            </a:r>
          </a:p>
          <a:p>
            <a:r>
              <a:rPr lang="tr-TR" sz="1800" b="1" dirty="0"/>
              <a:t>(4)</a:t>
            </a:r>
            <a:r>
              <a:rPr lang="tr-TR" sz="1800" dirty="0"/>
              <a:t> İki çıkış gereken mekânlarda, her bir çıkışın toplam kullanıcı yükünün en az yarısını karşılayacak genişlikte olması gerekir.</a:t>
            </a:r>
          </a:p>
          <a:p>
            <a:pPr marL="0" indent="0">
              <a:buNone/>
            </a:pPr>
            <a:endParaRPr lang="tr-TR" sz="1700" dirty="0"/>
          </a:p>
        </p:txBody>
      </p:sp>
    </p:spTree>
    <p:extLst>
      <p:ext uri="{BB962C8B-B14F-4D97-AF65-F5344CB8AC3E}">
        <p14:creationId xmlns:p14="http://schemas.microsoft.com/office/powerpoint/2010/main" val="40463573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hangingPunct="0">
              <a:buNone/>
            </a:pPr>
            <a:r>
              <a:rPr lang="tr-TR" sz="1800" b="1" dirty="0"/>
              <a:t>Kaçış merdivenleri</a:t>
            </a:r>
          </a:p>
          <a:p>
            <a:r>
              <a:rPr lang="tr-TR" sz="1800" b="1" dirty="0"/>
              <a:t>MADDE 38-</a:t>
            </a:r>
            <a:r>
              <a:rPr lang="tr-TR" sz="1800" dirty="0"/>
              <a:t> </a:t>
            </a:r>
            <a:r>
              <a:rPr lang="tr-TR" sz="1800" b="1" dirty="0"/>
              <a:t>(1)</a:t>
            </a:r>
            <a:r>
              <a:rPr lang="tr-TR" sz="1800" dirty="0"/>
              <a:t> Yapının ortak merdivenlerinin yangın ve diğer acil hâllerde kullanılabilecek özellikte olanları, kaçış merdiveni olarak kabul edilir. </a:t>
            </a:r>
          </a:p>
          <a:p>
            <a:r>
              <a:rPr lang="tr-TR" sz="1800" b="1" dirty="0"/>
              <a:t>(2)</a:t>
            </a:r>
            <a:r>
              <a:rPr lang="tr-TR" sz="1800" dirty="0"/>
              <a:t> Kaçış merdivenleri, yangın ve diğer acil hâl tahliyelerinde kullanılan kaçış yolları bütününün bir parçasıdır ve diğer kaçış yolları öğelerinden bağımsız tasarlanamazlar.         </a:t>
            </a:r>
          </a:p>
          <a:p>
            <a:r>
              <a:rPr lang="tr-TR" sz="1800" b="1" dirty="0"/>
              <a:t>(3)</a:t>
            </a:r>
            <a:r>
              <a:rPr lang="tr-TR" sz="1800" dirty="0"/>
              <a:t> </a:t>
            </a:r>
            <a:r>
              <a:rPr lang="tr-TR" sz="1800" b="1" dirty="0">
                <a:solidFill>
                  <a:srgbClr val="FF0000"/>
                </a:solidFill>
              </a:rPr>
              <a:t>Kaçış merdivenlerinin duvar, tavan ve tabanında hiçbir yanıcı malzeme kullanılamaz ve bu merdivenler, yangına en az 120 dakika dayanıklı duvar ve en az 90 dakika dayanıklı duman sızdırmaz kapı ile diğer bölümlerden ayrılır.</a:t>
            </a:r>
          </a:p>
          <a:p>
            <a:pPr marL="0" indent="0">
              <a:buNone/>
            </a:pPr>
            <a:endParaRPr lang="tr-TR" sz="1700" dirty="0"/>
          </a:p>
        </p:txBody>
      </p:sp>
    </p:spTree>
    <p:extLst>
      <p:ext uri="{BB962C8B-B14F-4D97-AF65-F5344CB8AC3E}">
        <p14:creationId xmlns:p14="http://schemas.microsoft.com/office/powerpoint/2010/main" val="630869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2400" b="1" dirty="0"/>
              <a:t>Acil çıkış zorunluluğu</a:t>
            </a:r>
            <a:endParaRPr lang="tr-TR" sz="2400" dirty="0"/>
          </a:p>
          <a:p>
            <a:r>
              <a:rPr lang="tr-TR" sz="2000" b="1" dirty="0"/>
              <a:t>MADDE 39-</a:t>
            </a:r>
            <a:r>
              <a:rPr lang="tr-TR" sz="2000" dirty="0"/>
              <a:t> </a:t>
            </a:r>
            <a:r>
              <a:rPr lang="tr-TR" sz="2000" b="1" dirty="0"/>
              <a:t>(</a:t>
            </a:r>
            <a:r>
              <a:rPr lang="tr-TR" sz="2000" b="1" dirty="0" smtClean="0"/>
              <a:t>1)</a:t>
            </a:r>
            <a:r>
              <a:rPr lang="tr-TR" sz="2000" dirty="0" smtClean="0"/>
              <a:t> Bütün yapılarda, aksi belirtilmedikçe, en az 2 çıkış tesis edilmesi ve çıkışların korunmuş olması gerekir.</a:t>
            </a:r>
          </a:p>
          <a:p>
            <a:pPr>
              <a:buNone/>
            </a:pPr>
            <a:endParaRPr lang="tr-TR" sz="2000" dirty="0" smtClean="0"/>
          </a:p>
          <a:p>
            <a:r>
              <a:rPr lang="tr-TR" sz="2000" b="1" dirty="0" smtClean="0"/>
              <a:t>(</a:t>
            </a:r>
            <a:r>
              <a:rPr lang="tr-TR" sz="2000" b="1" dirty="0"/>
              <a:t>2)</a:t>
            </a:r>
            <a:r>
              <a:rPr lang="tr-TR" sz="2000" dirty="0"/>
              <a:t> </a:t>
            </a:r>
            <a:r>
              <a:rPr lang="tr-TR" sz="2000" dirty="0" smtClean="0"/>
              <a:t>Çıkış </a:t>
            </a:r>
            <a:r>
              <a:rPr lang="tr-TR" sz="2000" dirty="0"/>
              <a:t>sayısı, 33 üncü madde esas alınarak belirlenecek sayıdan az olamaz. Aksi belirtilmedikçe, </a:t>
            </a:r>
            <a:r>
              <a:rPr lang="tr-TR" sz="2000" b="1" dirty="0"/>
              <a:t>25 kişinin aşıldığı yüksek tehlikeli mekânlar ile 50 kişinin aşıldığı her mekânda en az 2 çıkış</a:t>
            </a:r>
            <a:r>
              <a:rPr lang="tr-TR" sz="2000" dirty="0"/>
              <a:t> bulunması şarttır. Kişi sayısı </a:t>
            </a:r>
            <a:r>
              <a:rPr lang="tr-TR" sz="2000" b="1" dirty="0"/>
              <a:t>500 kişiyi geçer ise en az 3 çıkış </a:t>
            </a:r>
            <a:r>
              <a:rPr lang="tr-TR" sz="2000" dirty="0"/>
              <a:t>ve </a:t>
            </a:r>
            <a:r>
              <a:rPr lang="tr-TR" sz="2000" b="1" dirty="0"/>
              <a:t>1000 kişiyi geçer ise en az 4 çıkış </a:t>
            </a:r>
            <a:r>
              <a:rPr lang="tr-TR" sz="2000" dirty="0"/>
              <a:t>bulunmak zorundadır</a:t>
            </a:r>
            <a:r>
              <a:rPr lang="tr-TR" sz="2000" dirty="0" smtClean="0"/>
              <a:t>.</a:t>
            </a:r>
            <a:endParaRPr lang="tr-TR" sz="2000" dirty="0"/>
          </a:p>
        </p:txBody>
      </p:sp>
    </p:spTree>
    <p:extLst>
      <p:ext uri="{BB962C8B-B14F-4D97-AF65-F5344CB8AC3E}">
        <p14:creationId xmlns:p14="http://schemas.microsoft.com/office/powerpoint/2010/main" val="592757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DIŞ KAÇIŞ MERDİVENLERİ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800" b="1" dirty="0" smtClean="0">
                <a:solidFill>
                  <a:srgbClr val="060606"/>
                </a:solidFill>
                <a:latin typeface="Arial"/>
                <a:ea typeface="Times New Roman"/>
                <a:cs typeface="Times New Roman"/>
              </a:rPr>
              <a:t>    Madde 42- </a:t>
            </a:r>
            <a:r>
              <a:rPr lang="tr-TR" sz="1800" dirty="0" smtClean="0">
                <a:solidFill>
                  <a:srgbClr val="060606"/>
                </a:solidFill>
                <a:latin typeface="Arial"/>
                <a:ea typeface="Times New Roman"/>
                <a:cs typeface="Times New Roman"/>
              </a:rPr>
              <a:t>(1) Dışarıda yapılan açık kaçış merdiveni, ilgili gereklere uyulması şartıyla iç kaçış merdivenleri yerine kullanılabilir. Dış kaçış merdiveninin </a:t>
            </a:r>
            <a:r>
              <a:rPr lang="tr-TR" sz="1800" dirty="0" err="1" smtClean="0">
                <a:solidFill>
                  <a:srgbClr val="060606"/>
                </a:solidFill>
                <a:latin typeface="Arial"/>
                <a:ea typeface="Times New Roman"/>
                <a:cs typeface="Times New Roman"/>
              </a:rPr>
              <a:t>korunumlu</a:t>
            </a:r>
            <a:r>
              <a:rPr lang="tr-TR" sz="1800" dirty="0" smtClean="0">
                <a:solidFill>
                  <a:srgbClr val="060606"/>
                </a:solidFill>
                <a:latin typeface="Arial"/>
                <a:ea typeface="Times New Roman"/>
                <a:cs typeface="Times New Roman"/>
              </a:rPr>
              <a:t> yuva içinde bulunması şart değildir.</a:t>
            </a:r>
            <a:endParaRPr lang="tr-TR" sz="1800" dirty="0" smtClean="0">
              <a:ea typeface="Calibri"/>
              <a:cs typeface="Times New Roman"/>
            </a:endParaRPr>
          </a:p>
          <a:p>
            <a:pPr>
              <a:lnSpc>
                <a:spcPct val="115000"/>
              </a:lnSpc>
              <a:spcAft>
                <a:spcPts val="1000"/>
              </a:spcAft>
            </a:pPr>
            <a:r>
              <a:rPr lang="tr-TR" sz="1800" dirty="0" smtClean="0">
                <a:solidFill>
                  <a:srgbClr val="060606"/>
                </a:solidFill>
                <a:latin typeface="Arial"/>
                <a:ea typeface="Times New Roman"/>
                <a:cs typeface="Times New Roman"/>
              </a:rPr>
              <a:t>    (2) Açık dış kaçış merdiveninin herhangi bir bölümüne, yanlardan yatay ve alttan düşey uzaklık olarak 3 m içerisinde merdivenin özelliklerinden daha az </a:t>
            </a:r>
            <a:r>
              <a:rPr lang="tr-TR" sz="1800" dirty="0" err="1" smtClean="0">
                <a:solidFill>
                  <a:srgbClr val="060606"/>
                </a:solidFill>
                <a:latin typeface="Arial"/>
                <a:ea typeface="Times New Roman"/>
                <a:cs typeface="Times New Roman"/>
              </a:rPr>
              <a:t>korunumlu</a:t>
            </a:r>
            <a:r>
              <a:rPr lang="tr-TR" sz="1800" dirty="0" smtClean="0">
                <a:solidFill>
                  <a:srgbClr val="060606"/>
                </a:solidFill>
                <a:latin typeface="Arial"/>
                <a:ea typeface="Times New Roman"/>
                <a:cs typeface="Times New Roman"/>
              </a:rPr>
              <a:t> kapı ve pencere gibi duvar boşluğu bulunamaz.</a:t>
            </a:r>
            <a:endParaRPr lang="tr-TR" sz="1800" dirty="0" smtClean="0">
              <a:ea typeface="Calibri"/>
              <a:cs typeface="Times New Roman"/>
            </a:endParaRPr>
          </a:p>
          <a:p>
            <a:pPr>
              <a:lnSpc>
                <a:spcPct val="115000"/>
              </a:lnSpc>
              <a:spcAft>
                <a:spcPts val="1000"/>
              </a:spcAft>
            </a:pPr>
            <a:r>
              <a:rPr lang="tr-TR" sz="1800" dirty="0" smtClean="0">
                <a:solidFill>
                  <a:srgbClr val="060606"/>
                </a:solidFill>
                <a:latin typeface="Arial"/>
                <a:ea typeface="Times New Roman"/>
                <a:cs typeface="Times New Roman"/>
              </a:rPr>
              <a:t>    (3) Bina yüksekliği 21.50 </a:t>
            </a:r>
            <a:r>
              <a:rPr lang="tr-TR" sz="1800" dirty="0" err="1" smtClean="0">
                <a:solidFill>
                  <a:srgbClr val="060606"/>
                </a:solidFill>
                <a:latin typeface="Arial"/>
                <a:ea typeface="Times New Roman"/>
                <a:cs typeface="Times New Roman"/>
              </a:rPr>
              <a:t>m'den</a:t>
            </a:r>
            <a:r>
              <a:rPr lang="tr-TR" sz="1800" dirty="0" smtClean="0">
                <a:solidFill>
                  <a:srgbClr val="060606"/>
                </a:solidFill>
                <a:latin typeface="Arial"/>
                <a:ea typeface="Times New Roman"/>
                <a:cs typeface="Times New Roman"/>
              </a:rPr>
              <a:t> fazla olan binalarda, bina dışında açık merdivenlere izin verilmez.</a:t>
            </a:r>
            <a:endParaRPr lang="tr-TR" sz="1800"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357166"/>
            <a:ext cx="8229600" cy="857256"/>
          </a:xfrm>
        </p:spPr>
        <p:txBody>
          <a:bodyPr/>
          <a:lstStyle/>
          <a:p>
            <a:r>
              <a:rPr lang="tr-TR" dirty="0" smtClean="0">
                <a:solidFill>
                  <a:srgbClr val="060606"/>
                </a:solidFill>
                <a:latin typeface="Arial"/>
                <a:ea typeface="Times New Roman"/>
                <a:cs typeface="Times New Roman"/>
              </a:rPr>
              <a:t>    </a:t>
            </a:r>
            <a:r>
              <a:rPr lang="tr-TR" b="1" dirty="0" smtClean="0">
                <a:solidFill>
                  <a:srgbClr val="060606"/>
                </a:solidFill>
                <a:latin typeface="Arial"/>
                <a:ea typeface="Times New Roman"/>
                <a:cs typeface="Times New Roman"/>
              </a:rPr>
              <a:t>DAİRESEL MERDİVEN</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600" dirty="0" smtClean="0">
                <a:solidFill>
                  <a:srgbClr val="060606"/>
                </a:solidFill>
                <a:latin typeface="Arial"/>
                <a:ea typeface="Times New Roman"/>
                <a:cs typeface="Times New Roman"/>
              </a:rPr>
              <a:t>    </a:t>
            </a:r>
            <a:r>
              <a:rPr lang="tr-TR" sz="1600" b="1" dirty="0" smtClean="0">
                <a:solidFill>
                  <a:srgbClr val="060606"/>
                </a:solidFill>
                <a:latin typeface="Arial"/>
                <a:ea typeface="Times New Roman"/>
                <a:cs typeface="Times New Roman"/>
              </a:rPr>
              <a:t>Madde 43</a:t>
            </a:r>
            <a:r>
              <a:rPr lang="tr-TR" sz="1600" dirty="0" smtClean="0">
                <a:solidFill>
                  <a:srgbClr val="060606"/>
                </a:solidFill>
                <a:latin typeface="Arial"/>
                <a:ea typeface="Times New Roman"/>
                <a:cs typeface="Times New Roman"/>
              </a:rPr>
              <a:t>. (1) Dairesel merdivenler; yanmaz malzemeden yapılmaları ve en az 100 cm   genişlikte olmaları hâlinde, kullanıcı yükü 25 kişiyi aşmayan herhangi bir kattan, ara kattan, veya balkonlardan zorunlu çıkış olarak hizmet verebilir. Belirtilen şartları sağlamayan dairesel merdivenler, zorunlu çıkış olarak kullanılamaz.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(2) Dairesel merdivenler 9.50 </a:t>
            </a:r>
            <a:r>
              <a:rPr lang="tr-TR" sz="1600" dirty="0" err="1" smtClean="0">
                <a:solidFill>
                  <a:srgbClr val="060606"/>
                </a:solidFill>
                <a:latin typeface="Arial"/>
                <a:ea typeface="Times New Roman"/>
                <a:cs typeface="Times New Roman"/>
              </a:rPr>
              <a:t>m'den</a:t>
            </a:r>
            <a:r>
              <a:rPr lang="tr-TR" sz="1600" dirty="0" smtClean="0">
                <a:solidFill>
                  <a:srgbClr val="060606"/>
                </a:solidFill>
                <a:latin typeface="Arial"/>
                <a:ea typeface="Times New Roman"/>
                <a:cs typeface="Times New Roman"/>
              </a:rPr>
              <a:t> daha yüksek olamaz.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(3) Basamağın kova merkezinden en fazla 50 cm uzaklıktaki basış genişliği 250 </a:t>
            </a:r>
            <a:r>
              <a:rPr lang="tr-TR" sz="1600" dirty="0" err="1" smtClean="0">
                <a:solidFill>
                  <a:srgbClr val="060606"/>
                </a:solidFill>
                <a:latin typeface="Arial"/>
                <a:ea typeface="Times New Roman"/>
                <a:cs typeface="Times New Roman"/>
              </a:rPr>
              <a:t>mm'den</a:t>
            </a:r>
            <a:r>
              <a:rPr lang="tr-TR" sz="1600" dirty="0" smtClean="0">
                <a:solidFill>
                  <a:srgbClr val="060606"/>
                </a:solidFill>
                <a:latin typeface="Arial"/>
                <a:ea typeface="Times New Roman"/>
                <a:cs typeface="Times New Roman"/>
              </a:rPr>
              <a:t> az olamaz.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(4) Basamak yüksekliği 175 </a:t>
            </a:r>
            <a:r>
              <a:rPr lang="tr-TR" sz="1600" dirty="0" err="1" smtClean="0">
                <a:solidFill>
                  <a:srgbClr val="060606"/>
                </a:solidFill>
                <a:latin typeface="Arial"/>
                <a:ea typeface="Times New Roman"/>
                <a:cs typeface="Times New Roman"/>
              </a:rPr>
              <a:t>mm'den</a:t>
            </a:r>
            <a:r>
              <a:rPr lang="tr-TR" sz="1600" dirty="0" smtClean="0">
                <a:solidFill>
                  <a:srgbClr val="060606"/>
                </a:solidFill>
                <a:latin typeface="Arial"/>
                <a:ea typeface="Times New Roman"/>
                <a:cs typeface="Times New Roman"/>
              </a:rPr>
              <a:t> çok olamaz.</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(5) Baş kurtarma yüksekliği 2.50 </a:t>
            </a:r>
            <a:r>
              <a:rPr lang="tr-TR" sz="1600" dirty="0" err="1" smtClean="0">
                <a:solidFill>
                  <a:srgbClr val="060606"/>
                </a:solidFill>
                <a:latin typeface="Arial"/>
                <a:ea typeface="Times New Roman"/>
                <a:cs typeface="Times New Roman"/>
              </a:rPr>
              <a:t>m'den</a:t>
            </a:r>
            <a:r>
              <a:rPr lang="tr-TR" sz="1600" dirty="0" smtClean="0">
                <a:solidFill>
                  <a:srgbClr val="060606"/>
                </a:solidFill>
                <a:latin typeface="Arial"/>
                <a:ea typeface="Times New Roman"/>
                <a:cs typeface="Times New Roman"/>
              </a:rPr>
              <a:t> az olamaz.</a:t>
            </a:r>
            <a:endParaRPr lang="tr-TR" sz="1600"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400" b="1" dirty="0" smtClean="0"/>
              <a:t>Kaçış rampaları</a:t>
            </a:r>
            <a:endParaRPr lang="tr-TR" sz="1400" dirty="0" smtClean="0"/>
          </a:p>
          <a:p>
            <a:r>
              <a:rPr lang="tr-TR" sz="1400" b="1" dirty="0" smtClean="0"/>
              <a:t>MADDE 44-</a:t>
            </a:r>
            <a:r>
              <a:rPr lang="tr-TR" sz="1400" dirty="0" smtClean="0"/>
              <a:t> </a:t>
            </a:r>
            <a:r>
              <a:rPr lang="tr-TR" sz="1400" b="1" dirty="0" smtClean="0"/>
              <a:t>(1)</a:t>
            </a:r>
            <a:r>
              <a:rPr lang="tr-TR" sz="1400" dirty="0" smtClean="0"/>
              <a:t> İç ve dış kaçış rampaları, aşağıda belirtilen esaslara uygun olmak şartıyla, kaçış merdivenleri yerine kullanılabilir: </a:t>
            </a:r>
          </a:p>
          <a:p>
            <a:r>
              <a:rPr lang="tr-TR" sz="1400" b="1" dirty="0" smtClean="0"/>
              <a:t>a)</a:t>
            </a:r>
            <a:r>
              <a:rPr lang="tr-TR" sz="1400" dirty="0" smtClean="0"/>
              <a:t> Kaçış rampalarının eğimi % 10''dan daha dik olamaz. Kaçış rampaları düz kollu olur ve doğrultu değişiklikleri sadece sahanlıklarda yapılır. Ancak, herhangi bir yerindeki eğimi 1/12''den daha fazla olmayan kaçış rampaları kavisli yapılabilir. </a:t>
            </a:r>
          </a:p>
          <a:p>
            <a:r>
              <a:rPr lang="tr-TR" sz="1400" b="1" dirty="0" smtClean="0"/>
              <a:t>b)</a:t>
            </a:r>
            <a:r>
              <a:rPr lang="tr-TR" sz="1400" dirty="0" smtClean="0"/>
              <a:t> Bütün kaçış rampalarının başlangıç ve bitiş düzeylerinde ve gerektiğinde ara düzeylerde yatay düzlüklerin, yani sahanlıkların bulunması gerekir. Kaçış rampalarına giriş ve rampalardan çıkış için kullanılan her kapıda, yatay sahanlıklar düzenlenir. Sahanlığın en az genişliği ve uzunluğu, rampa genişliğinden az olamaz. Ancak, düz kollu bir rampada sahanlık uzunluğunun 1 </a:t>
            </a:r>
            <a:r>
              <a:rPr lang="tr-TR" sz="1400" dirty="0" err="1" smtClean="0"/>
              <a:t>m’den</a:t>
            </a:r>
            <a:r>
              <a:rPr lang="tr-TR" sz="1400" dirty="0" smtClean="0"/>
              <a:t> daha büyük olması gerekmez.</a:t>
            </a:r>
          </a:p>
          <a:p>
            <a:r>
              <a:rPr lang="tr-TR" sz="1400" b="1" dirty="0" smtClean="0"/>
              <a:t>c)</a:t>
            </a:r>
            <a:r>
              <a:rPr lang="tr-TR" sz="1400" dirty="0" smtClean="0"/>
              <a:t> Kaçış rampalarına, merdivenlere ilişkin gereklere uygun biçimde duvar, korkuluk veya küpeştelerin yapılması mecburidir. </a:t>
            </a:r>
          </a:p>
          <a:p>
            <a:r>
              <a:rPr lang="tr-TR" sz="1400" b="1" dirty="0" smtClean="0"/>
              <a:t>ç)</a:t>
            </a:r>
            <a:r>
              <a:rPr lang="tr-TR" sz="1400" dirty="0" smtClean="0"/>
              <a:t> Bütün kaçış rampalarında kaymayı önleyen yüzey kaplamalarının kullanılması şarttır.</a:t>
            </a:r>
          </a:p>
          <a:p>
            <a:r>
              <a:rPr lang="tr-TR" sz="1400" b="1" dirty="0" smtClean="0"/>
              <a:t>d)</a:t>
            </a:r>
            <a:r>
              <a:rPr lang="tr-TR" sz="1400" dirty="0" smtClean="0"/>
              <a:t> Kaçış rampaları, kaçış merdivenlerine ilişkin gereklere uygun şekilde havalandırılır. </a:t>
            </a:r>
          </a:p>
          <a:p>
            <a:r>
              <a:rPr lang="tr-TR" sz="1400" b="1" dirty="0" smtClean="0"/>
              <a:t>e)</a:t>
            </a:r>
            <a:r>
              <a:rPr lang="tr-TR" sz="1400" dirty="0" smtClean="0"/>
              <a:t> Kaçış yolu olarak yalnızca tek bir bodrum kata hizmet veren kaçış rampalarının </a:t>
            </a:r>
            <a:r>
              <a:rPr lang="tr-TR" sz="1400" dirty="0" err="1" smtClean="0"/>
              <a:t>korunumlu</a:t>
            </a:r>
            <a:r>
              <a:rPr lang="tr-TR" sz="1400" dirty="0" smtClean="0"/>
              <a:t> yuva içinde bulunması gerekmez. </a:t>
            </a:r>
          </a:p>
          <a:p>
            <a:r>
              <a:rPr lang="tr-TR" sz="1400" b="1" dirty="0" smtClean="0"/>
              <a:t>(2)</a:t>
            </a:r>
            <a:r>
              <a:rPr lang="tr-TR" sz="1400" dirty="0" smtClean="0"/>
              <a:t> </a:t>
            </a:r>
            <a:r>
              <a:rPr lang="tr-TR" sz="1400" b="1" dirty="0" smtClean="0"/>
              <a:t>(Değişik: 09/09/2009 – 27344 R.G.  / 16 md.) </a:t>
            </a:r>
            <a:r>
              <a:rPr lang="tr-TR" sz="1400" dirty="0" smtClean="0"/>
              <a:t>Bir kat inilerek veya çıkılarak doğrudan bina dışına ulaşılan ve eğimi % 10’dan fazla olmayan araç rampaları, kaçış rampası olarak kabul edilir.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Kaçış yolu kapıları</a:t>
            </a:r>
            <a:endParaRPr lang="tr-TR" sz="1800" dirty="0"/>
          </a:p>
          <a:p>
            <a:r>
              <a:rPr lang="tr-TR" sz="1800" b="1" dirty="0"/>
              <a:t>MADDE 47- (1)</a:t>
            </a:r>
            <a:r>
              <a:rPr lang="tr-TR" sz="1800" dirty="0"/>
              <a:t> Kaçış yolu kapılarının en az temiz genişliği 80 cm’den ve yüksekliği 200 cm’den az olamaz. Kaçış yolu kapılarında eşik olmaması gerekir. Dönel kapılar ile turnikeler, çıkış kapısı olarak kullanılamaz.</a:t>
            </a:r>
          </a:p>
          <a:p>
            <a:r>
              <a:rPr lang="tr-TR" sz="1800" b="1" dirty="0"/>
              <a:t>(2)</a:t>
            </a:r>
            <a:r>
              <a:rPr lang="tr-TR" sz="1800" dirty="0"/>
              <a:t> Kaçış yolu kapıları kanatlarının, kullanıcıların hareketini engellememesi gerekir. Kullanıcı yükü 50 kişiyi aşan mekânlardaki çıkış kapılarının kaçış yönüne doğru açılması şarttır. Kaçış yolu kapılarının el ile açılması ve kilitli tutulmaması gerekir. </a:t>
            </a:r>
          </a:p>
          <a:p>
            <a:r>
              <a:rPr lang="tr-TR" sz="1800" b="1" dirty="0"/>
              <a:t>(3)</a:t>
            </a:r>
            <a:r>
              <a:rPr lang="tr-TR" sz="1800" dirty="0"/>
              <a:t> Kaçış merdiveni ve yangın güvenlik holü kapılarının; duman sızdırmaz ve 4 kattan daha az kata hizmet veriyor ise en az 60 dakika, bodrum katlara ve 4 kattan daha fazla kata hizmet veriyor ise en az 90 dakika yangına karşı dayanıklı olması şarttır. Kapıların, kendiliğinden kapatan düzenekler ile donatılması ve itfaiyecilerin veya görevlilerin gerektiğinde dışarıdan içeriye girmelerine imkân sağlayacak şekilde olması gerekir.</a:t>
            </a:r>
          </a:p>
        </p:txBody>
      </p:sp>
    </p:spTree>
    <p:extLst>
      <p:ext uri="{BB962C8B-B14F-4D97-AF65-F5344CB8AC3E}">
        <p14:creationId xmlns:p14="http://schemas.microsoft.com/office/powerpoint/2010/main" val="39758583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a:bodyPr>
          <a:lstStyle/>
          <a:p>
            <a:pPr marL="0" indent="0">
              <a:buNone/>
            </a:pPr>
            <a:r>
              <a:rPr lang="tr-TR" sz="1800" b="1" dirty="0"/>
              <a:t>Konutlar</a:t>
            </a:r>
            <a:endParaRPr lang="tr-TR" sz="1800" dirty="0"/>
          </a:p>
          <a:p>
            <a:r>
              <a:rPr lang="tr-TR" sz="1800" b="1" dirty="0"/>
              <a:t>MADDE </a:t>
            </a:r>
            <a:r>
              <a:rPr lang="tr-TR" sz="1800" b="1" dirty="0" smtClean="0"/>
              <a:t>48</a:t>
            </a:r>
            <a:r>
              <a:rPr lang="tr-TR" sz="1800" dirty="0" smtClean="0"/>
              <a:t>-</a:t>
            </a:r>
            <a:r>
              <a:rPr lang="tr-TR" sz="1800" b="1" dirty="0"/>
              <a:t> </a:t>
            </a:r>
            <a:r>
              <a:rPr lang="tr-TR" sz="1800" b="1" dirty="0" smtClean="0"/>
              <a:t>(</a:t>
            </a:r>
            <a:r>
              <a:rPr lang="tr-TR" sz="1800" b="1" dirty="0"/>
              <a:t>5)</a:t>
            </a:r>
            <a:r>
              <a:rPr lang="tr-TR" sz="1800" dirty="0"/>
              <a:t> Kaçış mesafeleri uygun olmak şartıyla, binaların sadece konut bölümlerine hizmet veren kaçış merdivenleri aşağıdaki şekilde düzenlenir: </a:t>
            </a:r>
          </a:p>
          <a:p>
            <a:r>
              <a:rPr lang="tr-TR" sz="1800" dirty="0"/>
              <a:t>             </a:t>
            </a:r>
            <a:r>
              <a:rPr lang="tr-TR" sz="1800" b="1" dirty="0"/>
              <a:t>a)</a:t>
            </a:r>
            <a:r>
              <a:rPr lang="tr-TR" sz="1800" dirty="0"/>
              <a:t> Yapı yüksekliği 21.50 m’nin altındaki konutlarda </a:t>
            </a:r>
            <a:r>
              <a:rPr lang="tr-TR" sz="1800" dirty="0" err="1"/>
              <a:t>korunumsuz</a:t>
            </a:r>
            <a:r>
              <a:rPr lang="tr-TR" sz="1800" dirty="0"/>
              <a:t> normal merdiven kaçış yolu olarak kabul edilir ve ikinci çıkış aranmaz. </a:t>
            </a:r>
          </a:p>
          <a:p>
            <a:r>
              <a:rPr lang="tr-TR" sz="1800" dirty="0"/>
              <a:t>             </a:t>
            </a:r>
            <a:r>
              <a:rPr lang="tr-TR" sz="1800" b="1" dirty="0"/>
              <a:t>b)</a:t>
            </a:r>
            <a:r>
              <a:rPr lang="tr-TR" sz="1800" dirty="0"/>
              <a:t> Yapı yüksekliği 21.50 m’den fazla ve 30.50 m’den az olan konutlarda, en az 2 merdiven düzenlenmesi, merdivenlerden en az birisinin </a:t>
            </a:r>
            <a:r>
              <a:rPr lang="tr-TR" sz="1800" dirty="0" err="1"/>
              <a:t>korunumlu</a:t>
            </a:r>
            <a:r>
              <a:rPr lang="tr-TR" sz="1800" dirty="0"/>
              <a:t> olması ve her daireden 2 merdivene de ulaşılması gerekir.</a:t>
            </a:r>
          </a:p>
          <a:p>
            <a:r>
              <a:rPr lang="tr-TR" sz="1800" dirty="0"/>
              <a:t>             </a:t>
            </a:r>
            <a:r>
              <a:rPr lang="tr-TR" sz="1800" b="1" dirty="0"/>
              <a:t>c)</a:t>
            </a:r>
            <a:r>
              <a:rPr lang="tr-TR" sz="1800" dirty="0"/>
              <a:t> Yapı yüksekliği 30.50 m’den fazla ve 51.50 m’den az olan konutlarda, birbirlerine alternatif, her ikisi de </a:t>
            </a:r>
            <a:r>
              <a:rPr lang="tr-TR" sz="1800" dirty="0" err="1"/>
              <a:t>korunumlu</a:t>
            </a:r>
            <a:r>
              <a:rPr lang="tr-TR" sz="1800" dirty="0"/>
              <a:t> ve en az birinde yangın güvenlik holü düzenlenmiş veya basınçlandırma uygulanmış 2 kaçış merdiveni yapılması mecburidir. Kattaki konutların her birinin içinden bir yangın güvenlik holünden geçilerek yangın merdivenine ulaşılıyor ise binanın genel merdiveninin </a:t>
            </a:r>
            <a:r>
              <a:rPr lang="tr-TR" sz="1800" dirty="0" err="1"/>
              <a:t>korunumlu</a:t>
            </a:r>
            <a:r>
              <a:rPr lang="tr-TR" sz="1800" dirty="0"/>
              <a:t> olması gerekli değildir. </a:t>
            </a:r>
          </a:p>
          <a:p>
            <a:r>
              <a:rPr lang="tr-TR" sz="1800" dirty="0"/>
              <a:t>             </a:t>
            </a:r>
            <a:r>
              <a:rPr lang="tr-TR" sz="1800" b="1" dirty="0"/>
              <a:t>ç)</a:t>
            </a:r>
            <a:r>
              <a:rPr lang="tr-TR" sz="1800" dirty="0"/>
              <a:t> Yapı yüksekliği 51.50 m’den yüksek olan konutlarda, birbirlerine alternatif ve yangın güvenlik holü olan ve basınçlandırılan en az 2 kaçış merdiveni yapılması şarttır. </a:t>
            </a:r>
          </a:p>
          <a:p>
            <a:pPr marL="0" indent="0">
              <a:buNone/>
            </a:pPr>
            <a:endParaRPr lang="tr-TR" sz="1800" dirty="0"/>
          </a:p>
        </p:txBody>
      </p:sp>
    </p:spTree>
    <p:extLst>
      <p:ext uri="{BB962C8B-B14F-4D97-AF65-F5344CB8AC3E}">
        <p14:creationId xmlns:p14="http://schemas.microsoft.com/office/powerpoint/2010/main" val="20018491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a:xfrm>
            <a:off x="457200" y="1600201"/>
            <a:ext cx="8229600" cy="3757626"/>
          </a:xfrm>
        </p:spPr>
        <p:txBody>
          <a:bodyPr>
            <a:normAutofit/>
          </a:bodyPr>
          <a:lstStyle/>
          <a:p>
            <a:pPr marL="0" indent="0">
              <a:buNone/>
            </a:pPr>
            <a:r>
              <a:rPr lang="tr-TR" sz="1800" b="1" dirty="0"/>
              <a:t>Sağlık yapıları </a:t>
            </a:r>
            <a:endParaRPr lang="tr-TR" sz="1800" dirty="0"/>
          </a:p>
          <a:p>
            <a:r>
              <a:rPr lang="tr-TR" sz="1800" b="1" dirty="0"/>
              <a:t>MADDE 49</a:t>
            </a:r>
            <a:r>
              <a:rPr lang="tr-TR" sz="1800" dirty="0"/>
              <a:t>- </a:t>
            </a:r>
            <a:r>
              <a:rPr lang="tr-TR" sz="1800" b="1" dirty="0"/>
              <a:t>(1)</a:t>
            </a:r>
            <a:r>
              <a:rPr lang="tr-TR" sz="1800" dirty="0"/>
              <a:t> Sağlık yapıları kapsamında olan, hastanelerde, yaşlılar için dinlenme ve bakım evleri ve bedensel ve zihinsel engelliler için olan bakım evlerinde aşağıda belirtilen şartlara uyulur:</a:t>
            </a:r>
          </a:p>
          <a:p>
            <a:r>
              <a:rPr lang="tr-TR" sz="1800" b="1" dirty="0"/>
              <a:t>  a)</a:t>
            </a:r>
            <a:r>
              <a:rPr lang="tr-TR" sz="1800" dirty="0"/>
              <a:t> Kullanıcı yükü 15 kişiyi aşan herhangi bir hasta yatak odası veya süit oda için birbirinden uzakta konuşlandırılmış 2 kapı bulunması gerekir.</a:t>
            </a:r>
          </a:p>
          <a:p>
            <a:r>
              <a:rPr lang="tr-TR" sz="1800" b="1" dirty="0"/>
              <a:t>  b)</a:t>
            </a:r>
            <a:r>
              <a:rPr lang="tr-TR" sz="1800" dirty="0"/>
              <a:t> </a:t>
            </a:r>
            <a:r>
              <a:rPr lang="tr-TR" sz="1800" b="1" dirty="0" smtClean="0"/>
              <a:t> </a:t>
            </a:r>
            <a:r>
              <a:rPr lang="tr-TR" sz="1800" dirty="0" smtClean="0"/>
              <a:t>Hastanelerin </a:t>
            </a:r>
            <a:r>
              <a:rPr lang="tr-TR" sz="1800" dirty="0"/>
              <a:t>ve bakımevlerinin 300 m</a:t>
            </a:r>
            <a:r>
              <a:rPr lang="tr-TR" sz="1800" baseline="30000" dirty="0"/>
              <a:t>2</a:t>
            </a:r>
            <a:r>
              <a:rPr lang="tr-TR" sz="1800" dirty="0"/>
              <a:t>’den büyük olan yatılan katlarının her biri, en az yarısı büyüklüğünde iki veya daha fazla yangın kompartımanına ayrılır veya </a:t>
            </a:r>
            <a:r>
              <a:rPr lang="tr-TR" sz="1800" dirty="0" err="1"/>
              <a:t>korunumlu</a:t>
            </a:r>
            <a:r>
              <a:rPr lang="tr-TR" sz="1800" dirty="0"/>
              <a:t> yatay tahliye alanları teşkil edilir. Yatay tahliye alanlarının hesaplanmasında kullanıcı yükü 2.8 m²/kişi olarak dikkate alınır.”</a:t>
            </a:r>
          </a:p>
          <a:p>
            <a:r>
              <a:rPr lang="tr-TR" sz="1800" b="1" dirty="0"/>
              <a:t>(2)</a:t>
            </a:r>
            <a:r>
              <a:rPr lang="tr-TR" sz="1800" dirty="0"/>
              <a:t> Hastanelerde koridor genişlikleri 2 m’den az olamaz.</a:t>
            </a:r>
          </a:p>
          <a:p>
            <a:endParaRPr lang="tr-TR" sz="1800" dirty="0"/>
          </a:p>
          <a:p>
            <a:pPr marL="0" indent="0">
              <a:buNone/>
            </a:pPr>
            <a:endParaRPr lang="tr-TR" sz="1800" dirty="0"/>
          </a:p>
        </p:txBody>
      </p:sp>
    </p:spTree>
    <p:extLst>
      <p:ext uri="{BB962C8B-B14F-4D97-AF65-F5344CB8AC3E}">
        <p14:creationId xmlns:p14="http://schemas.microsoft.com/office/powerpoint/2010/main" val="4121837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r>
              <a:rPr lang="tr-TR" sz="1800" b="1" dirty="0"/>
              <a:t>Oteller, moteller ve yatakhaneler</a:t>
            </a:r>
            <a:endParaRPr lang="tr-TR" sz="1800" dirty="0"/>
          </a:p>
          <a:p>
            <a:r>
              <a:rPr lang="tr-TR" sz="1800" b="1" dirty="0"/>
              <a:t>MADDE 50- (1)</a:t>
            </a:r>
            <a:r>
              <a:rPr lang="tr-TR" sz="1800" dirty="0"/>
              <a:t> Otellerin, motellerin ve diğer binaların yatakhane olarak kullanılan bölümlerinin aşağıda belirtilen şartlara uygun olması gerekir:</a:t>
            </a:r>
          </a:p>
          <a:p>
            <a:r>
              <a:rPr lang="tr-TR" sz="1800" b="1" dirty="0"/>
              <a:t>   a)</a:t>
            </a:r>
            <a:r>
              <a:rPr lang="tr-TR" sz="1800" dirty="0"/>
              <a:t> Yatak odaları, iç koridordan en az 60 dakika yangına karşı dayanıklı bir duvar ile ayrılır. Toplam yatak sayısı 20’den fazla veya kat sayısı ikiden fazla olan otellerde her katta en az 2 çıkış sağlanır. Yatak sayısı 20’den az ve yapı yüksekliği 15.50 m’den az olan bina veya bloklarda ise, merdiven </a:t>
            </a:r>
            <a:r>
              <a:rPr lang="tr-TR" sz="1800" dirty="0" err="1"/>
              <a:t>korunumlu</a:t>
            </a:r>
            <a:r>
              <a:rPr lang="tr-TR" sz="1800" dirty="0"/>
              <a:t> yapıldığı veya basınçlandırıldığı takdirde, tek merdiven yeterli kabul edilir</a:t>
            </a:r>
            <a:r>
              <a:rPr lang="tr-TR" sz="1800" dirty="0" smtClean="0"/>
              <a:t>.</a:t>
            </a:r>
            <a:r>
              <a:rPr lang="tr-TR" sz="1800" dirty="0" smtClean="0">
                <a:solidFill>
                  <a:srgbClr val="060606"/>
                </a:solidFill>
                <a:latin typeface="Arial"/>
                <a:ea typeface="Times New Roman"/>
                <a:cs typeface="Times New Roman"/>
              </a:rPr>
              <a:t>   </a:t>
            </a:r>
          </a:p>
          <a:p>
            <a:r>
              <a:rPr lang="tr-TR" sz="1800" dirty="0" smtClean="0">
                <a:solidFill>
                  <a:srgbClr val="060606"/>
                </a:solidFill>
                <a:latin typeface="Arial"/>
                <a:ea typeface="Times New Roman"/>
                <a:cs typeface="Times New Roman"/>
              </a:rPr>
              <a:t> b) İç koridora açılan kapıların yangına karşı en az 30 dakika dayanıklı olması ve kendiliğinden kapatan düzenekler ile donatılması gerekir.</a:t>
            </a:r>
            <a:endParaRPr lang="tr-TR" sz="1800" dirty="0"/>
          </a:p>
          <a:p>
            <a:pPr marL="0" indent="0">
              <a:buNone/>
            </a:pPr>
            <a:endParaRPr lang="tr-TR" sz="1800" dirty="0"/>
          </a:p>
        </p:txBody>
      </p:sp>
      <p:sp>
        <p:nvSpPr>
          <p:cNvPr id="4" name="3 Dikdörtgen"/>
          <p:cNvSpPr/>
          <p:nvPr/>
        </p:nvSpPr>
        <p:spPr>
          <a:xfrm>
            <a:off x="2252663" y="3832580"/>
            <a:ext cx="2286000" cy="257891"/>
          </a:xfrm>
          <a:prstGeom prst="rect">
            <a:avLst/>
          </a:prstGeom>
        </p:spPr>
        <p:txBody>
          <a:bodyPr>
            <a:spAutoFit/>
          </a:bodyPr>
          <a:lstStyle/>
          <a:p>
            <a:pPr>
              <a:lnSpc>
                <a:spcPct val="115000"/>
              </a:lnSpc>
              <a:spcAft>
                <a:spcPts val="1000"/>
              </a:spcAft>
            </a:pPr>
            <a:r>
              <a:rPr lang="tr-TR" sz="1000" dirty="0" smtClean="0">
                <a:solidFill>
                  <a:srgbClr val="060606"/>
                </a:solidFill>
                <a:latin typeface="Arial"/>
                <a:ea typeface="Times New Roman"/>
                <a:cs typeface="Times New Roman"/>
              </a:rPr>
              <a:t> </a:t>
            </a:r>
            <a:endParaRPr lang="tr-TR" sz="1100" dirty="0">
              <a:latin typeface="Calibri"/>
              <a:ea typeface="Calibri"/>
              <a:cs typeface="Times New Roman"/>
            </a:endParaRPr>
          </a:p>
        </p:txBody>
      </p:sp>
    </p:spTree>
    <p:extLst>
      <p:ext uri="{BB962C8B-B14F-4D97-AF65-F5344CB8AC3E}">
        <p14:creationId xmlns:p14="http://schemas.microsoft.com/office/powerpoint/2010/main" val="1972089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229600" cy="1143000"/>
          </a:xfrm>
        </p:spPr>
        <p:txBody>
          <a:bodyPr/>
          <a:lstStyle/>
          <a:p>
            <a:r>
              <a:rPr lang="tr-TR" sz="2800" b="1" dirty="0" smtClean="0">
                <a:solidFill>
                  <a:srgbClr val="060606"/>
                </a:solidFill>
                <a:latin typeface="Arial"/>
                <a:ea typeface="Times New Roman"/>
              </a:rPr>
              <a:t>GENEL SORUMLULUKLAR VE YASAKLAR</a:t>
            </a:r>
            <a:endParaRPr lang="tr-TR" sz="2800" dirty="0"/>
          </a:p>
        </p:txBody>
      </p:sp>
      <p:sp>
        <p:nvSpPr>
          <p:cNvPr id="3" name="2 İçerik Yer Tutucusu"/>
          <p:cNvSpPr>
            <a:spLocks noGrp="1"/>
          </p:cNvSpPr>
          <p:nvPr>
            <p:ph idx="1"/>
          </p:nvPr>
        </p:nvSpPr>
        <p:spPr>
          <a:xfrm>
            <a:off x="285720" y="857232"/>
            <a:ext cx="8286808" cy="5643602"/>
          </a:xfrm>
          <a:solidFill>
            <a:schemeClr val="tx2">
              <a:lumMod val="40000"/>
              <a:lumOff val="60000"/>
            </a:schemeClr>
          </a:solidFill>
          <a:effectLst>
            <a:outerShdw blurRad="50800" dist="50800" dir="5400000" algn="ctr" rotWithShape="0">
              <a:schemeClr val="accent3">
                <a:lumMod val="40000"/>
                <a:lumOff val="60000"/>
              </a:schemeClr>
            </a:outerShdw>
          </a:effectLst>
        </p:spPr>
        <p:txBody>
          <a:bodyPr/>
          <a:lstStyle/>
          <a:p>
            <a:r>
              <a:rPr lang="tr-TR" sz="1800" b="1" dirty="0" smtClean="0">
                <a:solidFill>
                  <a:srgbClr val="060606"/>
                </a:solidFill>
                <a:latin typeface="Arial"/>
                <a:ea typeface="Times New Roman"/>
                <a:cs typeface="Times New Roman"/>
              </a:rPr>
              <a:t>Madde 7</a:t>
            </a:r>
            <a:r>
              <a:rPr lang="tr-TR" sz="1800" dirty="0" smtClean="0">
                <a:solidFill>
                  <a:srgbClr val="060606"/>
                </a:solidFill>
                <a:ea typeface="Times New Roman"/>
                <a:cs typeface="Times New Roman"/>
              </a:rPr>
              <a:t>.</a:t>
            </a:r>
            <a:r>
              <a:rPr lang="tr-TR" sz="1800" dirty="0" smtClean="0"/>
              <a:t> </a:t>
            </a:r>
            <a:r>
              <a:rPr lang="tr-TR" sz="1700" dirty="0" smtClean="0"/>
              <a:t>Kamuya açık telefon ve ücretli telefon kabinlerinin içine, karayolları ve otobanların şehir dışındaki uygun yerlerine, kamu binalarının, sitelerin ve diğer kurum ve kuruluşlara ait binaların güvenlik ve kontrol sistemlerinin bulunduğu yerlere</a:t>
            </a:r>
            <a:r>
              <a:rPr lang="tr-TR" sz="1700" b="1" dirty="0" smtClean="0">
                <a:solidFill>
                  <a:srgbClr val="FF0000"/>
                </a:solidFill>
              </a:rPr>
              <a:t>, kırmızı zemin üzerine </a:t>
            </a:r>
            <a:r>
              <a:rPr lang="tr-TR" sz="1700" b="1" dirty="0" smtClean="0">
                <a:solidFill>
                  <a:srgbClr val="FFFF00"/>
                </a:solidFill>
              </a:rPr>
              <a:t>fosforlu sarı </a:t>
            </a:r>
            <a:r>
              <a:rPr lang="tr-TR" sz="1700" b="1" dirty="0" smtClean="0">
                <a:solidFill>
                  <a:srgbClr val="FF0000"/>
                </a:solidFill>
              </a:rPr>
              <a:t>veya </a:t>
            </a:r>
            <a:r>
              <a:rPr lang="tr-TR" sz="1700" b="1" dirty="0" smtClean="0">
                <a:solidFill>
                  <a:schemeClr val="bg1"/>
                </a:solidFill>
              </a:rPr>
              <a:t>beyaz renkte </a:t>
            </a:r>
            <a:r>
              <a:rPr lang="tr-TR" sz="1700" b="1" dirty="0" smtClean="0">
                <a:solidFill>
                  <a:srgbClr val="FFFF00"/>
                </a:solidFill>
              </a:rPr>
              <a:t>“YANGIN 110”</a:t>
            </a:r>
            <a:r>
              <a:rPr lang="tr-TR" sz="1700" b="1" dirty="0" smtClean="0">
                <a:solidFill>
                  <a:srgbClr val="FF0000"/>
                </a:solidFill>
              </a:rPr>
              <a:t>  </a:t>
            </a:r>
            <a:r>
              <a:rPr lang="tr-TR" sz="1700" b="1" dirty="0" smtClean="0"/>
              <a:t>yazılması mecburidir.</a:t>
            </a:r>
          </a:p>
          <a:p>
            <a:endParaRPr lang="tr-TR" sz="1700" b="1" dirty="0" smtClean="0"/>
          </a:p>
          <a:p>
            <a:r>
              <a:rPr lang="tr-TR" sz="1700" dirty="0" smtClean="0">
                <a:solidFill>
                  <a:srgbClr val="060606"/>
                </a:solidFill>
                <a:latin typeface="Arial"/>
                <a:ea typeface="Times New Roman"/>
                <a:cs typeface="Times New Roman"/>
              </a:rPr>
              <a:t> </a:t>
            </a:r>
            <a:r>
              <a:rPr lang="tr-TR" sz="1700" dirty="0" smtClean="0">
                <a:solidFill>
                  <a:srgbClr val="060606"/>
                </a:solidFill>
                <a:ea typeface="Times New Roman"/>
                <a:cs typeface="Times New Roman"/>
              </a:rPr>
              <a:t>Toplam kapalı kullanım alanı 10000 m</a:t>
            </a:r>
            <a:r>
              <a:rPr lang="tr-TR" sz="1700" baseline="30000" dirty="0" smtClean="0">
                <a:solidFill>
                  <a:srgbClr val="060606"/>
                </a:solidFill>
                <a:ea typeface="Times New Roman"/>
                <a:cs typeface="Times New Roman"/>
              </a:rPr>
              <a:t>2</a:t>
            </a:r>
            <a:r>
              <a:rPr lang="tr-TR" sz="1700" dirty="0" smtClean="0">
                <a:solidFill>
                  <a:srgbClr val="060606"/>
                </a:solidFill>
                <a:ea typeface="Times New Roman"/>
                <a:cs typeface="Times New Roman"/>
              </a:rPr>
              <a:t>'den büyük imalathane, atölye, depo, otel, motel, sağlık, toplanma ve eğitim binalarında, binaya ait yangın tahliye projeleri, bina girişinde ve yangın sırasında itfaiyenin kolaylıkla ulaşabileceği bir yerde bulundurulur. Bu projelerde; binanın kaçış yolları, yangın merdivenleri, varsa itfaiye asansörleri, yangın dolapları, itfaiye su verme ağızları, yangın pompaları ile jeneratörün yeri işaretlenir.</a:t>
            </a:r>
          </a:p>
          <a:p>
            <a:pPr>
              <a:buNone/>
            </a:pPr>
            <a:endParaRPr lang="tr-TR" sz="1700" dirty="0" smtClean="0">
              <a:ea typeface="Calibri"/>
              <a:cs typeface="Times New Roman"/>
            </a:endParaRPr>
          </a:p>
          <a:p>
            <a:r>
              <a:rPr lang="tr-TR" sz="1700" dirty="0" smtClean="0"/>
              <a:t>Araçların, sokak ve caddelerde yangın söndürme cihazlarının kullanılmasını ve itfaiye araçlarının geçişini zorlaştıracak şekilde park edilmesi, itfaiye araçlarına yol verilmemesi, yaya kaldırımını aşacak şekilde tabela ve afiş asılması, sergi açılarak yolun kapatılması ve dar sokaklara araç park edilmesi gibi fiil ve hareketler yasaktır.</a:t>
            </a:r>
          </a:p>
          <a:p>
            <a:endParaRPr lang="tr-TR"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25470"/>
          </a:xfrm>
        </p:spPr>
        <p:txBody>
          <a:bodyPr/>
          <a:lstStyle/>
          <a:p>
            <a:r>
              <a:rPr lang="tr-TR" sz="3200" b="1" dirty="0" smtClean="0">
                <a:solidFill>
                  <a:srgbClr val="060606"/>
                </a:solidFill>
                <a:latin typeface="Arial"/>
                <a:ea typeface="Times New Roman"/>
                <a:cs typeface="Times New Roman"/>
              </a:rPr>
              <a:t>ASANSÖRLERİN ÖZELLİKLERİ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600" b="1" dirty="0" smtClean="0">
                <a:solidFill>
                  <a:srgbClr val="060606"/>
                </a:solidFill>
                <a:latin typeface="Arial"/>
                <a:ea typeface="Times New Roman"/>
                <a:cs typeface="Times New Roman"/>
              </a:rPr>
              <a:t>MADDE 62. </a:t>
            </a:r>
            <a:r>
              <a:rPr lang="tr-TR" sz="1600" dirty="0" smtClean="0">
                <a:solidFill>
                  <a:srgbClr val="060606"/>
                </a:solidFill>
                <a:latin typeface="Arial"/>
                <a:ea typeface="Times New Roman"/>
                <a:cs typeface="Times New Roman"/>
              </a:rPr>
              <a:t>(1) Asansör kuyusu ve </a:t>
            </a:r>
            <a:r>
              <a:rPr lang="tr-TR" sz="1600" dirty="0" err="1" smtClean="0">
                <a:solidFill>
                  <a:srgbClr val="060606"/>
                </a:solidFill>
                <a:latin typeface="Arial"/>
                <a:ea typeface="Times New Roman"/>
                <a:cs typeface="Times New Roman"/>
              </a:rPr>
              <a:t>makina</a:t>
            </a:r>
            <a:r>
              <a:rPr lang="tr-TR" sz="1600" dirty="0" smtClean="0">
                <a:solidFill>
                  <a:srgbClr val="060606"/>
                </a:solidFill>
                <a:latin typeface="Arial"/>
                <a:ea typeface="Times New Roman"/>
                <a:cs typeface="Times New Roman"/>
              </a:rPr>
              <a:t> dairesi, yangına en az 60 dakika dayanıklı ve yanıcı olmayan malzemeden yapılır.</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(2) Aynı kuyu içinde 3'den fazla asansör kabini düzenlenemez. 4 asansör kabini düzenlendiği takdirde, ikişerli gruplar hâlinde araları yangına 60 dakika dayanıklı bir malzeme ile </a:t>
            </a:r>
            <a:r>
              <a:rPr lang="tr-TR" sz="1600" dirty="0" err="1" smtClean="0">
                <a:solidFill>
                  <a:srgbClr val="060606"/>
                </a:solidFill>
                <a:latin typeface="Arial"/>
                <a:ea typeface="Times New Roman"/>
                <a:cs typeface="Times New Roman"/>
              </a:rPr>
              <a:t>ayırılır</a:t>
            </a:r>
            <a:r>
              <a:rPr lang="tr-TR" sz="1600" dirty="0" smtClean="0">
                <a:solidFill>
                  <a:srgbClr val="060606"/>
                </a:solidFill>
                <a:latin typeface="Arial"/>
                <a:ea typeface="Times New Roman"/>
                <a:cs typeface="Times New Roman"/>
              </a:rPr>
              <a:t>.</a:t>
            </a:r>
            <a:endParaRPr lang="tr-TR" sz="1600" dirty="0" smtClean="0">
              <a:ea typeface="Calibri"/>
              <a:cs typeface="Times New Roman"/>
            </a:endParaRPr>
          </a:p>
          <a:p>
            <a:pPr>
              <a:lnSpc>
                <a:spcPct val="115000"/>
              </a:lnSpc>
              <a:spcAft>
                <a:spcPts val="1000"/>
              </a:spcAft>
            </a:pPr>
            <a:r>
              <a:rPr lang="tr-TR" sz="1600" dirty="0" smtClean="0">
                <a:solidFill>
                  <a:srgbClr val="060606"/>
                </a:solidFill>
                <a:latin typeface="Arial"/>
                <a:ea typeface="Times New Roman"/>
                <a:cs typeface="Times New Roman"/>
              </a:rPr>
              <a:t>    (3) Asansör kuyusunda en az 0.1 m</a:t>
            </a:r>
            <a:r>
              <a:rPr lang="tr-TR" sz="1600" baseline="30000" dirty="0" smtClean="0">
                <a:solidFill>
                  <a:srgbClr val="060606"/>
                </a:solidFill>
                <a:latin typeface="Arial"/>
                <a:ea typeface="Times New Roman"/>
                <a:cs typeface="Times New Roman"/>
              </a:rPr>
              <a:t>2</a:t>
            </a:r>
            <a:r>
              <a:rPr lang="tr-TR" sz="1600" dirty="0" smtClean="0">
                <a:solidFill>
                  <a:srgbClr val="060606"/>
                </a:solidFill>
                <a:latin typeface="Arial"/>
                <a:ea typeface="Times New Roman"/>
                <a:cs typeface="Times New Roman"/>
              </a:rPr>
              <a:t> olmak üzere kuyu alanının 0.025 katı kadar bir havalandırma ve dumandan arındırma bacası bulundurulur veya kuyular basınçlandırılır. Aynı anda bodrum katlara da hizmet veren asansörlere, bodrum katlarda korunmuş bir koridordan veya bir yangın güvenlik holünden ulaşılması gerekir. Asansörlerin kapıları, koridor, hol ve benzeri alanlar dışında doğrudan kullanım alanlarına açılamaz.</a:t>
            </a:r>
            <a:endParaRPr lang="tr-TR" sz="1600"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ACİL DURUM ASANSÖRÜ</a:t>
            </a:r>
            <a:endParaRPr lang="tr-TR" dirty="0"/>
          </a:p>
        </p:txBody>
      </p:sp>
      <p:sp>
        <p:nvSpPr>
          <p:cNvPr id="3" name="2 İçerik Yer Tutucusu"/>
          <p:cNvSpPr>
            <a:spLocks noGrp="1"/>
          </p:cNvSpPr>
          <p:nvPr>
            <p:ph idx="1"/>
          </p:nvPr>
        </p:nvSpPr>
        <p:spPr>
          <a:xfrm>
            <a:off x="357158" y="1214422"/>
            <a:ext cx="8229600" cy="4525963"/>
          </a:xfrm>
        </p:spPr>
        <p:txBody>
          <a:bodyPr>
            <a:normAutofit lnSpcReduction="10000"/>
          </a:bodyPr>
          <a:lstStyle/>
          <a:p>
            <a:r>
              <a:rPr lang="tr-TR" sz="1600" b="1" dirty="0" smtClean="0"/>
              <a:t>Madde 63- </a:t>
            </a:r>
            <a:r>
              <a:rPr lang="tr-TR" sz="1600" dirty="0" smtClean="0"/>
              <a:t>(1) Acil durum asansörü; bir yapı içinde yangına müdahale ekiplerinin ve bunların kullandıkları ekipmanın üst ve alt katlara makul bir emniyet tedbiri dâhilinde hızlı bir şekilde taşınmasını sağlamak, gerekli kurtarma işlemlerini yapmak ve aynı zamanda engelli insanları tahliye edilebilmek üzere tesis edilir. Asansör, aynı zamanda normal şartlarda binada bulunanlar tarafından da kullanılabilir. Ancak, bir yangın veya acil durumda, asansörün kontrolü acil durum ekiplerine geçer.</a:t>
            </a:r>
          </a:p>
          <a:p>
            <a:r>
              <a:rPr lang="tr-TR" sz="1600" dirty="0" smtClean="0"/>
              <a:t>    (2) Yapı yüksekliği 51.50 </a:t>
            </a:r>
            <a:r>
              <a:rPr lang="tr-TR" sz="1600" dirty="0" err="1" smtClean="0"/>
              <a:t>m'den</a:t>
            </a:r>
            <a:r>
              <a:rPr lang="tr-TR" sz="1600" dirty="0" smtClean="0"/>
              <a:t> daha fazla olan yapılarda, en az 1 asansörün acil hâllerde kullanılmak üzere acil durum asansörü olarak düzenlenmesi şarttır.</a:t>
            </a:r>
          </a:p>
          <a:p>
            <a:r>
              <a:rPr lang="tr-TR" sz="1600" dirty="0" smtClean="0"/>
              <a:t>    (3) Acil durum asansörleri önünde, aynı zamanda kaçış merdivenine de geçiş sağlayacak şekilde, her katta 6 m2'den az, 10 m2'den çok ve herhangi bir boyutu 2 </a:t>
            </a:r>
            <a:r>
              <a:rPr lang="tr-TR" sz="1600" dirty="0" err="1" smtClean="0"/>
              <a:t>m'den</a:t>
            </a:r>
            <a:r>
              <a:rPr lang="tr-TR" sz="1600" dirty="0" smtClean="0"/>
              <a:t> az olmayacak yangın güvenlik holü oluşturulur.</a:t>
            </a:r>
          </a:p>
          <a:p>
            <a:r>
              <a:rPr lang="tr-TR" sz="1600" dirty="0" smtClean="0"/>
              <a:t>    (4)  Acil durum asansörünün kabin alanının en az 1.8 m</a:t>
            </a:r>
          </a:p>
          <a:p>
            <a:r>
              <a:rPr lang="tr-TR" sz="1600" dirty="0" smtClean="0"/>
              <a:t>    , hızının zemin kattan en üst kata 1 dakikada erişecek hızda olması ve enerji kesilmesi hâlinde, otomatik olarak devreye girecek özellikte ve 60 dakika çalışır durumda kalmasını sağlayacak bir acil durum jeneratörüne bağlı bulunması gerekir.</a:t>
            </a:r>
          </a:p>
          <a:p>
            <a:r>
              <a:rPr lang="tr-TR" sz="1600" dirty="0" smtClean="0"/>
              <a:t>    (5) Acil durum asansörlerinin elektrik tesisatının ve kablolarının yangına karşı en az 60 dakika dayanıklı olması ve asansör boşluğu içindeki tesisatın sudan etkilenmemesi gerekir.</a:t>
            </a:r>
          </a:p>
          <a:p>
            <a:r>
              <a:rPr lang="tr-TR" sz="1600" dirty="0" smtClean="0"/>
              <a:t>    (6) Acil durum asansörünün </a:t>
            </a:r>
            <a:r>
              <a:rPr lang="tr-TR" sz="1600" dirty="0" err="1" smtClean="0"/>
              <a:t>makina</a:t>
            </a:r>
            <a:r>
              <a:rPr lang="tr-TR" sz="1600" dirty="0" smtClean="0"/>
              <a:t> dairesi ayrı olur ve asansör kuyusu basınçlandırılır.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a:xfrm>
            <a:off x="500034" y="1357298"/>
            <a:ext cx="8186766" cy="4768865"/>
          </a:xfrm>
        </p:spPr>
        <p:txBody>
          <a:bodyPr>
            <a:normAutofit fontScale="85000" lnSpcReduction="20000"/>
          </a:bodyPr>
          <a:lstStyle/>
          <a:p>
            <a:pPr marL="0" indent="0">
              <a:buNone/>
            </a:pPr>
            <a:r>
              <a:rPr lang="tr-TR" sz="1900" b="1" dirty="0"/>
              <a:t>Acil durum aydınlatması sistemi</a:t>
            </a:r>
          </a:p>
          <a:p>
            <a:r>
              <a:rPr lang="tr-TR" sz="1800" b="1" dirty="0"/>
              <a:t>MADDE 72</a:t>
            </a:r>
            <a:r>
              <a:rPr lang="tr-TR" sz="1800" dirty="0"/>
              <a:t>- </a:t>
            </a:r>
            <a:r>
              <a:rPr lang="tr-TR" sz="1800" b="1" dirty="0"/>
              <a:t>(1)</a:t>
            </a:r>
            <a:r>
              <a:rPr lang="tr-TR" sz="1800" dirty="0"/>
              <a:t> Acil durum aydınlatma sistemi; şehir şebekesi veya benzeri bir dış elektrik beslemesinin kesilmesi, yangın, deprem gibi sebeplerle bina veya yapının elektrik enerjisinin güvenlik maksadıyla kesilmesi ve bir devre kesici veya sigortanın açılması sebebiyle normal aydınlatmanın kesilmesi hâllerinde, otomatik olarak devreye girerek yeterli aydınlatma sağlayacak şekilde düzenlenir.</a:t>
            </a:r>
          </a:p>
          <a:p>
            <a:r>
              <a:rPr lang="tr-TR" sz="1800" b="1" dirty="0"/>
              <a:t>(2)</a:t>
            </a:r>
            <a:r>
              <a:rPr lang="tr-TR" sz="1800" dirty="0"/>
              <a:t> Bütün kaçış yollarında, toplanma için kullanılan yerlerde, asansörde ve yürüyen merdivenlerde, yüksek risk oluşturan hareketli makineler ve kimyevi maddeler bulunan atölye ve laboratuvarlarda, elektrik dağıtım ve jeneratör odalarında, merkezi batarya ünitesi odalarında, pompa istasyonlarında, kapalı otoparklarda, ilk yardım ve emniyet ekipmanının bulunduğu yerlerde, yangın uyarı butonlarının ve yangın dolaplarının bulunduğu bölümler ile benzeri bölümlerde ve aşağıda belirtilen binalarda, acil durum aydınlatması yapılması şarttır:</a:t>
            </a:r>
          </a:p>
          <a:p>
            <a:r>
              <a:rPr lang="tr-TR" sz="1800" b="1" dirty="0"/>
              <a:t>  a)</a:t>
            </a:r>
            <a:r>
              <a:rPr lang="tr-TR" sz="1800" dirty="0"/>
              <a:t> Hastaneler ve huzur evlerinde ve eğitim amaçlı binalarda,</a:t>
            </a:r>
          </a:p>
          <a:p>
            <a:r>
              <a:rPr lang="tr-TR" sz="1800" b="1" dirty="0"/>
              <a:t>  b)</a:t>
            </a:r>
            <a:r>
              <a:rPr lang="tr-TR" sz="1800" dirty="0"/>
              <a:t> Kullanıcı yükü 200’den fazla olan bütün binalarda, </a:t>
            </a:r>
          </a:p>
          <a:p>
            <a:r>
              <a:rPr lang="tr-TR" sz="1800" b="1" dirty="0"/>
              <a:t>  c)</a:t>
            </a:r>
            <a:r>
              <a:rPr lang="tr-TR" sz="1800" dirty="0"/>
              <a:t> Zemin seviyesinin altında 50 veya daha fazla kullanıcısı olan binalarda, </a:t>
            </a:r>
          </a:p>
          <a:p>
            <a:r>
              <a:rPr lang="tr-TR" sz="1800" b="1" dirty="0"/>
              <a:t>  ç)</a:t>
            </a:r>
            <a:r>
              <a:rPr lang="tr-TR" sz="1800" dirty="0"/>
              <a:t> Penceresiz binalarda, </a:t>
            </a:r>
          </a:p>
          <a:p>
            <a:r>
              <a:rPr lang="tr-TR" sz="1800" b="1" dirty="0"/>
              <a:t>  d)</a:t>
            </a:r>
            <a:r>
              <a:rPr lang="tr-TR" sz="1800" dirty="0"/>
              <a:t> Otel, motel ve yatakhanelerde,</a:t>
            </a:r>
          </a:p>
          <a:p>
            <a:r>
              <a:rPr lang="tr-TR" sz="1800" b="1" dirty="0"/>
              <a:t>  e)</a:t>
            </a:r>
            <a:r>
              <a:rPr lang="tr-TR" sz="1800" dirty="0"/>
              <a:t> Yüksek tehlikeli yerlerde, </a:t>
            </a:r>
          </a:p>
          <a:p>
            <a:r>
              <a:rPr lang="tr-TR" sz="1800" b="1" dirty="0"/>
              <a:t>  f)</a:t>
            </a:r>
            <a:r>
              <a:rPr lang="tr-TR" sz="1800" dirty="0"/>
              <a:t> Yüksek binalarda. </a:t>
            </a:r>
          </a:p>
          <a:p>
            <a:r>
              <a:rPr lang="tr-TR" sz="1800" b="1" dirty="0"/>
              <a:t>(3)</a:t>
            </a:r>
            <a:r>
              <a:rPr lang="tr-TR" sz="1800" dirty="0"/>
              <a:t> Acil durum aydınlatmasının normal aydınlatmanın kesilmesi hâlinde en az 60 dakika süreyle sağlanması şarttır. Acil durum çalışma süresinin kullanıcı yükü 200’den fazla olduğu takdirde en az 120 dakika olması gerekir. </a:t>
            </a:r>
          </a:p>
          <a:p>
            <a:pPr marL="0" indent="0">
              <a:buNone/>
            </a:pPr>
            <a:endParaRPr lang="tr-TR" sz="1800" dirty="0"/>
          </a:p>
        </p:txBody>
      </p:sp>
    </p:spTree>
    <p:extLst>
      <p:ext uri="{BB962C8B-B14F-4D97-AF65-F5344CB8AC3E}">
        <p14:creationId xmlns:p14="http://schemas.microsoft.com/office/powerpoint/2010/main" val="39822759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lnSpcReduction="10000"/>
          </a:bodyPr>
          <a:lstStyle/>
          <a:p>
            <a:pPr marL="0" indent="0">
              <a:buNone/>
            </a:pPr>
            <a:r>
              <a:rPr lang="tr-TR" sz="1800" b="1" dirty="0"/>
              <a:t>Acil durum yönlendirmesi</a:t>
            </a:r>
            <a:endParaRPr lang="tr-TR" sz="1800" dirty="0"/>
          </a:p>
          <a:p>
            <a:r>
              <a:rPr lang="tr-TR" sz="1800" b="1" dirty="0"/>
              <a:t>MADDE 73- </a:t>
            </a:r>
            <a:r>
              <a:rPr lang="tr-TR" sz="1800" b="1" dirty="0" smtClean="0"/>
              <a:t>(</a:t>
            </a:r>
            <a:r>
              <a:rPr lang="tr-TR" sz="1800" b="1" dirty="0"/>
              <a:t>3)</a:t>
            </a:r>
            <a:r>
              <a:rPr lang="tr-TR" sz="1800" dirty="0"/>
              <a:t> Acil durum yönlendirmesinin normal aydınlatmanın kesilmesi hâlinde en az 60 dakika süreyle sağlanması gerekir. Kullanıcı yükünün 200’den fazla olması hâlinde, acil durum yönlendirmesinin çalışma süresinin en az 120 dakika olması şarttır.</a:t>
            </a:r>
          </a:p>
          <a:p>
            <a:r>
              <a:rPr lang="tr-TR" sz="1800" b="1" dirty="0"/>
              <a:t>(4)</a:t>
            </a:r>
            <a:r>
              <a:rPr lang="tr-TR" sz="1800" dirty="0"/>
              <a:t> Yönlendirme işaretleri; yeşil zemin üzerine beyaz olarak, ilgili yönetmelik ve standartlara uygun sembolleri ve normal zamanlarda kullanılacak çıkışlar için “ÇIKIŞ”, acil durumlarda kullanılacak çıkışlar için ise, “ACİL ÇIKIŞ” yazısını ihtiva eder. Yönlendirme işaretlerinin her noktadan görülebilecek şekilde ve işaret yüksekliği 15 cm’den az olmamak üzere, azami </a:t>
            </a:r>
            <a:r>
              <a:rPr lang="tr-TR" sz="1800" dirty="0" err="1"/>
              <a:t>görülebilirlik</a:t>
            </a:r>
            <a:r>
              <a:rPr lang="tr-TR" sz="1800" dirty="0"/>
              <a:t> uzaklığı; dışarıdan veya kenarından aydınlatılan yönlendirme işaretleri için işaret boyut yüksekliğinin 100 katına, içeriden ve arkasından aydınlatılan işaretlere sahip acil durum yönlendirme üniteleri için işaret boyut yüksekliğinin 200 katına eşit olan uzaklık olması gerekir. Bu uzaklıktan daha uzak noktalardan erişim için gerektiği kadar yönlendirme işareti ilave edilir.</a:t>
            </a:r>
          </a:p>
          <a:p>
            <a:r>
              <a:rPr lang="tr-TR" sz="1800" b="1" dirty="0"/>
              <a:t>(5)</a:t>
            </a:r>
            <a:r>
              <a:rPr lang="tr-TR" sz="1800" dirty="0"/>
              <a:t> Yönlendirme işaretleri, yerden 200 cm ilâ 240 cm yüksekliğe yerleştirilir. </a:t>
            </a:r>
          </a:p>
          <a:p>
            <a:pPr marL="0" indent="0">
              <a:buNone/>
            </a:pPr>
            <a:endParaRPr lang="tr-TR" sz="1800" dirty="0"/>
          </a:p>
        </p:txBody>
      </p:sp>
    </p:spTree>
    <p:extLst>
      <p:ext uri="{BB962C8B-B14F-4D97-AF65-F5344CB8AC3E}">
        <p14:creationId xmlns:p14="http://schemas.microsoft.com/office/powerpoint/2010/main" val="24377566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800" b="1" dirty="0"/>
              <a:t>Basınçlandırma sistemi</a:t>
            </a:r>
            <a:endParaRPr lang="tr-TR" sz="1800" dirty="0"/>
          </a:p>
          <a:p>
            <a:r>
              <a:rPr lang="tr-TR" sz="1800" b="1" dirty="0"/>
              <a:t>MADDE 89</a:t>
            </a:r>
            <a:r>
              <a:rPr lang="tr-TR" sz="1800" dirty="0"/>
              <a:t>- </a:t>
            </a:r>
            <a:r>
              <a:rPr lang="tr-TR" sz="1800" b="1" dirty="0"/>
              <a:t>(1)</a:t>
            </a:r>
            <a:r>
              <a:rPr lang="tr-TR" sz="1800" dirty="0"/>
              <a:t> Konutlar hariç olmak üzere, bütün binalarda, merdiven kovasının yüksekliği 30.50 m’den fazla ise, kaçış merdivenlerinin basınçlandırılması gerekir. Bodrum kata ve üst katlara hizmet veren kaçış merdiveni aynı yuvada olsa bile, zemin seviyesinde, yangına 120 dakika dayanıklı ve duman sızdırmaz bir duvar ile ayrılmış ve ayrı çıkış düzenlenmiş ise, merdiven yuvası için üst katların yüksekliği esas alınır. </a:t>
            </a:r>
          </a:p>
          <a:p>
            <a:r>
              <a:rPr lang="tr-TR" sz="1800" b="1" dirty="0"/>
              <a:t>(2)</a:t>
            </a:r>
            <a:r>
              <a:rPr lang="tr-TR" sz="1800" dirty="0"/>
              <a:t> Bodrum kat sayısı 4’den fazla olan binalarda bodrum kata hizmet veren kaçış merdivenleri basınçlandırılır.</a:t>
            </a:r>
          </a:p>
          <a:p>
            <a:r>
              <a:rPr lang="tr-TR" sz="1800" b="1" dirty="0"/>
              <a:t>(3)</a:t>
            </a:r>
            <a:r>
              <a:rPr lang="tr-TR" sz="1800" dirty="0"/>
              <a:t> Yapı yüksekliği 51.50 m’den yüksek olan konutların kaçış merdivenlerinin basınçlandırılması şarttır.</a:t>
            </a:r>
          </a:p>
          <a:p>
            <a:r>
              <a:rPr lang="tr-TR" sz="1800" b="1" dirty="0"/>
              <a:t>(4)</a:t>
            </a:r>
            <a:r>
              <a:rPr lang="tr-TR" sz="1800" dirty="0"/>
              <a:t> Yangın anında acil durum asansör kuyularının yangın etkisi altında kalmaması için acil durum asansörü kuyularının basınçlandırılması gerekir.</a:t>
            </a:r>
          </a:p>
          <a:p>
            <a:r>
              <a:rPr lang="tr-TR" sz="1800" b="1" dirty="0"/>
              <a:t>(5)</a:t>
            </a:r>
            <a:r>
              <a:rPr lang="tr-TR" sz="1800" dirty="0"/>
              <a:t> Basınçlandırma sistemi çalıştığı zaman, bütün kapılar kapalı iken basınçlandırılan merdiven yuvası ile bina kullanım alanları arasındaki basınç farkının en az 50 </a:t>
            </a:r>
            <a:r>
              <a:rPr lang="tr-TR" sz="1800" dirty="0" err="1"/>
              <a:t>Pa</a:t>
            </a:r>
            <a:r>
              <a:rPr lang="tr-TR" sz="1800" dirty="0"/>
              <a:t> olması şarttır. Açık kapı durumu için basınç farkı en az 15 </a:t>
            </a:r>
            <a:r>
              <a:rPr lang="tr-TR" sz="1800" dirty="0" err="1"/>
              <a:t>Pa</a:t>
            </a:r>
            <a:r>
              <a:rPr lang="tr-TR" sz="1800" dirty="0"/>
              <a:t> olması gerekir</a:t>
            </a:r>
            <a:r>
              <a:rPr lang="tr-TR" sz="1800" dirty="0" smtClean="0"/>
              <a:t>.</a:t>
            </a:r>
          </a:p>
          <a:p>
            <a:r>
              <a:rPr lang="tr-TR" sz="1800" b="1" dirty="0"/>
              <a:t>(7)</a:t>
            </a:r>
            <a:r>
              <a:rPr lang="tr-TR" sz="1800" dirty="0"/>
              <a:t> Hem basınçlı havanın ve hem de otomatik kapı kapatıcının kapı üzerinde yarattığı kuvveti yenerek kapıyı açmak için kapı koluna uygulanması gereken kuvvetin 110 </a:t>
            </a:r>
            <a:r>
              <a:rPr lang="tr-TR" sz="1800" dirty="0" err="1"/>
              <a:t>Newtonu</a:t>
            </a:r>
            <a:r>
              <a:rPr lang="tr-TR" sz="1800" dirty="0"/>
              <a:t> geçmemesi gerekir.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10300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60606"/>
                </a:solidFill>
                <a:latin typeface="Arial"/>
                <a:ea typeface="Times New Roman"/>
              </a:rPr>
              <a:t>YANGIN SÖNDÜRME SİSTEMLERİ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400" b="1" dirty="0" smtClean="0">
                <a:solidFill>
                  <a:srgbClr val="060606"/>
                </a:solidFill>
                <a:latin typeface="Arial"/>
                <a:ea typeface="Times New Roman"/>
                <a:cs typeface="Times New Roman"/>
              </a:rPr>
              <a:t>Madde 90- </a:t>
            </a:r>
            <a:r>
              <a:rPr lang="tr-TR" sz="1400" dirty="0" smtClean="0">
                <a:solidFill>
                  <a:srgbClr val="060606"/>
                </a:solidFill>
                <a:latin typeface="Arial"/>
                <a:ea typeface="Times New Roman"/>
                <a:cs typeface="Times New Roman"/>
              </a:rPr>
              <a:t>(1) Yangın söndürme sistemleri, bu Yönetmelik kapsamındaki bütün yapı ve binalar ile tünel, liman, dok, metro ve açık arazi işletmeleri gibi yapılarda yangın öncesinde ve sırasında kullanılan sabit söndürme tesisatıdır. Binalarda kurulan yangın söndürme tesisatının, binada bulunanlara zarar vermeyecek, panik çıkmasını önleyecek ve yangını söndürecek şekilde tasarlanması, tesis edilmesi ve çalışır durumda tutulması gerekir.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(2) Yangın söndürme sistemlerinin; her yapıda meydana gelebilecek olan yangını söndürecek kapasitede olması ve yapının ekonomik ömrü boyunca, otomatik veya el ile gereken hızda devreye girerek fonksiyonunu yerine getirebilmesi gerekir.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(3) Kurulması gereken sabit yangın söndürme sistemlerinin ve tesisatının nitelikleri, kullanılacak teçhizatın cinsi, miktarı ve yerleştirilmeleri; binanın ve binada bulunabilecek malzemelerin yangın türüne göre belirlenir. Sistemde kullanılacak bütün ekipmanın sertifikalı olması şarttır.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(4) Her türlü yangın söndürme sistemlerinin, ilgili yönetmeliklere ve standartlara uygun olarak tasarlanması, </a:t>
            </a:r>
            <a:endParaRPr lang="tr-TR" sz="1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800" b="1" dirty="0"/>
              <a:t>Köpüklü, gazlı ve kuru tozlu sabit otomatik söndürme sistemleri</a:t>
            </a:r>
            <a:endParaRPr lang="tr-TR" sz="1800" dirty="0"/>
          </a:p>
          <a:p>
            <a:r>
              <a:rPr lang="tr-TR" sz="1800" b="1" dirty="0"/>
              <a:t>MADDE 98</a:t>
            </a:r>
            <a:r>
              <a:rPr lang="tr-TR" sz="1800" dirty="0"/>
              <a:t>-</a:t>
            </a:r>
            <a:r>
              <a:rPr lang="tr-TR" sz="1800" b="1" dirty="0"/>
              <a:t> (1)</a:t>
            </a:r>
            <a:r>
              <a:rPr lang="tr-TR" sz="1800" dirty="0"/>
              <a:t> Köpüklü, gazlı ve kuru tozlu sabit otomatik söndürme sistemleri; tesisin nitelik ve ihtiyaçlarına bağlı olarak uygun, güncel, sertifikalı ve ilgili standartlara göre tasarlanır.</a:t>
            </a:r>
          </a:p>
          <a:p>
            <a:r>
              <a:rPr lang="tr-TR" sz="1800" b="1" dirty="0"/>
              <a:t>(2)</a:t>
            </a:r>
            <a:r>
              <a:rPr lang="tr-TR" sz="1800" dirty="0"/>
              <a:t> Suyun söndürme etkisinin yeterli görülmediği veya su ile reaksiyona girebilecek maddelerin bulunduğu, depolandığı ve üretildiği hacimlerde uygun tipte söndürme sistemi tesis edilir.</a:t>
            </a:r>
          </a:p>
          <a:p>
            <a:r>
              <a:rPr lang="tr-TR" sz="1800" b="1" dirty="0">
                <a:solidFill>
                  <a:srgbClr val="FF0000"/>
                </a:solidFill>
              </a:rPr>
              <a:t>(3)</a:t>
            </a:r>
            <a:r>
              <a:rPr lang="tr-TR" sz="1800" dirty="0">
                <a:solidFill>
                  <a:srgbClr val="FF0000"/>
                </a:solidFill>
              </a:rPr>
              <a:t> Gazlı yangın söndürme sistemlerinin tasarımında TS ISO 14520 standardı esas alınır. Her türlü gazlı söndürme sistemleri kurulurken; otomatik gaz boşaltımı sırasında veya sistemin devreye girdiğini işleticiye ve mahalde çalışan personele bildiren ve kişilerin söndürme mahallini tahliye etmesini sağlayacak olan sesli ve ışıklı uyarılar temin ve tesis edilmek zorundadır.</a:t>
            </a:r>
          </a:p>
          <a:p>
            <a:r>
              <a:rPr lang="tr-TR" sz="1800" b="1" dirty="0"/>
              <a:t>(4)</a:t>
            </a:r>
            <a:r>
              <a:rPr lang="tr-TR" sz="1800" dirty="0"/>
              <a:t> Gazlı yangın söndürme sistemi uygulanacak hacimlerdeki, doğal havalandırma amaçlı pencerede, kapıda veya duvarda bulunan menfez ve varsa havalandırma bacalarının yangın algılama ve gaz boşalım anında otomatik olarak kapanacak şekilde dizayn edilmesi gerekir.</a:t>
            </a:r>
          </a:p>
          <a:p>
            <a:r>
              <a:rPr lang="tr-TR" sz="1800" b="1" dirty="0">
                <a:solidFill>
                  <a:srgbClr val="FF0000"/>
                </a:solidFill>
              </a:rPr>
              <a:t>(5)</a:t>
            </a:r>
            <a:r>
              <a:rPr lang="tr-TR" sz="1800" dirty="0">
                <a:solidFill>
                  <a:srgbClr val="FF0000"/>
                </a:solidFill>
              </a:rPr>
              <a:t> </a:t>
            </a:r>
            <a:r>
              <a:rPr lang="tr-TR" sz="1800" dirty="0" err="1">
                <a:solidFill>
                  <a:srgbClr val="FF0000"/>
                </a:solidFill>
              </a:rPr>
              <a:t>Halon</a:t>
            </a:r>
            <a:r>
              <a:rPr lang="tr-TR" sz="1800" dirty="0">
                <a:solidFill>
                  <a:srgbClr val="FF0000"/>
                </a:solidFill>
              </a:rPr>
              <a:t> alternatifi gazlar ile tasarımı yapılmış gazlı yangın söndürme sistemlerinde kullanılan söndürücü gazın, ilgili standartlara göre belgelenmiş uzun süreli kullanım geçerliliğinin olması gerekir.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42636111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85000" lnSpcReduction="20000"/>
          </a:bodyPr>
          <a:lstStyle/>
          <a:p>
            <a:pPr marL="0" indent="0">
              <a:buNone/>
            </a:pPr>
            <a:r>
              <a:rPr lang="tr-TR" sz="1600" b="1" dirty="0"/>
              <a:t>Taşınabilir söndürme cihazları</a:t>
            </a:r>
            <a:endParaRPr lang="tr-TR" sz="1800" b="1" dirty="0" smtClean="0"/>
          </a:p>
          <a:p>
            <a:r>
              <a:rPr lang="tr-TR" sz="1800" b="1" dirty="0" smtClean="0"/>
              <a:t>MADDE </a:t>
            </a:r>
            <a:r>
              <a:rPr lang="tr-TR" sz="1800" b="1" dirty="0"/>
              <a:t>99</a:t>
            </a:r>
            <a:r>
              <a:rPr lang="tr-TR" sz="1800" dirty="0"/>
              <a:t>- </a:t>
            </a:r>
            <a:r>
              <a:rPr lang="tr-TR" sz="1800" b="1" dirty="0"/>
              <a:t>(1)  (Değişik: 09/09/2009 – 27344 R.G.  / 37 </a:t>
            </a:r>
            <a:r>
              <a:rPr lang="tr-TR" sz="1800" b="1" dirty="0" err="1"/>
              <a:t>md.</a:t>
            </a:r>
            <a:r>
              <a:rPr lang="tr-TR" sz="1800" b="1" dirty="0"/>
              <a:t>) </a:t>
            </a:r>
            <a:r>
              <a:rPr lang="tr-TR" sz="1800" dirty="0"/>
              <a:t>Taşınabilir söndürme cihazlarının tipi ve sayısı, mekânlarda var olan durum ve risklere göre belirlenir. Buna göre;</a:t>
            </a:r>
          </a:p>
          <a:p>
            <a:r>
              <a:rPr lang="tr-TR" sz="1800" dirty="0"/>
              <a:t>    </a:t>
            </a:r>
            <a:r>
              <a:rPr lang="tr-TR" sz="1800" b="1" dirty="0"/>
              <a:t>a) </a:t>
            </a:r>
            <a:r>
              <a:rPr lang="tr-TR" sz="1800" dirty="0"/>
              <a:t>A sınıfı yangın çıkması muhtemel yerlerde, öncelikle çok maksatlı kuru kimyevi tozlu veya sulu,</a:t>
            </a:r>
          </a:p>
          <a:p>
            <a:r>
              <a:rPr lang="tr-TR" sz="1800" b="1" dirty="0"/>
              <a:t>    b)</a:t>
            </a:r>
            <a:r>
              <a:rPr lang="tr-TR" sz="1800" dirty="0"/>
              <a:t> B sınıfı yangın çıkması muhtemel yerlerde, öncelikle kuru kimyevi tozlu, karbondioksitli veya köpüklü, </a:t>
            </a:r>
          </a:p>
          <a:p>
            <a:r>
              <a:rPr lang="tr-TR" sz="1800" dirty="0"/>
              <a:t>    </a:t>
            </a:r>
            <a:r>
              <a:rPr lang="tr-TR" sz="1800" b="1" dirty="0"/>
              <a:t>c)</a:t>
            </a:r>
            <a:r>
              <a:rPr lang="tr-TR" sz="1800" dirty="0"/>
              <a:t> C sınıfı yangın çıkması muhtemel yerlerde, öncelikle kuru kimyevi tozlu veya karbondioksitli,</a:t>
            </a:r>
          </a:p>
          <a:p>
            <a:r>
              <a:rPr lang="tr-TR" sz="1800" b="1" dirty="0"/>
              <a:t>    ç)</a:t>
            </a:r>
            <a:r>
              <a:rPr lang="tr-TR" sz="1800" dirty="0"/>
              <a:t> D sınıfı yangın çıkması muhtemel yerlerde, öncelikle kuru metal tozlu, </a:t>
            </a:r>
          </a:p>
          <a:p>
            <a:r>
              <a:rPr lang="tr-TR" sz="1800" dirty="0"/>
              <a:t>             söndürme cihazları bulundurulur. Hastanelerde, huzurevlerinde, anaokullarında ve benzeri yerlerde sulu veya temiz gazlı söndürme cihazlarının tercih edilmesi gerekir. </a:t>
            </a:r>
          </a:p>
          <a:p>
            <a:r>
              <a:rPr lang="tr-TR" sz="1800" b="1" dirty="0"/>
              <a:t>(2)</a:t>
            </a:r>
            <a:r>
              <a:rPr lang="tr-TR" sz="1800" dirty="0"/>
              <a:t> Düşük tehlike sınıfında her 500 m</a:t>
            </a:r>
            <a:r>
              <a:rPr lang="tr-TR" sz="1800" baseline="30000" dirty="0"/>
              <a:t>2</a:t>
            </a:r>
            <a:r>
              <a:rPr lang="tr-TR" sz="1800" dirty="0"/>
              <a:t>, orta tehlike ve yüksek tehlike sınıfında her  250 m² yapı inşaat alanı için 1 adet olmak üzere, uygun tipte 6 kg’lık kuru kimyevî tozlu veya eşdeğeri gazlı yangın söndürme cihazları bulundurulması gerekir. </a:t>
            </a:r>
          </a:p>
          <a:p>
            <a:r>
              <a:rPr lang="tr-TR" sz="1800" b="1" dirty="0"/>
              <a:t>(3)</a:t>
            </a:r>
            <a:r>
              <a:rPr lang="tr-TR" sz="1800" dirty="0"/>
              <a:t> Otoparklarda, depolarda, tesisat dairelerinde ve benzeri yerlerde ayrıca tekerlekli tip söndürme cihazı bulundurulması mecburidir.</a:t>
            </a:r>
          </a:p>
          <a:p>
            <a:r>
              <a:rPr lang="tr-TR" sz="1800" b="1" dirty="0"/>
              <a:t>(4)</a:t>
            </a:r>
            <a:r>
              <a:rPr lang="tr-TR" sz="1800" dirty="0"/>
              <a:t> Söndürme cihazları dışarıya doğru, geçiş boşluklarının yakınına ve dengeli dağıtılarak, görülebilecek şekilde işaretlenir ve her durumda kolayca girilebilir yerlere, yangın dolaplarının içine veya yakınına yerleştirilir. Söndürme  cihazlarına ulaşma mesafesi en fazla 25 m olur. Söndürme cihazlarının, kapı arkasında, yangın dolapları hariç kapalı dolaplarda ve derin duvar girintilerinde bulundurulmaması ve ısıtma cihazlarının üstüne veya yakınına konulmaması gerekir. Ancak, herhangi  bir sebeple söndürme cihazlarının doğrudan görünmesini engelleyen yerlere konulması halinde, yerlerinin uygun fosforlu işaretler ile gösterilmesi şarttır.</a:t>
            </a:r>
          </a:p>
          <a:p>
            <a:pPr marL="0" indent="0">
              <a:buNone/>
            </a:pPr>
            <a:endParaRPr lang="tr-TR" sz="1800" dirty="0"/>
          </a:p>
          <a:p>
            <a:pPr marL="0" indent="0">
              <a:buNone/>
            </a:pPr>
            <a:endParaRPr lang="tr-TR" sz="1800" dirty="0"/>
          </a:p>
        </p:txBody>
      </p:sp>
    </p:spTree>
    <p:extLst>
      <p:ext uri="{BB962C8B-B14F-4D97-AF65-F5344CB8AC3E}">
        <p14:creationId xmlns:p14="http://schemas.microsoft.com/office/powerpoint/2010/main" val="35492256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600" b="1" dirty="0"/>
              <a:t>Taşınabilir söndürme cihazları</a:t>
            </a:r>
            <a:endParaRPr lang="tr-TR" sz="1800" b="1" dirty="0" smtClean="0"/>
          </a:p>
          <a:p>
            <a:r>
              <a:rPr lang="tr-TR" sz="1800" b="1" dirty="0" smtClean="0"/>
              <a:t>MADDE 99</a:t>
            </a:r>
            <a:r>
              <a:rPr lang="tr-TR" sz="1800" dirty="0" smtClean="0"/>
              <a:t>-</a:t>
            </a:r>
            <a:r>
              <a:rPr lang="tr-TR" sz="1800" b="1" dirty="0"/>
              <a:t>(5)</a:t>
            </a:r>
            <a:r>
              <a:rPr lang="tr-TR" sz="1800" dirty="0"/>
              <a:t> </a:t>
            </a:r>
            <a:r>
              <a:rPr lang="tr-TR" sz="1800" dirty="0">
                <a:solidFill>
                  <a:srgbClr val="FF0000"/>
                </a:solidFill>
              </a:rPr>
              <a:t>Taşınabilir söndürme cihazlarında söndürücünün duvara bağlantı asma halkası duvardan kolaylıkla alınabilecek şekilde yerleştirilir ve 4 kg’dan daha ağır ve 12 kg’dan hafif olan cihazların zeminden olan yüksekliği yaklaşık 90 cm’yi aşmayacak şekilde montaj yapılır.</a:t>
            </a:r>
          </a:p>
          <a:p>
            <a:r>
              <a:rPr lang="tr-TR" sz="1800" b="1" dirty="0"/>
              <a:t>(6)</a:t>
            </a:r>
            <a:r>
              <a:rPr lang="tr-TR" sz="1800" dirty="0"/>
              <a:t> Arabalı yangın söndürme cihazlarının TS EN 1866 ve diğer taşınabilir yangın söndürme cihazlarının TS 862- EN 3 kalite belgeli olması şarttır.</a:t>
            </a:r>
          </a:p>
          <a:p>
            <a:r>
              <a:rPr lang="tr-TR" sz="1800" b="1" dirty="0"/>
              <a:t>(7)</a:t>
            </a:r>
            <a:r>
              <a:rPr lang="tr-TR" sz="1800" dirty="0"/>
              <a:t> Yangın söndürme cihazlarının periyodik kontrolü ve bakımı TS ISO 11602-2 standardına göre yapılır. Söndürme cihazlarının bakımını yapan üreticinin veya servis firmalarının dolum ve servis yeterlilik belgesine sahip olması gerekir. Servis veren firmalar, istenildiğinde müşterilerine belgelerini göstermek zorundadır. Söndürme cihazlarının standartlarda belirtilen hususlar doğrultusunda yılda bir kez yerinde genel kontrolleri yapılır ve dördüncü yılın sonunda içindeki söndürme maddeleri yenilenerek hidrostatik testleri yapılır. Cihazlar dolum için alındığında, söndürme cihazlarının bulundukları yerleri tehlike altında bırakmamak için, servisi yapan firmalar, bakıma aldıkları yangın söndürme cihazlarının yerine, aldıkları söndürücü cihazın özelliğinde ve aynı sayıda kullanıma hazır yangın söndürme cihazlarını geçici olarak bırakmak zorundadır. </a:t>
            </a:r>
          </a:p>
          <a:p>
            <a:r>
              <a:rPr lang="tr-TR" sz="1800" b="1" dirty="0"/>
              <a:t>(8)</a:t>
            </a:r>
            <a:r>
              <a:rPr lang="tr-TR" sz="1800" dirty="0"/>
              <a:t> Binalara konulacak yangın söndürme cihazlarının cinsi, miktarı ve yerlerinin belirlenmesi konusunda, gerekirse mahalli itfaiye teşkilatının görüşü alınabilir.</a:t>
            </a:r>
          </a:p>
          <a:p>
            <a:endParaRPr lang="tr-TR" sz="1800" dirty="0"/>
          </a:p>
          <a:p>
            <a:pPr marL="0" indent="0">
              <a:buNone/>
            </a:pPr>
            <a:endParaRPr lang="tr-TR" sz="1800" dirty="0"/>
          </a:p>
        </p:txBody>
      </p:sp>
    </p:spTree>
    <p:extLst>
      <p:ext uri="{BB962C8B-B14F-4D97-AF65-F5344CB8AC3E}">
        <p14:creationId xmlns:p14="http://schemas.microsoft.com/office/powerpoint/2010/main" val="25186320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Tehlike bölgelerinin tanımları</a:t>
            </a:r>
            <a:endParaRPr lang="tr-TR" sz="1800" dirty="0"/>
          </a:p>
          <a:p>
            <a:r>
              <a:rPr lang="tr-TR" sz="1800" b="1" dirty="0"/>
              <a:t>MADDE 116</a:t>
            </a:r>
            <a:r>
              <a:rPr lang="tr-TR" sz="1800" dirty="0"/>
              <a:t>- </a:t>
            </a:r>
            <a:r>
              <a:rPr lang="tr-TR" sz="1800" b="1" dirty="0"/>
              <a:t>(1) </a:t>
            </a:r>
            <a:r>
              <a:rPr lang="tr-TR" sz="1800" dirty="0"/>
              <a:t>İlgili yönetmelik ve standartlara uygun olmak şartıyla, tehlike bölgeleri üçe ayrılır:</a:t>
            </a:r>
          </a:p>
          <a:p>
            <a:r>
              <a:rPr lang="tr-TR" sz="1800" b="1" dirty="0"/>
              <a:t>a)</a:t>
            </a:r>
            <a:r>
              <a:rPr lang="tr-TR" sz="1800" dirty="0"/>
              <a:t> 0. Bölge: Patlayıcı gaz-hava karışımının devamlı surette veya uzun süre mevcut olduğu boru ve kap içleri gibi bölgelerdir.</a:t>
            </a:r>
          </a:p>
          <a:p>
            <a:r>
              <a:rPr lang="tr-TR" sz="1800" b="1" dirty="0"/>
              <a:t>b)</a:t>
            </a:r>
            <a:r>
              <a:rPr lang="tr-TR" sz="1800" dirty="0"/>
              <a:t> 1. Bölge: Patlayıcı gaz-hava karışımının normal çalışma sırasında oluşma ihtimalinin olduğu dolum borusu civarı ve armatürler gibi bölgelerdir. </a:t>
            </a:r>
          </a:p>
          <a:p>
            <a:r>
              <a:rPr lang="tr-TR" sz="1800" b="1" dirty="0"/>
              <a:t>c)</a:t>
            </a:r>
            <a:r>
              <a:rPr lang="tr-TR" sz="1800" dirty="0"/>
              <a:t> 2. Bölge: Patlayıcı gaz-hava karışımının normal çalışma sırasında oluşma ihtimalinin olmadığı ve fakat olması hâlinde yalnız kısa bir süre için mevcut olduğu, tankların yakın çevresi gibi bölgelerdir.</a:t>
            </a:r>
          </a:p>
          <a:p>
            <a:endParaRPr lang="tr-TR" sz="1800" dirty="0"/>
          </a:p>
          <a:p>
            <a:pPr marL="0" indent="0">
              <a:buNone/>
            </a:pPr>
            <a:endParaRPr lang="tr-TR" sz="1800" dirty="0"/>
          </a:p>
        </p:txBody>
      </p:sp>
    </p:spTree>
    <p:extLst>
      <p:ext uri="{BB962C8B-B14F-4D97-AF65-F5344CB8AC3E}">
        <p14:creationId xmlns:p14="http://schemas.microsoft.com/office/powerpoint/2010/main" val="517276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2844" y="642918"/>
            <a:ext cx="8229600" cy="4525963"/>
          </a:xfrm>
        </p:spPr>
        <p:txBody>
          <a:bodyPr>
            <a:normAutofit fontScale="55000" lnSpcReduction="20000"/>
          </a:bodyPr>
          <a:lstStyle/>
          <a:p>
            <a:pPr>
              <a:buNone/>
            </a:pPr>
            <a:r>
              <a:rPr lang="tr-TR" b="1" dirty="0" smtClean="0"/>
              <a:t>	</a:t>
            </a:r>
            <a:r>
              <a:rPr lang="tr-TR" sz="4400" b="1" dirty="0" smtClean="0"/>
              <a:t>Bina </a:t>
            </a:r>
            <a:r>
              <a:rPr lang="tr-TR" sz="4400" b="1" dirty="0"/>
              <a:t>tehlike sınıflandırması </a:t>
            </a:r>
            <a:endParaRPr lang="tr-TR" sz="4400" b="1" dirty="0" smtClean="0"/>
          </a:p>
          <a:p>
            <a:pPr>
              <a:buNone/>
            </a:pPr>
            <a:endParaRPr lang="tr-TR" dirty="0"/>
          </a:p>
          <a:p>
            <a:r>
              <a:rPr lang="tr-TR" b="1" dirty="0"/>
              <a:t>MADDE 19-</a:t>
            </a:r>
            <a:r>
              <a:rPr lang="tr-TR" dirty="0"/>
              <a:t> </a:t>
            </a:r>
            <a:r>
              <a:rPr lang="tr-TR" b="1" dirty="0"/>
              <a:t>(1)</a:t>
            </a:r>
            <a:r>
              <a:rPr lang="tr-TR" dirty="0"/>
              <a:t> Bina veya bir bölümünün tehlike sınıfı, binanın özelliklerine ve binada yürütülen işlemin ve faaliyetlerin niteliğine bağlı olarak belirlenir. Bir binanın çeşitli bölümlerinde değişik tehlike sınıflarına sahip malzemeler bulunuyor ise, su ve pompa kapasitesi  bina en yüksek tehlike sınıflandırmasına göre belirlenir</a:t>
            </a:r>
            <a:r>
              <a:rPr lang="tr-TR" dirty="0" smtClean="0"/>
              <a:t>.</a:t>
            </a:r>
          </a:p>
          <a:p>
            <a:pPr>
              <a:buNone/>
            </a:pPr>
            <a:r>
              <a:rPr lang="tr-TR" dirty="0" smtClean="0"/>
              <a:t> </a:t>
            </a:r>
            <a:endParaRPr lang="tr-TR" dirty="0"/>
          </a:p>
          <a:p>
            <a:r>
              <a:rPr lang="tr-TR" b="1" dirty="0"/>
              <a:t>(2)</a:t>
            </a:r>
            <a:r>
              <a:rPr lang="tr-TR" dirty="0"/>
              <a:t> Binada veya bir bölümünde söndürme sistemleri ve kompartıman oluşturulurken, tasarım sırasında aşağıdaki  tehlike sınıflandırması dikkate alınır: </a:t>
            </a:r>
          </a:p>
          <a:p>
            <a:r>
              <a:rPr lang="tr-TR" b="1" dirty="0"/>
              <a:t>  a)</a:t>
            </a:r>
            <a:r>
              <a:rPr lang="tr-TR" dirty="0"/>
              <a:t> Düşük tehlikeli yerler: Düşük yangın yüküne ve </a:t>
            </a:r>
            <a:r>
              <a:rPr lang="tr-TR" dirty="0" smtClean="0"/>
              <a:t>yanabilirliğe </a:t>
            </a:r>
            <a:r>
              <a:rPr lang="tr-TR" dirty="0"/>
              <a:t>sahip malzemelerin bulunduğu, en az 30 dakika yangına dayanıklı ve tek bir kompartıman alanı 126 m</a:t>
            </a:r>
            <a:r>
              <a:rPr lang="tr-TR" baseline="30000" dirty="0"/>
              <a:t>2</a:t>
            </a:r>
            <a:r>
              <a:rPr lang="tr-TR" dirty="0"/>
              <a:t>’den büyük olmayan yerlerdir.</a:t>
            </a:r>
          </a:p>
          <a:p>
            <a:r>
              <a:rPr lang="tr-TR" b="1" dirty="0"/>
              <a:t>  b)</a:t>
            </a:r>
            <a:r>
              <a:rPr lang="tr-TR" dirty="0"/>
              <a:t> Orta tehlikeli yerler: Orta derecede yangın yüküne ve y</a:t>
            </a:r>
            <a:r>
              <a:rPr lang="tr-TR" dirty="0" smtClean="0"/>
              <a:t>anabilirliğe </a:t>
            </a:r>
            <a:r>
              <a:rPr lang="tr-TR" dirty="0"/>
              <a:t>sahip yanıcı malzemelerin bulunduğu yerlerdir. </a:t>
            </a:r>
          </a:p>
          <a:p>
            <a:r>
              <a:rPr lang="tr-TR" b="1" dirty="0"/>
              <a:t>  c)</a:t>
            </a:r>
            <a:r>
              <a:rPr lang="tr-TR" dirty="0"/>
              <a:t> Yüksek tehlikeli yerler: Yüksek yangın yüküne ve y</a:t>
            </a:r>
            <a:r>
              <a:rPr lang="tr-TR" dirty="0" smtClean="0"/>
              <a:t>anabilirliğe </a:t>
            </a:r>
            <a:r>
              <a:rPr lang="tr-TR" dirty="0"/>
              <a:t>sahip ve yangının çabucak yayılarak büyümesine sebep olacak malzemelerin bulunduğu yerlerdir. </a:t>
            </a:r>
          </a:p>
          <a:p>
            <a:pPr marL="0" indent="0">
              <a:buNone/>
            </a:pPr>
            <a:endParaRPr lang="tr-TR" sz="1700" dirty="0"/>
          </a:p>
        </p:txBody>
      </p:sp>
    </p:spTree>
    <p:extLst>
      <p:ext uri="{BB962C8B-B14F-4D97-AF65-F5344CB8AC3E}">
        <p14:creationId xmlns:p14="http://schemas.microsoft.com/office/powerpoint/2010/main" val="41674217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Tehlike bölgelerindeki sınırlamalar</a:t>
            </a:r>
            <a:endParaRPr lang="tr-TR" sz="1800" dirty="0"/>
          </a:p>
          <a:p>
            <a:r>
              <a:rPr lang="tr-TR" sz="1800" b="1" dirty="0"/>
              <a:t>MADDE 117</a:t>
            </a:r>
            <a:r>
              <a:rPr lang="tr-TR" sz="1800" dirty="0"/>
              <a:t>- </a:t>
            </a:r>
            <a:r>
              <a:rPr lang="tr-TR" sz="1800" b="1" dirty="0"/>
              <a:t>(1)</a:t>
            </a:r>
            <a:r>
              <a:rPr lang="tr-TR" sz="1800" dirty="0"/>
              <a:t> Tehlike bölgelerindeki sınırlamalar aşağıda belirtildiği şekilde olur:</a:t>
            </a:r>
          </a:p>
          <a:p>
            <a:r>
              <a:rPr lang="tr-TR" sz="1800" b="1" dirty="0"/>
              <a:t>a)</a:t>
            </a:r>
            <a:r>
              <a:rPr lang="tr-TR" sz="1800" dirty="0"/>
              <a:t> 0. Tehlike Bölgesinde, beklenen yüksek işletme tehlikesi sebebiyle yalnız bu Bölgede kullanılmasına müsaade edilmiş ve var ise Türk Standartları Enstitüsü sertifikalı veya uygunluk belgeli olan cihazların kullanılması mecburidir.</a:t>
            </a:r>
          </a:p>
          <a:p>
            <a:r>
              <a:rPr lang="tr-TR" sz="1800" b="1" dirty="0"/>
              <a:t>b)</a:t>
            </a:r>
            <a:r>
              <a:rPr lang="tr-TR" sz="1800" dirty="0"/>
              <a:t> 1. Tehlike Bölgesinde, yalnız patlama ve kıvılcım güvenlikli cihaz ve sistemler kullanılır. Bu bölgeye taşıma araçlarının girmesine, ancak patlayıcı karışımların oluşmasını önleyecek tedbirlerin alınmış olması hâlinde müsaade edilir.</a:t>
            </a:r>
          </a:p>
          <a:p>
            <a:r>
              <a:rPr lang="tr-TR" sz="1800" b="1" dirty="0"/>
              <a:t>c)</a:t>
            </a:r>
            <a:r>
              <a:rPr lang="tr-TR" sz="1800" dirty="0"/>
              <a:t> 2. Tehlike Bölgesinde, sadece kıvılcım oluşturmayan ve buhar hava karışımının tutuşma sıcaklığının 4/5 sıcaklığına erişmeyen cihaz ve sistemler kullanılabilir. Bu Bölgede basınçlı, sıvılaştırılmış veya basınç altında çözünmüş gazlar, yanmayan ve sağlığa zararlı olmayan gazlar ve söndürme cihazları hariç olmak üzere, sadece yangına en az 120 dakika dayanıklı kapalı hacimlerde depolanabilir. </a:t>
            </a:r>
          </a:p>
          <a:p>
            <a:endParaRPr lang="tr-TR" sz="1800" dirty="0"/>
          </a:p>
          <a:p>
            <a:pPr marL="0" indent="0">
              <a:buNone/>
            </a:pPr>
            <a:endParaRPr lang="tr-TR" sz="1800" dirty="0"/>
          </a:p>
        </p:txBody>
      </p:sp>
    </p:spTree>
    <p:extLst>
      <p:ext uri="{BB962C8B-B14F-4D97-AF65-F5344CB8AC3E}">
        <p14:creationId xmlns:p14="http://schemas.microsoft.com/office/powerpoint/2010/main" val="6873886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fontScale="92500" lnSpcReduction="20000"/>
          </a:bodyPr>
          <a:lstStyle/>
          <a:p>
            <a:pPr marL="0" indent="0">
              <a:buNone/>
            </a:pPr>
            <a:r>
              <a:rPr lang="tr-TR" sz="1800" b="1" dirty="0"/>
              <a:t>Ekiplerin kuruluşu</a:t>
            </a:r>
            <a:endParaRPr lang="tr-TR" sz="1800" dirty="0"/>
          </a:p>
          <a:p>
            <a:r>
              <a:rPr lang="tr-TR" sz="1800" b="1" dirty="0"/>
              <a:t>MADDE 126</a:t>
            </a:r>
            <a:r>
              <a:rPr lang="tr-TR" sz="1800" dirty="0"/>
              <a:t>- </a:t>
            </a:r>
            <a:r>
              <a:rPr lang="tr-TR" sz="1800" b="1" dirty="0"/>
              <a:t>(1)</a:t>
            </a:r>
            <a:r>
              <a:rPr lang="tr-TR" sz="1800" dirty="0"/>
              <a:t> Yapı yüksekliği 30.50 </a:t>
            </a:r>
            <a:r>
              <a:rPr lang="tr-TR" sz="1800" dirty="0" err="1"/>
              <a:t>m.’den</a:t>
            </a:r>
            <a:r>
              <a:rPr lang="tr-TR" sz="1800" dirty="0"/>
              <a:t> fazla olan konut binaları ile içinde 50 kişiden fazla insan bulunan konut dışı her türlü yapıda, binada, tesiste, işletmede ve içinde 200’den fazla kişinin barındığı sitelerde aşağıdaki acil durum ekipleri oluşturulur.</a:t>
            </a:r>
            <a:r>
              <a:rPr lang="tr-TR" sz="1800" b="1" dirty="0"/>
              <a:t> </a:t>
            </a:r>
            <a:endParaRPr lang="tr-TR" sz="1800" dirty="0"/>
          </a:p>
          <a:p>
            <a:r>
              <a:rPr lang="tr-TR" sz="1800" b="1" dirty="0"/>
              <a:t>  a)</a:t>
            </a:r>
            <a:r>
              <a:rPr lang="tr-TR" sz="1800" dirty="0"/>
              <a:t> Söndürme ekibi,</a:t>
            </a:r>
          </a:p>
          <a:p>
            <a:r>
              <a:rPr lang="tr-TR" sz="1800" b="1" dirty="0"/>
              <a:t>  b)</a:t>
            </a:r>
            <a:r>
              <a:rPr lang="tr-TR" sz="1800" dirty="0"/>
              <a:t> Kurtarma ekibi,</a:t>
            </a:r>
          </a:p>
          <a:p>
            <a:r>
              <a:rPr lang="tr-TR" sz="1800" b="1" dirty="0"/>
              <a:t>  c)</a:t>
            </a:r>
            <a:r>
              <a:rPr lang="tr-TR" sz="1800" dirty="0"/>
              <a:t> Koruma ekibi,</a:t>
            </a:r>
          </a:p>
          <a:p>
            <a:r>
              <a:rPr lang="tr-TR" sz="1800" b="1" dirty="0"/>
              <a:t>  ç)</a:t>
            </a:r>
            <a:r>
              <a:rPr lang="tr-TR" sz="1800" dirty="0"/>
              <a:t> İlk yardım ekibi.</a:t>
            </a:r>
          </a:p>
          <a:p>
            <a:r>
              <a:rPr lang="tr-TR" sz="1800" b="1" dirty="0"/>
              <a:t>(2)</a:t>
            </a:r>
            <a:r>
              <a:rPr lang="tr-TR" sz="1800" dirty="0"/>
              <a:t> Birinci fıkrada belirtilenler dışındaki yapı, bina, tesis ve işletmelerde ise; bina sahibinin, yöneticisinin veya amirinin uygun göreceği tedbirler alınır.</a:t>
            </a:r>
          </a:p>
          <a:p>
            <a:r>
              <a:rPr lang="tr-TR" sz="1800" b="1" dirty="0"/>
              <a:t>(3)</a:t>
            </a:r>
            <a:r>
              <a:rPr lang="tr-TR" sz="1800" dirty="0"/>
              <a:t> Ekipler, 136 </a:t>
            </a:r>
            <a:r>
              <a:rPr lang="tr-TR" sz="1800" dirty="0" err="1"/>
              <a:t>ncı</a:t>
            </a:r>
            <a:r>
              <a:rPr lang="tr-TR" sz="1800" dirty="0"/>
              <a:t> madde uyarınca çıkarılan iç düzenlemeleri yürütmekle görevlendirilen amirin belirleyeceği ihtiyaca göre, en büyük amirin onayıyla kurulur. Söndürme ve kurtarma ekipleri en az 3''er kişiden; koruma ve ilk yardım ekipleri ise, en az 2''şer kişiden oluşur. Kurumda sivil savunma servisleri kurulmuş ise, söz konusu ekiplerin görevleri bu servislerce yürütülür.</a:t>
            </a:r>
          </a:p>
          <a:p>
            <a:r>
              <a:rPr lang="tr-TR" sz="1800" b="1" dirty="0"/>
              <a:t>(4)</a:t>
            </a:r>
            <a:r>
              <a:rPr lang="tr-TR" sz="1800" dirty="0"/>
              <a:t> Her ekipte bir ekip başı bulunur. Ekip başı, aynı zamanda iç düzenlemeleri uygulamakla  görevli amirin yardımcısıdır.</a:t>
            </a:r>
          </a:p>
          <a:p>
            <a:r>
              <a:rPr lang="tr-TR" sz="1800" b="1" dirty="0"/>
              <a:t>(5)</a:t>
            </a:r>
            <a:r>
              <a:rPr lang="tr-TR" sz="1800" dirty="0"/>
              <a:t> Acil durum ekiplerinin görevleri ile isim ve adres listeleri bina içinde kolayca görülebilecek yerlerde asılı olarak bulundurulur.</a:t>
            </a:r>
          </a:p>
          <a:p>
            <a:endParaRPr lang="tr-TR" sz="1800" dirty="0"/>
          </a:p>
          <a:p>
            <a:pPr marL="0" indent="0">
              <a:buNone/>
            </a:pPr>
            <a:endParaRPr lang="tr-TR" sz="1800" dirty="0"/>
          </a:p>
        </p:txBody>
      </p:sp>
    </p:spTree>
    <p:extLst>
      <p:ext uri="{BB962C8B-B14F-4D97-AF65-F5344CB8AC3E}">
        <p14:creationId xmlns:p14="http://schemas.microsoft.com/office/powerpoint/2010/main" val="26796512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dirty="0">
                <a:solidFill>
                  <a:srgbClr val="12130C"/>
                </a:solidFill>
                <a:latin typeface="Tahoma"/>
              </a:rPr>
              <a:t>BİNALARIN YANGINDAN KORUNMASI  HAKKINDA YÖNETMELİK </a:t>
            </a:r>
            <a:endParaRPr lang="tr-TR" sz="2400" dirty="0"/>
          </a:p>
        </p:txBody>
      </p:sp>
      <p:sp>
        <p:nvSpPr>
          <p:cNvPr id="3" name="İçerik Yer Tutucusu 2"/>
          <p:cNvSpPr>
            <a:spLocks noGrp="1"/>
          </p:cNvSpPr>
          <p:nvPr>
            <p:ph idx="1"/>
          </p:nvPr>
        </p:nvSpPr>
        <p:spPr/>
        <p:txBody>
          <a:bodyPr>
            <a:normAutofit/>
          </a:bodyPr>
          <a:lstStyle/>
          <a:p>
            <a:pPr marL="0" indent="0">
              <a:buNone/>
            </a:pPr>
            <a:r>
              <a:rPr lang="tr-TR" sz="1800" b="1" dirty="0"/>
              <a:t>Ekiplerin görevleri</a:t>
            </a:r>
            <a:endParaRPr lang="tr-TR" sz="1800" dirty="0"/>
          </a:p>
          <a:p>
            <a:r>
              <a:rPr lang="tr-TR" sz="1800" b="1" dirty="0"/>
              <a:t>MADDE 127</a:t>
            </a:r>
            <a:r>
              <a:rPr lang="tr-TR" sz="1800" dirty="0"/>
              <a:t>- </a:t>
            </a:r>
            <a:r>
              <a:rPr lang="tr-TR" sz="1800" b="1" dirty="0"/>
              <a:t>(1) </a:t>
            </a:r>
            <a:r>
              <a:rPr lang="tr-TR" sz="1800" dirty="0"/>
              <a:t>Ekiplerin görevleri aşağıda belirtilmiştir.      </a:t>
            </a:r>
          </a:p>
          <a:p>
            <a:r>
              <a:rPr lang="tr-TR" sz="1800" b="1" dirty="0"/>
              <a:t>  a)</a:t>
            </a:r>
            <a:r>
              <a:rPr lang="tr-TR" sz="1800" dirty="0"/>
              <a:t> Söndürme ekibi; binada çıkacak yangına derhal müdahale ederek yangının  genişlemesine mani olmak ve söndürmek,</a:t>
            </a:r>
          </a:p>
          <a:p>
            <a:r>
              <a:rPr lang="tr-TR" sz="1800" b="1" dirty="0"/>
              <a:t>  b)</a:t>
            </a:r>
            <a:r>
              <a:rPr lang="tr-TR" sz="1800" dirty="0"/>
              <a:t> Kurtarma ekibi; yangın ve diğer acil durumlarda can ve mal kurtarma işlerini yapmak,</a:t>
            </a:r>
          </a:p>
          <a:p>
            <a:r>
              <a:rPr lang="tr-TR" sz="1800" b="1" dirty="0"/>
              <a:t>  c)</a:t>
            </a:r>
            <a:r>
              <a:rPr lang="tr-TR" sz="1800" dirty="0"/>
              <a:t> Koruma ekibi; kurtarma ekibince kurtarılan eşya ve evrakı korumak, yangın nedeniyle  ortaya çıkması muhtemel panik ve kargaşayı önlemek,</a:t>
            </a:r>
          </a:p>
          <a:p>
            <a:r>
              <a:rPr lang="tr-TR" sz="1800" b="1" dirty="0"/>
              <a:t>  ç)</a:t>
            </a:r>
            <a:r>
              <a:rPr lang="tr-TR" sz="1800" dirty="0"/>
              <a:t> İlk Yardım ekibi; yangın sebebiyle yaralanan veya hastalanan kişilere ilk yardım yapmak.</a:t>
            </a:r>
          </a:p>
          <a:p>
            <a:pPr marL="0" indent="0">
              <a:buNone/>
            </a:pPr>
            <a:endParaRPr lang="tr-TR" sz="1800" dirty="0"/>
          </a:p>
          <a:p>
            <a:endParaRPr lang="tr-TR" sz="1800" dirty="0"/>
          </a:p>
          <a:p>
            <a:pPr marL="0" indent="0">
              <a:buNone/>
            </a:pPr>
            <a:endParaRPr lang="tr-TR" sz="1800" dirty="0"/>
          </a:p>
        </p:txBody>
      </p:sp>
    </p:spTree>
    <p:extLst>
      <p:ext uri="{BB962C8B-B14F-4D97-AF65-F5344CB8AC3E}">
        <p14:creationId xmlns:p14="http://schemas.microsoft.com/office/powerpoint/2010/main" val="2346377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60606"/>
                </a:solidFill>
                <a:latin typeface="Arial"/>
                <a:ea typeface="Times New Roman"/>
                <a:cs typeface="Times New Roman"/>
              </a:rPr>
              <a:t>    </a:t>
            </a:r>
            <a:r>
              <a:rPr lang="tr-TR" sz="2400" b="1" dirty="0" smtClean="0">
                <a:solidFill>
                  <a:srgbClr val="060606"/>
                </a:solidFill>
                <a:latin typeface="Arial"/>
                <a:ea typeface="Times New Roman"/>
                <a:cs typeface="Times New Roman"/>
              </a:rPr>
              <a:t>BİNA TAŞIYICI SİSTEMİ STABİLİTESİ</a:t>
            </a:r>
            <a:r>
              <a:rPr lang="tr-TR" dirty="0" smtClean="0">
                <a:ea typeface="Calibri"/>
                <a:cs typeface="Times New Roman"/>
              </a:rPr>
              <a:t/>
            </a:r>
            <a:br>
              <a:rPr lang="tr-TR" dirty="0" smtClean="0">
                <a:ea typeface="Calibri"/>
                <a:cs typeface="Times New Roman"/>
              </a:rPr>
            </a:br>
            <a:endParaRPr lang="tr-TR" dirty="0"/>
          </a:p>
        </p:txBody>
      </p:sp>
      <p:sp>
        <p:nvSpPr>
          <p:cNvPr id="3" name="2 İçerik Yer Tutucusu"/>
          <p:cNvSpPr>
            <a:spLocks noGrp="1"/>
          </p:cNvSpPr>
          <p:nvPr>
            <p:ph idx="1"/>
          </p:nvPr>
        </p:nvSpPr>
        <p:spPr/>
        <p:txBody>
          <a:bodyPr/>
          <a:lstStyle/>
          <a:p>
            <a:r>
              <a:rPr lang="tr-TR" sz="2400" dirty="0" smtClean="0"/>
              <a:t>Bina taşıyıcı sistem ve elemanlarının, bir yangında insanların tahliyesi veya söndürme süresinde korunmaları için yeterli bir zaman boyunca stabil kalmalarını sağlayacak şekilde hesaplanarak boyutlandırılması mecburidir.</a:t>
            </a:r>
          </a:p>
          <a:p>
            <a:r>
              <a:rPr lang="tr-TR" sz="2400" dirty="0" smtClean="0"/>
              <a:t>Çevreye yangın yayma tehlikesi olmayan ve yangın sırasında içindeki yanıcı maddeler çelik elemanlarında 540 </a:t>
            </a:r>
            <a:r>
              <a:rPr lang="tr-TR" sz="2400" baseline="30000" dirty="0" smtClean="0"/>
              <a:t>0</a:t>
            </a:r>
            <a:r>
              <a:rPr lang="tr-TR" sz="2400" dirty="0" smtClean="0"/>
              <a:t>C üzerinde bir sıcaklık artışına sebep olmayacak bütün çelik yapılar, yangına karşı dayanıklı kabul edilir . </a:t>
            </a:r>
            <a:endParaRPr lang="tr-T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YANGIN DUVARLARI</a:t>
            </a:r>
            <a:endParaRPr lang="tr-TR" dirty="0"/>
          </a:p>
        </p:txBody>
      </p:sp>
      <p:sp>
        <p:nvSpPr>
          <p:cNvPr id="3" name="2 İçerik Yer Tutucusu"/>
          <p:cNvSpPr>
            <a:spLocks noGrp="1"/>
          </p:cNvSpPr>
          <p:nvPr>
            <p:ph idx="1"/>
          </p:nvPr>
        </p:nvSpPr>
        <p:spPr/>
        <p:txBody>
          <a:bodyPr/>
          <a:lstStyle/>
          <a:p>
            <a:r>
              <a:rPr lang="tr-TR" sz="1800" dirty="0" smtClean="0">
                <a:solidFill>
                  <a:srgbClr val="060606"/>
                </a:solidFill>
                <a:latin typeface="Arial"/>
                <a:ea typeface="Times New Roman"/>
              </a:rPr>
              <a:t>Bitişik nizam yapıları birbirinden ayıran yangın duvarları, yangına en az 90 dakika dayanıklı olarak projelendirilir</a:t>
            </a:r>
          </a:p>
          <a:p>
            <a:r>
              <a:rPr lang="tr-TR" sz="1800" dirty="0" smtClean="0"/>
              <a:t>Yangın duvarlarında delik ve boşluk bulunamaz. Duvarlarda kapı ve sabit ışık penceresi gibi boşluklardan kaçınmak mümkün değil ise, bunların en az yangın duvarının direncinin yarı süresi kadar yangına karşı dayanıklı olması gerekir. Kapıların kendiliğinden kapanması ve duman sızdırmaz özellikte olması mecburidir. Bu tür yarı mukavemetli boşlukların çevresi her türlü yanıcı maddeden arındırılır. Su, elektrik, ısıtma, havalandırma tesisatının ve benzeri tesisatın yangın duvarından geçmesi hâlinde, tesisat çevresi, açıklık kalmayacak şekilde en az yangın duvarı yangın dayanım süresi kadar, yangın ve duman geçişine karşı yalıtılır.</a:t>
            </a:r>
            <a:endParaRPr lang="tr-TR"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60606"/>
                </a:solidFill>
                <a:latin typeface="Arial"/>
                <a:ea typeface="Times New Roman"/>
              </a:rPr>
              <a:t>KAÇIŞ YOLLARI</a:t>
            </a:r>
            <a:endParaRPr lang="tr-TR" dirty="0"/>
          </a:p>
        </p:txBody>
      </p:sp>
      <p:sp>
        <p:nvSpPr>
          <p:cNvPr id="3" name="2 İçerik Yer Tutucusu"/>
          <p:cNvSpPr>
            <a:spLocks noGrp="1"/>
          </p:cNvSpPr>
          <p:nvPr>
            <p:ph idx="1"/>
          </p:nvPr>
        </p:nvSpPr>
        <p:spPr/>
        <p:txBody>
          <a:bodyPr/>
          <a:lstStyle/>
          <a:p>
            <a:pPr>
              <a:lnSpc>
                <a:spcPct val="115000"/>
              </a:lnSpc>
              <a:spcAft>
                <a:spcPts val="1000"/>
              </a:spcAft>
            </a:pPr>
            <a:r>
              <a:rPr lang="tr-TR" sz="1400" dirty="0" smtClean="0">
                <a:solidFill>
                  <a:srgbClr val="060606"/>
                </a:solidFill>
                <a:latin typeface="Arial"/>
                <a:ea typeface="Times New Roman"/>
                <a:cs typeface="Times New Roman"/>
              </a:rPr>
              <a:t>Kaçış yolları, bir yapının herhangi bir noktasından yer seviyesindeki caddeye kadar olan devamlı ve engellenmemiş yolun tamamıdır. Kaçış yolları kapsamına;</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a) Oda ve diğer bağımsız mekânlardan çıkışlar,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b) Her kattaki koridor ve benzeri geçitler,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c) Kat çıkışları,</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ç) Zemin kata ulaşan merdivenler,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d) Zemin katta merdiven ağızlarından aynı katta yapı son çıkışına götüren yollar,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e) Son çıkış,</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dâhildir.</a:t>
            </a:r>
            <a:endParaRPr lang="tr-TR" sz="1400" dirty="0" smtClean="0">
              <a:ea typeface="Calibri"/>
              <a:cs typeface="Times New Roman"/>
            </a:endParaRPr>
          </a:p>
          <a:p>
            <a:pPr>
              <a:lnSpc>
                <a:spcPct val="115000"/>
              </a:lnSpc>
              <a:spcAft>
                <a:spcPts val="1000"/>
              </a:spcAft>
            </a:pPr>
            <a:r>
              <a:rPr lang="tr-TR" sz="1400" dirty="0" smtClean="0">
                <a:solidFill>
                  <a:srgbClr val="060606"/>
                </a:solidFill>
                <a:latin typeface="Arial"/>
                <a:ea typeface="Times New Roman"/>
                <a:cs typeface="Times New Roman"/>
              </a:rPr>
              <a:t> </a:t>
            </a:r>
            <a:r>
              <a:rPr lang="tr-TR" sz="1400" b="1" dirty="0" smtClean="0">
                <a:solidFill>
                  <a:srgbClr val="060606"/>
                </a:solidFill>
                <a:latin typeface="Arial"/>
                <a:ea typeface="Times New Roman"/>
                <a:cs typeface="Times New Roman"/>
              </a:rPr>
              <a:t>NOT:  Asansörler kaçış yolu olarak kabul edilmez.</a:t>
            </a:r>
            <a:endParaRPr lang="tr-TR" sz="1400" b="1" dirty="0" smtClean="0">
              <a:ea typeface="Calibri"/>
              <a:cs typeface="Times New Roman"/>
            </a:endParaRP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29600" cy="5715040"/>
          </a:xfrm>
        </p:spPr>
        <p:txBody>
          <a:bodyPr/>
          <a:lstStyle/>
          <a:p>
            <a:r>
              <a:rPr lang="tr-TR" sz="1800" b="1" dirty="0" smtClean="0"/>
              <a:t>Çıkış kapasitesi ve kaçış uzaklığı</a:t>
            </a:r>
          </a:p>
          <a:p>
            <a:r>
              <a:rPr lang="tr-TR" sz="1600" b="1" dirty="0" smtClean="0"/>
              <a:t>MADDE 32-</a:t>
            </a:r>
            <a:r>
              <a:rPr lang="tr-TR" sz="1600" dirty="0" smtClean="0"/>
              <a:t> </a:t>
            </a:r>
            <a:r>
              <a:rPr lang="tr-TR" sz="1600" b="1" dirty="0" smtClean="0"/>
              <a:t>(1)</a:t>
            </a:r>
            <a:r>
              <a:rPr lang="tr-TR" sz="1600" dirty="0" smtClean="0"/>
              <a:t> Kullanıcı yükü katsayısı olarak, gerekli kaçış ve panik hesaplarında kullanılmak üzere Ek-5/</a:t>
            </a:r>
            <a:r>
              <a:rPr lang="tr-TR" sz="1600" dirty="0" err="1" smtClean="0"/>
              <a:t>A’da</a:t>
            </a:r>
            <a:r>
              <a:rPr lang="tr-TR" sz="1600" dirty="0" smtClean="0"/>
              <a:t> belirtilen değerler esas alınır. </a:t>
            </a:r>
          </a:p>
          <a:p>
            <a:r>
              <a:rPr lang="tr-TR" sz="1600" b="1" dirty="0" smtClean="0"/>
              <a:t>(2)</a:t>
            </a:r>
            <a:r>
              <a:rPr lang="tr-TR" sz="1600" dirty="0" smtClean="0"/>
              <a:t> Çıkış genişliği için, çıkış kapıları, kaçış merdivenleri, koridorlar ve diğer kaçış yollarının kapasiteleri 50 </a:t>
            </a:r>
            <a:r>
              <a:rPr lang="tr-TR" sz="1600" dirty="0" err="1" smtClean="0"/>
              <a:t>cm’lik</a:t>
            </a:r>
            <a:r>
              <a:rPr lang="tr-TR" sz="1600" dirty="0" smtClean="0"/>
              <a:t> genişlik birim alınarak hesaplanır. Birim genişlikten geçen kişi sayısı bina kullanım sınıflarına göre Ek-5/</a:t>
            </a:r>
            <a:r>
              <a:rPr lang="tr-TR" sz="1600" dirty="0" err="1" smtClean="0"/>
              <a:t>B’de</a:t>
            </a:r>
            <a:r>
              <a:rPr lang="tr-TR" sz="1600" dirty="0" smtClean="0"/>
              <a:t> gösterilmiştir.</a:t>
            </a:r>
          </a:p>
          <a:p>
            <a:r>
              <a:rPr lang="tr-TR" sz="1600" b="1" dirty="0" smtClean="0"/>
              <a:t>(3)</a:t>
            </a:r>
            <a:r>
              <a:rPr lang="tr-TR" sz="1600" dirty="0" smtClean="0"/>
              <a:t> Kaçış uzaklığı, kullanım sınıfına göre Ek-5/</a:t>
            </a:r>
            <a:r>
              <a:rPr lang="tr-TR" sz="1600" dirty="0" err="1" smtClean="0"/>
              <a:t>B’de</a:t>
            </a:r>
            <a:r>
              <a:rPr lang="tr-TR" sz="1600" dirty="0" smtClean="0"/>
              <a:t> belirtilen değerlerden daha büyük olamaz. </a:t>
            </a:r>
          </a:p>
          <a:p>
            <a:r>
              <a:rPr lang="tr-TR" sz="1600" b="1" dirty="0" smtClean="0"/>
              <a:t>(4)</a:t>
            </a:r>
            <a:r>
              <a:rPr lang="tr-TR" sz="1600" dirty="0" smtClean="0"/>
              <a:t> Kullanılan bir mekân içindeki en uzak noktadan en yakın çıkışa olan uzaklık, Ek-5/</a:t>
            </a:r>
            <a:r>
              <a:rPr lang="tr-TR" sz="1600" dirty="0" err="1" smtClean="0"/>
              <a:t>B’de</a:t>
            </a:r>
            <a:r>
              <a:rPr lang="tr-TR" sz="1600" dirty="0" smtClean="0"/>
              <a:t> belirlenen sınırları aşamaz. </a:t>
            </a:r>
          </a:p>
          <a:p>
            <a:r>
              <a:rPr lang="tr-TR" sz="1600" b="1" dirty="0" smtClean="0"/>
              <a:t>(5)</a:t>
            </a:r>
            <a:r>
              <a:rPr lang="tr-TR" sz="1600" dirty="0" smtClean="0"/>
              <a:t> Odalara, koridorlara ve benzeri alt bölümlere ayrılmış büyük alanlı bir katta, direkt (kuş uçuşu) kaçış uzaklığı Ek-5/</a:t>
            </a:r>
            <a:r>
              <a:rPr lang="tr-TR" sz="1600" dirty="0" err="1" smtClean="0"/>
              <a:t>B’de</a:t>
            </a:r>
            <a:r>
              <a:rPr lang="tr-TR" sz="1600" dirty="0" smtClean="0"/>
              <a:t> izin verilen en çok kaçış uzaklığının 2/3’ünü aşmıyor ise kabul edilir.</a:t>
            </a:r>
          </a:p>
          <a:p>
            <a:r>
              <a:rPr lang="tr-TR" sz="1600" b="1" dirty="0" smtClean="0"/>
              <a:t>(6)</a:t>
            </a:r>
            <a:r>
              <a:rPr lang="tr-TR" sz="1600" dirty="0" smtClean="0"/>
              <a:t> Kaçış uzaklığı ölçülecek en uzak nokta mekân içinde mekânı çevreleyen duvarlardan 40 cm önde alınır.</a:t>
            </a:r>
          </a:p>
          <a:p>
            <a:r>
              <a:rPr lang="tr-TR" sz="1600" b="1" dirty="0" smtClean="0"/>
              <a:t>(7)</a:t>
            </a:r>
            <a:r>
              <a:rPr lang="tr-TR" sz="1600" dirty="0" smtClean="0"/>
              <a:t>Yangına en az 60 dakika dayanıklı ve duman geçişi önlenmiş yatay tahliye alanı sağlanan hastane gibi yerlerde kaçış uzaklığı, yatay tahliye alanına götüren koridorun çıkış kapısına kadar olan ölçüdür. Her yatay tahliye alanından en az bir </a:t>
            </a:r>
            <a:r>
              <a:rPr lang="tr-TR" sz="1600" dirty="0" err="1" smtClean="0"/>
              <a:t>korunumlu</a:t>
            </a:r>
            <a:r>
              <a:rPr lang="tr-TR" sz="1600" dirty="0" smtClean="0"/>
              <a:t> kaçış yoluna ulaşılması gerekir.</a:t>
            </a:r>
          </a:p>
          <a:p>
            <a:r>
              <a:rPr lang="tr-TR" sz="1600" b="1" dirty="0" smtClean="0"/>
              <a:t>(8)</a:t>
            </a:r>
            <a:r>
              <a:rPr lang="tr-TR" sz="1600" dirty="0" smtClean="0"/>
              <a:t> Zemin kattaki dükkân ve benzeri yerlerde kişi sayısı 50’nin altında ve kaçış uzaklığı en uzak noktadan dış ortama açılan kapıya olan uzaklık 25 </a:t>
            </a:r>
            <a:r>
              <a:rPr lang="tr-TR" sz="1600" dirty="0" err="1" smtClean="0"/>
              <a:t>m’den</a:t>
            </a:r>
            <a:r>
              <a:rPr lang="tr-TR" sz="1600" dirty="0" smtClean="0"/>
              <a:t> az ise, bina dışına tek çıkış yeterli kabul edilir.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143000"/>
          </a:xfrm>
        </p:spPr>
        <p:txBody>
          <a:bodyPr/>
          <a:lstStyle/>
          <a:p>
            <a:r>
              <a:rPr lang="tr-TR" sz="2000" b="1" dirty="0" smtClean="0"/>
              <a:t>Ek 5-A Kullanıcı Yükü Katsayısı</a:t>
            </a:r>
            <a:endParaRPr lang="tr-TR" sz="2000" b="1" dirty="0"/>
          </a:p>
        </p:txBody>
      </p:sp>
      <p:graphicFrame>
        <p:nvGraphicFramePr>
          <p:cNvPr id="4" name="3 İçerik Yer Tutucusu"/>
          <p:cNvGraphicFramePr>
            <a:graphicFrameLocks noGrp="1"/>
          </p:cNvGraphicFramePr>
          <p:nvPr>
            <p:ph idx="1"/>
          </p:nvPr>
        </p:nvGraphicFramePr>
        <p:xfrm>
          <a:off x="571473" y="857225"/>
          <a:ext cx="7715303" cy="5685830"/>
        </p:xfrm>
        <a:graphic>
          <a:graphicData uri="http://schemas.openxmlformats.org/drawingml/2006/table">
            <a:tbl>
              <a:tblPr/>
              <a:tblGrid>
                <a:gridCol w="655071">
                  <a:extLst>
                    <a:ext uri="{9D8B030D-6E8A-4147-A177-3AD203B41FA5}">
                      <a16:colId xmlns:a16="http://schemas.microsoft.com/office/drawing/2014/main" xmlns="" val="20000"/>
                    </a:ext>
                  </a:extLst>
                </a:gridCol>
                <a:gridCol w="3636219">
                  <a:extLst>
                    <a:ext uri="{9D8B030D-6E8A-4147-A177-3AD203B41FA5}">
                      <a16:colId xmlns:a16="http://schemas.microsoft.com/office/drawing/2014/main" xmlns="" val="20001"/>
                    </a:ext>
                  </a:extLst>
                </a:gridCol>
                <a:gridCol w="1749937">
                  <a:extLst>
                    <a:ext uri="{9D8B030D-6E8A-4147-A177-3AD203B41FA5}">
                      <a16:colId xmlns:a16="http://schemas.microsoft.com/office/drawing/2014/main" xmlns="" val="20002"/>
                    </a:ext>
                  </a:extLst>
                </a:gridCol>
                <a:gridCol w="1674076">
                  <a:extLst>
                    <a:ext uri="{9D8B030D-6E8A-4147-A177-3AD203B41FA5}">
                      <a16:colId xmlns:a16="http://schemas.microsoft.com/office/drawing/2014/main" xmlns="" val="20003"/>
                    </a:ext>
                  </a:extLst>
                </a:gridCol>
              </a:tblGrid>
              <a:tr h="237202">
                <a:tc>
                  <a:txBody>
                    <a:bodyPr/>
                    <a:lstStyle/>
                    <a:p>
                      <a:pPr>
                        <a:spcAft>
                          <a:spcPts val="0"/>
                        </a:spcAft>
                      </a:pPr>
                      <a:endParaRPr lang="tr-TR" sz="1400" b="1" dirty="0">
                        <a:solidFill>
                          <a:srgbClr val="FFFF00"/>
                        </a:solidFill>
                        <a:latin typeface="Times New Roman"/>
                        <a:ea typeface="Arial Unicode MS"/>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a:spcAft>
                          <a:spcPts val="0"/>
                        </a:spcAft>
                      </a:pPr>
                      <a:r>
                        <a:rPr lang="tr-TR" sz="1400" b="1" dirty="0">
                          <a:solidFill>
                            <a:srgbClr val="FFFF00"/>
                          </a:solidFill>
                          <a:latin typeface="Times New Roman"/>
                          <a:ea typeface="Arial Unicode MS"/>
                          <a:cs typeface="Times New Roman"/>
                        </a:rPr>
                        <a:t>Kullanım Alanı</a:t>
                      </a:r>
                      <a:endParaRPr lang="tr-TR" sz="1400" b="1" dirty="0">
                        <a:solidFill>
                          <a:srgbClr val="FFFF00"/>
                        </a:solidFill>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a:txBody>
                    <a:bodyPr/>
                    <a:lstStyle/>
                    <a:p>
                      <a:pPr algn="ctr">
                        <a:spcAft>
                          <a:spcPts val="0"/>
                        </a:spcAft>
                      </a:pPr>
                      <a:r>
                        <a:rPr lang="tr-TR" sz="1400" b="1" dirty="0">
                          <a:solidFill>
                            <a:srgbClr val="FFFF00"/>
                          </a:solidFill>
                          <a:latin typeface="Times New Roman"/>
                          <a:ea typeface="Arial Unicode MS"/>
                          <a:cs typeface="Times New Roman"/>
                        </a:rPr>
                        <a:t>m</a:t>
                      </a:r>
                      <a:r>
                        <a:rPr lang="tr-TR" sz="1400" b="1" baseline="30000" dirty="0">
                          <a:solidFill>
                            <a:srgbClr val="FFFF00"/>
                          </a:solidFill>
                          <a:latin typeface="Times New Roman"/>
                          <a:ea typeface="Arial Unicode MS"/>
                          <a:cs typeface="Times New Roman"/>
                        </a:rPr>
                        <a:t>2</a:t>
                      </a:r>
                      <a:r>
                        <a:rPr lang="tr-TR" sz="1400" b="1" dirty="0">
                          <a:solidFill>
                            <a:srgbClr val="FFFF00"/>
                          </a:solidFill>
                          <a:latin typeface="Times New Roman"/>
                          <a:ea typeface="Arial Unicode MS"/>
                          <a:cs typeface="Times New Roman"/>
                        </a:rPr>
                        <a:t>/kişi</a:t>
                      </a:r>
                      <a:endParaRPr lang="tr-TR" sz="1400" b="1" dirty="0">
                        <a:solidFill>
                          <a:srgbClr val="FFFF00"/>
                        </a:solidFill>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xmlns="" val="10000"/>
                  </a:ext>
                </a:extLst>
              </a:tr>
              <a:tr h="607884">
                <a:tc>
                  <a:txBody>
                    <a:bodyPr/>
                    <a:lstStyle/>
                    <a:p>
                      <a:pPr>
                        <a:spcAft>
                          <a:spcPts val="0"/>
                        </a:spcAft>
                      </a:pPr>
                      <a:r>
                        <a:rPr lang="tr-TR" sz="1200" dirty="0">
                          <a:latin typeface="Times New Roman"/>
                          <a:ea typeface="Arial Unicode MS"/>
                          <a:cs typeface="Times New Roman"/>
                        </a:rPr>
                        <a:t>1</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Konferans salonu, çok amaçlı salonlar (balo vs), lokanta, kantin, bekleme salonları, konser salonları, sinema ve tiyatro salonları, topluma açık stüdyo, düğün salonu vb.</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endParaRPr lang="tr-TR" sz="1200" dirty="0">
                        <a:latin typeface="Times New Roman"/>
                        <a:ea typeface="Arial Unicode MS"/>
                        <a:cs typeface="Times New Roman"/>
                      </a:endParaRPr>
                    </a:p>
                    <a:p>
                      <a:pPr algn="ctr">
                        <a:spcAft>
                          <a:spcPts val="0"/>
                        </a:spcAft>
                      </a:pPr>
                      <a:r>
                        <a:rPr lang="tr-TR" sz="1200" dirty="0">
                          <a:latin typeface="Times New Roman"/>
                          <a:ea typeface="Arial Unicode MS"/>
                          <a:cs typeface="Times New Roman"/>
                        </a:rPr>
                        <a:t>1.5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35460">
                <a:tc rowSpan="2">
                  <a:txBody>
                    <a:bodyPr/>
                    <a:lstStyle/>
                    <a:p>
                      <a:pPr>
                        <a:spcAft>
                          <a:spcPts val="0"/>
                        </a:spcAft>
                      </a:pPr>
                      <a:r>
                        <a:rPr lang="tr-TR" sz="1200" dirty="0">
                          <a:latin typeface="Times New Roman"/>
                          <a:ea typeface="Arial Unicode MS"/>
                          <a:cs typeface="Times New Roman"/>
                        </a:rPr>
                        <a:t>2</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tr-TR" sz="1200" dirty="0">
                          <a:latin typeface="Times New Roman"/>
                          <a:ea typeface="Arial Unicode MS"/>
                          <a:cs typeface="Times New Roman"/>
                        </a:rPr>
                        <a:t>Dans salonları, bar, gece kulüpleri ve benzeri yerler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900">
                          <a:latin typeface="Times New Roman"/>
                          <a:ea typeface="Arial Unicode MS"/>
                          <a:cs typeface="Times New Roman"/>
                        </a:rPr>
                        <a:t>Oturulan kısımları için</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405255">
                <a:tc vMerge="1">
                  <a:txBody>
                    <a:bodyPr/>
                    <a:lstStyle/>
                    <a:p>
                      <a:endParaRPr lang="tr-TR"/>
                    </a:p>
                  </a:txBody>
                  <a:tcPr/>
                </a:tc>
                <a:tc vMerge="1">
                  <a:txBody>
                    <a:bodyPr/>
                    <a:lstStyle/>
                    <a:p>
                      <a:endParaRPr lang="tr-TR"/>
                    </a:p>
                  </a:txBody>
                  <a:tcPr/>
                </a:tc>
                <a:tc>
                  <a:txBody>
                    <a:bodyPr/>
                    <a:lstStyle/>
                    <a:p>
                      <a:pPr algn="just">
                        <a:spcAft>
                          <a:spcPts val="0"/>
                        </a:spcAft>
                      </a:pPr>
                      <a:r>
                        <a:rPr lang="tr-TR" sz="900">
                          <a:latin typeface="Times New Roman"/>
                          <a:ea typeface="Arial Unicode MS"/>
                          <a:cs typeface="Times New Roman"/>
                        </a:rPr>
                        <a:t>Ayakta durulan kısımları için</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dirty="0">
                          <a:latin typeface="Times New Roman"/>
                          <a:ea typeface="Arial Unicode MS"/>
                          <a:cs typeface="Times New Roman"/>
                        </a:rPr>
                        <a:t>0.5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03316">
                <a:tc>
                  <a:txBody>
                    <a:bodyPr/>
                    <a:lstStyle/>
                    <a:p>
                      <a:pPr>
                        <a:spcAft>
                          <a:spcPts val="0"/>
                        </a:spcAft>
                      </a:pPr>
                      <a:r>
                        <a:rPr lang="tr-TR" sz="1200" dirty="0">
                          <a:latin typeface="Times New Roman"/>
                          <a:ea typeface="Arial Unicode MS"/>
                          <a:cs typeface="Times New Roman"/>
                        </a:rPr>
                        <a:t>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Sergi alanları, stüdyolar (film, radyo, televizyon, kayıt)</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a:latin typeface="Times New Roman"/>
                          <a:ea typeface="Arial Unicode MS"/>
                          <a:cs typeface="Times New Roman"/>
                        </a:rPr>
                        <a:t>1.5</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03316">
                <a:tc>
                  <a:txBody>
                    <a:bodyPr/>
                    <a:lstStyle/>
                    <a:p>
                      <a:pPr>
                        <a:spcAft>
                          <a:spcPts val="0"/>
                        </a:spcAft>
                      </a:pPr>
                      <a:r>
                        <a:rPr lang="tr-TR" sz="1200" dirty="0">
                          <a:latin typeface="Times New Roman"/>
                          <a:ea typeface="Arial Unicode MS"/>
                          <a:cs typeface="Times New Roman"/>
                        </a:rPr>
                        <a:t>4</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Terminallerin yolcu geliş gidiş bekleme salonları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03316">
                <a:tc>
                  <a:txBody>
                    <a:bodyPr/>
                    <a:lstStyle/>
                    <a:p>
                      <a:pP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Derslikler, bilgisayar odaları, seminer salonları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03316">
                <a:tc>
                  <a:txBody>
                    <a:bodyPr/>
                    <a:lstStyle/>
                    <a:p>
                      <a:pPr>
                        <a:spcAft>
                          <a:spcPts val="0"/>
                        </a:spcAft>
                      </a:pPr>
                      <a:r>
                        <a:rPr lang="tr-TR" sz="1200" dirty="0">
                          <a:latin typeface="Times New Roman"/>
                          <a:ea typeface="Arial Unicode MS"/>
                          <a:cs typeface="Times New Roman"/>
                        </a:rPr>
                        <a:t>6</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Resepsiyon alanları, bekleme alanları,  </a:t>
                      </a:r>
                      <a:r>
                        <a:rPr lang="tr-TR" sz="1200" dirty="0" err="1">
                          <a:latin typeface="Times New Roman"/>
                          <a:ea typeface="Arial Unicode MS"/>
                          <a:cs typeface="Times New Roman"/>
                        </a:rPr>
                        <a:t>atrium</a:t>
                      </a:r>
                      <a:r>
                        <a:rPr lang="tr-TR" sz="1200" dirty="0">
                          <a:latin typeface="Times New Roman"/>
                          <a:ea typeface="Arial Unicode MS"/>
                          <a:cs typeface="Times New Roman"/>
                        </a:rPr>
                        <a:t> zemini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03316">
                <a:tc>
                  <a:txBody>
                    <a:bodyPr/>
                    <a:lstStyle/>
                    <a:p>
                      <a:pPr>
                        <a:spcAft>
                          <a:spcPts val="0"/>
                        </a:spcAft>
                      </a:pPr>
                      <a:r>
                        <a:rPr lang="tr-TR" sz="1200" dirty="0">
                          <a:latin typeface="Times New Roman"/>
                          <a:ea typeface="Arial Unicode MS"/>
                          <a:cs typeface="Times New Roman"/>
                        </a:rPr>
                        <a:t>7</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Çok amaçlı spor tesisleri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a:latin typeface="Times New Roman"/>
                          <a:ea typeface="Arial Unicode MS"/>
                          <a:cs typeface="Times New Roman"/>
                        </a:rPr>
                        <a:t>3</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03316">
                <a:tc>
                  <a:txBody>
                    <a:bodyPr/>
                    <a:lstStyle/>
                    <a:p>
                      <a:pPr>
                        <a:spcAft>
                          <a:spcPts val="0"/>
                        </a:spcAft>
                      </a:pPr>
                      <a:r>
                        <a:rPr lang="tr-TR" sz="1200" dirty="0">
                          <a:latin typeface="Times New Roman"/>
                          <a:ea typeface="Arial Unicode MS"/>
                          <a:cs typeface="Times New Roman"/>
                        </a:rPr>
                        <a:t>8</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Süpermarketler, mağazalar, dükkânlar</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203316">
                <a:tc>
                  <a:txBody>
                    <a:bodyPr/>
                    <a:lstStyle/>
                    <a:p>
                      <a:pPr>
                        <a:spcAft>
                          <a:spcPts val="0"/>
                        </a:spcAft>
                      </a:pPr>
                      <a:r>
                        <a:rPr lang="tr-TR" sz="1200" dirty="0">
                          <a:latin typeface="Times New Roman"/>
                          <a:ea typeface="Arial Unicode MS"/>
                          <a:cs typeface="Times New Roman"/>
                        </a:rPr>
                        <a:t>9</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Sanat galerileri, müzeler, atölyeler</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203316">
                <a:tc>
                  <a:txBody>
                    <a:bodyPr/>
                    <a:lstStyle/>
                    <a:p>
                      <a:pP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err="1">
                          <a:latin typeface="Times New Roman"/>
                          <a:ea typeface="Arial Unicode MS"/>
                          <a:cs typeface="Times New Roman"/>
                        </a:rPr>
                        <a:t>Fitnes</a:t>
                      </a:r>
                      <a:r>
                        <a:rPr lang="tr-TR" sz="1200" dirty="0">
                          <a:latin typeface="Times New Roman"/>
                          <a:ea typeface="Arial Unicode MS"/>
                          <a:cs typeface="Times New Roman"/>
                        </a:rPr>
                        <a:t> merkezleri, aerobik salonları, okuma salonları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203316">
                <a:tc>
                  <a:txBody>
                    <a:bodyPr/>
                    <a:lstStyle/>
                    <a:p>
                      <a:pPr>
                        <a:spcAft>
                          <a:spcPts val="0"/>
                        </a:spcAft>
                      </a:pPr>
                      <a:r>
                        <a:rPr lang="tr-TR" sz="1200" dirty="0">
                          <a:latin typeface="Times New Roman"/>
                          <a:ea typeface="Arial Unicode MS"/>
                          <a:cs typeface="Times New Roman"/>
                        </a:rPr>
                        <a:t>11</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Ofisler, dernek merkezleri, halk kütüphaneleri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a:latin typeface="Times New Roman"/>
                          <a:ea typeface="Arial Unicode MS"/>
                          <a:cs typeface="Times New Roman"/>
                        </a:rPr>
                        <a:t>10</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203316">
                <a:tc>
                  <a:txBody>
                    <a:bodyPr/>
                    <a:lstStyle/>
                    <a:p>
                      <a:pPr>
                        <a:spcAft>
                          <a:spcPts val="0"/>
                        </a:spcAft>
                      </a:pPr>
                      <a:r>
                        <a:rPr lang="tr-TR" sz="1200" dirty="0">
                          <a:latin typeface="Times New Roman"/>
                          <a:ea typeface="Arial Unicode MS"/>
                          <a:cs typeface="Times New Roman"/>
                        </a:rPr>
                        <a:t>12</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Öğrenci yatak odaları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203316">
                <a:tc>
                  <a:txBody>
                    <a:bodyPr/>
                    <a:lstStyle/>
                    <a:p>
                      <a:pPr>
                        <a:spcAft>
                          <a:spcPts val="0"/>
                        </a:spcAft>
                      </a:pPr>
                      <a:r>
                        <a:rPr lang="tr-TR" sz="1200" dirty="0">
                          <a:latin typeface="Times New Roman"/>
                          <a:ea typeface="Arial Unicode MS"/>
                          <a:cs typeface="Times New Roman"/>
                        </a:rPr>
                        <a:t>13</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Paketleme yerleri, fabrika üretim alanları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4"/>
                  </a:ext>
                </a:extLst>
              </a:tr>
              <a:tr h="203316">
                <a:tc>
                  <a:txBody>
                    <a:bodyPr/>
                    <a:lstStyle/>
                    <a:p>
                      <a:pPr>
                        <a:spcAft>
                          <a:spcPts val="0"/>
                        </a:spcAft>
                      </a:pPr>
                      <a:r>
                        <a:rPr lang="tr-TR" sz="1200" dirty="0">
                          <a:latin typeface="Times New Roman"/>
                          <a:ea typeface="Arial Unicode MS"/>
                          <a:cs typeface="Times New Roman"/>
                        </a:rPr>
                        <a:t>14</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Hastane yatak odaları, hemşire odaları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5"/>
                  </a:ext>
                </a:extLst>
              </a:tr>
              <a:tr h="203316">
                <a:tc>
                  <a:txBody>
                    <a:bodyPr/>
                    <a:lstStyle/>
                    <a:p>
                      <a:pPr>
                        <a:spcAft>
                          <a:spcPts val="0"/>
                        </a:spcAft>
                      </a:pPr>
                      <a:r>
                        <a:rPr lang="tr-TR" sz="1200" dirty="0">
                          <a:latin typeface="Times New Roman"/>
                          <a:ea typeface="Arial Unicode MS"/>
                          <a:cs typeface="Times New Roman"/>
                        </a:rPr>
                        <a:t>15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a:latin typeface="Times New Roman"/>
                          <a:ea typeface="Arial Unicode MS"/>
                          <a:cs typeface="Times New Roman"/>
                        </a:rPr>
                        <a:t>Mutfaklar, çamaşırhaneler</a:t>
                      </a:r>
                      <a:endParaRPr lang="tr-TR" sz="120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10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6"/>
                  </a:ext>
                </a:extLst>
              </a:tr>
              <a:tr h="203316">
                <a:tc>
                  <a:txBody>
                    <a:bodyPr/>
                    <a:lstStyle/>
                    <a:p>
                      <a:pPr>
                        <a:spcAft>
                          <a:spcPts val="0"/>
                        </a:spcAft>
                      </a:pPr>
                      <a:r>
                        <a:rPr lang="tr-TR" sz="1200" dirty="0">
                          <a:latin typeface="Times New Roman"/>
                          <a:ea typeface="Arial Unicode MS"/>
                          <a:cs typeface="Times New Roman"/>
                        </a:rPr>
                        <a:t>16</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Otel yatak odaları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7"/>
                  </a:ext>
                </a:extLst>
              </a:tr>
              <a:tr h="203316">
                <a:tc>
                  <a:txBody>
                    <a:bodyPr/>
                    <a:lstStyle/>
                    <a:p>
                      <a:pPr>
                        <a:spcAft>
                          <a:spcPts val="0"/>
                        </a:spcAft>
                      </a:pPr>
                      <a:r>
                        <a:rPr lang="tr-TR" sz="1200" dirty="0">
                          <a:latin typeface="Times New Roman"/>
                          <a:ea typeface="Arial Unicode MS"/>
                          <a:cs typeface="Times New Roman"/>
                        </a:rPr>
                        <a:t>17</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Hastane laboratuarları, eczaneler</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8"/>
                  </a:ext>
                </a:extLst>
              </a:tr>
              <a:tr h="203316">
                <a:tc>
                  <a:txBody>
                    <a:bodyPr/>
                    <a:lstStyle/>
                    <a:p>
                      <a:pPr>
                        <a:spcAft>
                          <a:spcPts val="0"/>
                        </a:spcAft>
                      </a:pPr>
                      <a:r>
                        <a:rPr lang="tr-TR" sz="1200" dirty="0">
                          <a:latin typeface="Times New Roman"/>
                          <a:ea typeface="Arial Unicode MS"/>
                          <a:cs typeface="Times New Roman"/>
                        </a:rPr>
                        <a:t>18</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Muayenehane, öğrenci laboratuarları</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5</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9"/>
                  </a:ext>
                </a:extLst>
              </a:tr>
              <a:tr h="203316">
                <a:tc>
                  <a:txBody>
                    <a:bodyPr/>
                    <a:lstStyle/>
                    <a:p>
                      <a:pPr>
                        <a:spcAft>
                          <a:spcPts val="0"/>
                        </a:spcAft>
                      </a:pPr>
                      <a:r>
                        <a:rPr lang="tr-TR" sz="1200" dirty="0">
                          <a:latin typeface="Times New Roman"/>
                          <a:ea typeface="Arial Unicode MS"/>
                          <a:cs typeface="Times New Roman"/>
                        </a:rPr>
                        <a:t>19</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Depolar, ambarlar, </a:t>
                      </a:r>
                      <a:r>
                        <a:rPr lang="tr-TR" sz="1200" dirty="0" err="1">
                          <a:latin typeface="Times New Roman"/>
                          <a:ea typeface="Arial Unicode MS"/>
                          <a:cs typeface="Times New Roman"/>
                        </a:rPr>
                        <a:t>makina</a:t>
                      </a:r>
                      <a:r>
                        <a:rPr lang="tr-TR" sz="1200" dirty="0">
                          <a:latin typeface="Times New Roman"/>
                          <a:ea typeface="Arial Unicode MS"/>
                          <a:cs typeface="Times New Roman"/>
                        </a:rPr>
                        <a:t> daireleri</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20"/>
                  </a:ext>
                </a:extLst>
              </a:tr>
              <a:tr h="203316">
                <a:tc>
                  <a:txBody>
                    <a:bodyPr/>
                    <a:lstStyle/>
                    <a:p>
                      <a:pPr>
                        <a:spcAft>
                          <a:spcPts val="0"/>
                        </a:spcAft>
                      </a:pPr>
                      <a:r>
                        <a:rPr lang="tr-TR" sz="1200" dirty="0">
                          <a:latin typeface="Times New Roman"/>
                          <a:ea typeface="Arial Unicode MS"/>
                          <a:cs typeface="Times New Roman"/>
                        </a:rPr>
                        <a:t>20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tr-TR" sz="1200" dirty="0">
                          <a:latin typeface="Times New Roman"/>
                          <a:ea typeface="Arial Unicode MS"/>
                          <a:cs typeface="Times New Roman"/>
                        </a:rPr>
                        <a:t>Otoparklar </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1200" dirty="0">
                          <a:latin typeface="Times New Roman"/>
                          <a:ea typeface="Arial Unicode MS"/>
                          <a:cs typeface="Times New Roman"/>
                        </a:rPr>
                        <a:t>30</a:t>
                      </a:r>
                      <a:endParaRPr lang="tr-TR" sz="12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21"/>
                  </a:ext>
                </a:extLst>
              </a:tr>
              <a:tr h="540341">
                <a:tc gridSpan="4">
                  <a:txBody>
                    <a:bodyPr/>
                    <a:lstStyle/>
                    <a:p>
                      <a:pPr algn="just">
                        <a:spcAft>
                          <a:spcPts val="600"/>
                        </a:spcAft>
                      </a:pPr>
                      <a:r>
                        <a:rPr lang="tr-TR" sz="1050" dirty="0">
                          <a:latin typeface="Times New Roman"/>
                          <a:ea typeface="Arial Unicode MS"/>
                          <a:cs typeface="Times New Roman"/>
                        </a:rPr>
                        <a:t>Kullanıcı yükü; gerekli kaçış ve panik hesaplarında kullanılmak üzere 1, 2, 3 ve 4. satırlarda </a:t>
                      </a:r>
                      <a:r>
                        <a:rPr lang="tr-TR" sz="1050" dirty="0" err="1">
                          <a:latin typeface="Times New Roman"/>
                          <a:ea typeface="Arial Unicode MS"/>
                          <a:cs typeface="Times New Roman"/>
                        </a:rPr>
                        <a:t>yeralan</a:t>
                      </a:r>
                      <a:r>
                        <a:rPr lang="tr-TR" sz="1050" dirty="0">
                          <a:latin typeface="Times New Roman"/>
                          <a:ea typeface="Arial Unicode MS"/>
                          <a:cs typeface="Times New Roman"/>
                        </a:rPr>
                        <a:t> kullanım alanlarında net alana, diğer satırlarda </a:t>
                      </a:r>
                      <a:r>
                        <a:rPr lang="tr-TR" sz="1050" dirty="0" err="1">
                          <a:latin typeface="Times New Roman"/>
                          <a:ea typeface="Arial Unicode MS"/>
                          <a:cs typeface="Times New Roman"/>
                        </a:rPr>
                        <a:t>yeralan</a:t>
                      </a:r>
                      <a:r>
                        <a:rPr lang="tr-TR" sz="1050" dirty="0">
                          <a:latin typeface="Times New Roman"/>
                          <a:ea typeface="Arial Unicode MS"/>
                          <a:cs typeface="Times New Roman"/>
                        </a:rPr>
                        <a:t> kullanım alanları için brüt alana göre hesaplanır. Kişi sayısı belirli olan mahallerde, yukarıdaki değerlere göre hesaplanan değerden az olmamak üzere, belirtilen kişi sayısı esas alınır.</a:t>
                      </a:r>
                      <a:endParaRPr lang="tr-TR" sz="1050" dirty="0">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22"/>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000" b="1" dirty="0" smtClean="0"/>
              <a:t>Ek-5/B Çıkışlara Götüren En Uzun Kaçış Uzaklıkları ve Birim Genişlikleri</a:t>
            </a:r>
            <a:r>
              <a:rPr lang="tr-TR" b="1" dirty="0" smtClean="0"/>
              <a:t/>
            </a:r>
            <a:br>
              <a:rPr lang="tr-TR" b="1" dirty="0" smtClean="0"/>
            </a:br>
            <a:endParaRPr lang="tr-TR" dirty="0"/>
          </a:p>
        </p:txBody>
      </p:sp>
      <p:graphicFrame>
        <p:nvGraphicFramePr>
          <p:cNvPr id="4" name="3 İçerik Yer Tutucusu"/>
          <p:cNvGraphicFramePr>
            <a:graphicFrameLocks noGrp="1"/>
          </p:cNvGraphicFramePr>
          <p:nvPr>
            <p:ph idx="1"/>
          </p:nvPr>
        </p:nvGraphicFramePr>
        <p:xfrm>
          <a:off x="428597" y="1071547"/>
          <a:ext cx="8072493" cy="5572164"/>
        </p:xfrm>
        <a:graphic>
          <a:graphicData uri="http://schemas.openxmlformats.org/drawingml/2006/table">
            <a:tbl>
              <a:tblPr/>
              <a:tblGrid>
                <a:gridCol w="1336306">
                  <a:extLst>
                    <a:ext uri="{9D8B030D-6E8A-4147-A177-3AD203B41FA5}">
                      <a16:colId xmlns:a16="http://schemas.microsoft.com/office/drawing/2014/main" xmlns="" val="20000"/>
                    </a:ext>
                  </a:extLst>
                </a:gridCol>
                <a:gridCol w="120305">
                  <a:extLst>
                    <a:ext uri="{9D8B030D-6E8A-4147-A177-3AD203B41FA5}">
                      <a16:colId xmlns:a16="http://schemas.microsoft.com/office/drawing/2014/main" xmlns="" val="20001"/>
                    </a:ext>
                  </a:extLst>
                </a:gridCol>
                <a:gridCol w="672094">
                  <a:extLst>
                    <a:ext uri="{9D8B030D-6E8A-4147-A177-3AD203B41FA5}">
                      <a16:colId xmlns:a16="http://schemas.microsoft.com/office/drawing/2014/main" xmlns="" val="20002"/>
                    </a:ext>
                  </a:extLst>
                </a:gridCol>
                <a:gridCol w="566511">
                  <a:extLst>
                    <a:ext uri="{9D8B030D-6E8A-4147-A177-3AD203B41FA5}">
                      <a16:colId xmlns:a16="http://schemas.microsoft.com/office/drawing/2014/main" xmlns="" val="20003"/>
                    </a:ext>
                  </a:extLst>
                </a:gridCol>
                <a:gridCol w="567299">
                  <a:extLst>
                    <a:ext uri="{9D8B030D-6E8A-4147-A177-3AD203B41FA5}">
                      <a16:colId xmlns:a16="http://schemas.microsoft.com/office/drawing/2014/main" xmlns="" val="20004"/>
                    </a:ext>
                  </a:extLst>
                </a:gridCol>
                <a:gridCol w="567299">
                  <a:extLst>
                    <a:ext uri="{9D8B030D-6E8A-4147-A177-3AD203B41FA5}">
                      <a16:colId xmlns:a16="http://schemas.microsoft.com/office/drawing/2014/main" xmlns="" val="20005"/>
                    </a:ext>
                  </a:extLst>
                </a:gridCol>
                <a:gridCol w="709124">
                  <a:extLst>
                    <a:ext uri="{9D8B030D-6E8A-4147-A177-3AD203B41FA5}">
                      <a16:colId xmlns:a16="http://schemas.microsoft.com/office/drawing/2014/main" xmlns="" val="20006"/>
                    </a:ext>
                  </a:extLst>
                </a:gridCol>
                <a:gridCol w="729609">
                  <a:extLst>
                    <a:ext uri="{9D8B030D-6E8A-4147-A177-3AD203B41FA5}">
                      <a16:colId xmlns:a16="http://schemas.microsoft.com/office/drawing/2014/main" xmlns="" val="20007"/>
                    </a:ext>
                  </a:extLst>
                </a:gridCol>
                <a:gridCol w="120305">
                  <a:extLst>
                    <a:ext uri="{9D8B030D-6E8A-4147-A177-3AD203B41FA5}">
                      <a16:colId xmlns:a16="http://schemas.microsoft.com/office/drawing/2014/main" xmlns="" val="20008"/>
                    </a:ext>
                  </a:extLst>
                </a:gridCol>
                <a:gridCol w="698094">
                  <a:extLst>
                    <a:ext uri="{9D8B030D-6E8A-4147-A177-3AD203B41FA5}">
                      <a16:colId xmlns:a16="http://schemas.microsoft.com/office/drawing/2014/main" xmlns="" val="20009"/>
                    </a:ext>
                  </a:extLst>
                </a:gridCol>
                <a:gridCol w="546814">
                  <a:extLst>
                    <a:ext uri="{9D8B030D-6E8A-4147-A177-3AD203B41FA5}">
                      <a16:colId xmlns:a16="http://schemas.microsoft.com/office/drawing/2014/main" xmlns="" val="20010"/>
                    </a:ext>
                  </a:extLst>
                </a:gridCol>
                <a:gridCol w="729609">
                  <a:extLst>
                    <a:ext uri="{9D8B030D-6E8A-4147-A177-3AD203B41FA5}">
                      <a16:colId xmlns:a16="http://schemas.microsoft.com/office/drawing/2014/main" xmlns="" val="20011"/>
                    </a:ext>
                  </a:extLst>
                </a:gridCol>
                <a:gridCol w="709124">
                  <a:extLst>
                    <a:ext uri="{9D8B030D-6E8A-4147-A177-3AD203B41FA5}">
                      <a16:colId xmlns:a16="http://schemas.microsoft.com/office/drawing/2014/main" xmlns="" val="20012"/>
                    </a:ext>
                  </a:extLst>
                </a:gridCol>
              </a:tblGrid>
              <a:tr h="415661">
                <a:tc>
                  <a:txBody>
                    <a:bodyPr/>
                    <a:lstStyle/>
                    <a:p>
                      <a:pPr>
                        <a:spcAft>
                          <a:spcPts val="0"/>
                        </a:spcAft>
                      </a:pPr>
                      <a:endParaRPr lang="tr-TR" sz="800" dirty="0">
                        <a:solidFill>
                          <a:srgbClr val="FFFF00"/>
                        </a:solidFill>
                        <a:latin typeface="Times New Roman"/>
                        <a:ea typeface="Times New Roman"/>
                        <a:cs typeface="Times New Roman"/>
                      </a:endParaRPr>
                    </a:p>
                    <a:p>
                      <a:pPr>
                        <a:spcAft>
                          <a:spcPts val="0"/>
                        </a:spcAft>
                      </a:pPr>
                      <a:r>
                        <a:rPr lang="tr-TR" sz="800" dirty="0">
                          <a:solidFill>
                            <a:srgbClr val="FFFF00"/>
                          </a:solidFill>
                          <a:latin typeface="Times New Roman"/>
                          <a:ea typeface="Times New Roman"/>
                          <a:cs typeface="Times New Roman"/>
                        </a:rPr>
                        <a:t>Kullanım Sınıfı</a:t>
                      </a:r>
                      <a:endParaRPr lang="tr-TR" sz="1200" dirty="0">
                        <a:solidFill>
                          <a:srgbClr val="FFFF00"/>
                        </a:solidFill>
                        <a:latin typeface="Arial"/>
                        <a:ea typeface="Times New Roman"/>
                        <a:cs typeface="Times New Roman"/>
                      </a:endParaRPr>
                    </a:p>
                  </a:txBody>
                  <a:tcPr marL="43346" marR="433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3">
                  <a:txBody>
                    <a:bodyPr/>
                    <a:lstStyle/>
                    <a:p>
                      <a:pPr algn="ctr">
                        <a:spcAft>
                          <a:spcPts val="0"/>
                        </a:spcAft>
                      </a:pPr>
                      <a:endParaRPr lang="tr-TR" sz="800" dirty="0">
                        <a:solidFill>
                          <a:srgbClr val="FFFF00"/>
                        </a:solidFill>
                        <a:latin typeface="Times New Roman"/>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Tek yön</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en çok uzaklık (m)</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hMerge="1">
                  <a:txBody>
                    <a:bodyPr/>
                    <a:lstStyle/>
                    <a:p>
                      <a:endParaRPr lang="tr-TR"/>
                    </a:p>
                  </a:txBody>
                  <a:tcPr/>
                </a:tc>
                <a:tc gridSpan="2">
                  <a:txBody>
                    <a:bodyPr/>
                    <a:lstStyle/>
                    <a:p>
                      <a:pPr algn="ctr">
                        <a:spcAft>
                          <a:spcPts val="0"/>
                        </a:spcAft>
                      </a:pPr>
                      <a:endParaRPr lang="tr-TR" sz="800" dirty="0">
                        <a:solidFill>
                          <a:srgbClr val="FFFF00"/>
                        </a:solidFill>
                        <a:latin typeface="Times New Roman"/>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İki yön</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en çok uzaklık (m)</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gridSpan="5">
                  <a:txBody>
                    <a:bodyPr/>
                    <a:lstStyle/>
                    <a:p>
                      <a:pPr algn="ctr">
                        <a:spcAft>
                          <a:spcPts val="0"/>
                        </a:spcAft>
                      </a:pPr>
                      <a:endParaRPr lang="tr-TR" sz="800" dirty="0">
                        <a:solidFill>
                          <a:srgbClr val="FFFF00"/>
                        </a:solidFill>
                        <a:latin typeface="Times New Roman"/>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Birim genişlik için kişi sayısı</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2">
                  <a:txBody>
                    <a:bodyPr/>
                    <a:lstStyle/>
                    <a:p>
                      <a:pPr algn="ctr">
                        <a:spcAft>
                          <a:spcPts val="0"/>
                        </a:spcAft>
                      </a:pPr>
                      <a:r>
                        <a:rPr lang="tr-TR" sz="800" dirty="0">
                          <a:solidFill>
                            <a:srgbClr val="FFFF00"/>
                          </a:solidFill>
                          <a:latin typeface="Times New Roman"/>
                          <a:ea typeface="Times New Roman"/>
                          <a:cs typeface="Times New Roman"/>
                        </a:rPr>
                        <a:t>Çıkmaz koridor</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en çok uzaklık(m) </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extLst>
                  <a:ext uri="{0D108BD9-81ED-4DB2-BD59-A6C34878D82A}">
                    <a16:rowId xmlns:a16="http://schemas.microsoft.com/office/drawing/2014/main" xmlns="" val="10000"/>
                  </a:ext>
                </a:extLst>
              </a:tr>
              <a:tr h="327227">
                <a:tc rowSpan="2">
                  <a:txBody>
                    <a:bodyPr/>
                    <a:lstStyle/>
                    <a:p>
                      <a:pPr>
                        <a:spcAft>
                          <a:spcPts val="0"/>
                        </a:spcAft>
                      </a:pPr>
                      <a:endParaRPr lang="tr-TR" sz="800">
                        <a:solidFill>
                          <a:srgbClr val="FFFF00"/>
                        </a:solidFill>
                        <a:latin typeface="Times New Roman"/>
                        <a:ea typeface="Times New Roman"/>
                        <a:cs typeface="Times New Roman"/>
                      </a:endParaRPr>
                    </a:p>
                  </a:txBody>
                  <a:tcPr marL="43346" marR="433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gridSpan="2">
                  <a:txBody>
                    <a:bodyPr/>
                    <a:lstStyle/>
                    <a:p>
                      <a:pPr algn="ctr">
                        <a:spcAft>
                          <a:spcPts val="0"/>
                        </a:spcAft>
                      </a:pPr>
                      <a:r>
                        <a:rPr lang="tr-TR" sz="800">
                          <a:solidFill>
                            <a:srgbClr val="FFFF00"/>
                          </a:solidFill>
                          <a:latin typeface="Times New Roman"/>
                          <a:ea typeface="Times New Roman"/>
                          <a:cs typeface="Times New Roman"/>
                        </a:rPr>
                        <a:t>Yağmurlama Sistemi yok</a:t>
                      </a:r>
                      <a:endParaRPr lang="tr-TR" sz="120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hMerge="1">
                  <a:txBody>
                    <a:bodyPr/>
                    <a:lstStyle/>
                    <a:p>
                      <a:endParaRPr lang="tr-TR"/>
                    </a:p>
                  </a:txBody>
                  <a:tcPr/>
                </a:tc>
                <a:tc rowSpan="2">
                  <a:txBody>
                    <a:bodyPr/>
                    <a:lstStyle/>
                    <a:p>
                      <a:pPr algn="ctr">
                        <a:spcAft>
                          <a:spcPts val="0"/>
                        </a:spcAft>
                      </a:pPr>
                      <a:r>
                        <a:rPr lang="tr-TR" sz="800" dirty="0">
                          <a:solidFill>
                            <a:srgbClr val="FFFF00"/>
                          </a:solidFill>
                          <a:latin typeface="Times New Roman"/>
                          <a:ea typeface="Times New Roman"/>
                          <a:cs typeface="Times New Roman"/>
                        </a:rPr>
                        <a:t>Yağmurlama Sistemli</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a:spcAft>
                          <a:spcPts val="0"/>
                        </a:spcAft>
                      </a:pPr>
                      <a:r>
                        <a:rPr lang="tr-TR" sz="800" dirty="0">
                          <a:solidFill>
                            <a:srgbClr val="FFFF00"/>
                          </a:solidFill>
                          <a:latin typeface="Times New Roman"/>
                          <a:ea typeface="Times New Roman"/>
                          <a:cs typeface="Times New Roman"/>
                        </a:rPr>
                        <a:t>Yağmurlama Sistemi yok</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rowSpan="2">
                  <a:txBody>
                    <a:bodyPr/>
                    <a:lstStyle/>
                    <a:p>
                      <a:pPr algn="ctr">
                        <a:spcAft>
                          <a:spcPts val="0"/>
                        </a:spcAft>
                      </a:pPr>
                      <a:r>
                        <a:rPr lang="tr-TR" sz="800" dirty="0">
                          <a:solidFill>
                            <a:srgbClr val="FFFF00"/>
                          </a:solidFill>
                          <a:latin typeface="Times New Roman"/>
                          <a:ea typeface="Times New Roman"/>
                          <a:cs typeface="Times New Roman"/>
                        </a:rPr>
                        <a:t>Yağmurlama Sistemli</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3">
                  <a:txBody>
                    <a:bodyPr/>
                    <a:lstStyle/>
                    <a:p>
                      <a:pPr algn="ctr">
                        <a:spcAft>
                          <a:spcPts val="0"/>
                        </a:spcAft>
                      </a:pPr>
                      <a:r>
                        <a:rPr lang="tr-TR" sz="800" dirty="0">
                          <a:solidFill>
                            <a:srgbClr val="FFFF00"/>
                          </a:solidFill>
                          <a:latin typeface="Times New Roman"/>
                          <a:ea typeface="Times New Roman"/>
                          <a:cs typeface="Times New Roman"/>
                        </a:rPr>
                        <a:t>Kapı Açıklıklarında</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hMerge="1">
                  <a:txBody>
                    <a:bodyPr/>
                    <a:lstStyle/>
                    <a:p>
                      <a:endParaRPr lang="tr-TR"/>
                    </a:p>
                  </a:txBody>
                  <a:tcPr/>
                </a:tc>
                <a:tc rowSpan="2">
                  <a:txBody>
                    <a:bodyPr/>
                    <a:lstStyle/>
                    <a:p>
                      <a:pPr algn="ctr">
                        <a:spcAft>
                          <a:spcPts val="0"/>
                        </a:spcAft>
                      </a:pPr>
                      <a:r>
                        <a:rPr lang="tr-TR" sz="800" dirty="0">
                          <a:solidFill>
                            <a:srgbClr val="FFFF00"/>
                          </a:solidFill>
                          <a:latin typeface="Times New Roman"/>
                          <a:ea typeface="Times New Roman"/>
                          <a:cs typeface="Times New Roman"/>
                        </a:rPr>
                        <a:t>Kaçış Merdivenlerinde</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accent1"/>
                    </a:solidFill>
                  </a:tcPr>
                </a:tc>
                <a:tc rowSpan="2">
                  <a:txBody>
                    <a:bodyPr/>
                    <a:lstStyle/>
                    <a:p>
                      <a:pPr algn="ctr">
                        <a:spcAft>
                          <a:spcPts val="0"/>
                        </a:spcAft>
                      </a:pPr>
                      <a:r>
                        <a:rPr lang="tr-TR" sz="800" dirty="0">
                          <a:solidFill>
                            <a:srgbClr val="FFFF00"/>
                          </a:solidFill>
                          <a:latin typeface="Times New Roman"/>
                          <a:ea typeface="Times New Roman"/>
                          <a:cs typeface="Times New Roman"/>
                        </a:rPr>
                        <a:t>Rampalar ve</a:t>
                      </a:r>
                      <a:endParaRPr lang="tr-TR" sz="1200" dirty="0">
                        <a:solidFill>
                          <a:srgbClr val="FFFF00"/>
                        </a:solidFill>
                        <a:latin typeface="Arial"/>
                        <a:ea typeface="Times New Roman"/>
                        <a:cs typeface="Times New Roman"/>
                      </a:endParaRPr>
                    </a:p>
                    <a:p>
                      <a:pPr algn="ctr">
                        <a:spcAft>
                          <a:spcPts val="0"/>
                        </a:spcAft>
                      </a:pPr>
                      <a:r>
                        <a:rPr lang="tr-TR" sz="800" dirty="0">
                          <a:solidFill>
                            <a:srgbClr val="FFFF00"/>
                          </a:solidFill>
                          <a:latin typeface="Times New Roman"/>
                          <a:ea typeface="Times New Roman"/>
                          <a:cs typeface="Times New Roman"/>
                        </a:rPr>
                        <a:t>Koridorlarda</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algn="ctr">
                        <a:spcAft>
                          <a:spcPts val="0"/>
                        </a:spcAft>
                      </a:pPr>
                      <a:r>
                        <a:rPr lang="tr-TR" sz="800" dirty="0">
                          <a:solidFill>
                            <a:srgbClr val="FFFF00"/>
                          </a:solidFill>
                          <a:latin typeface="Times New Roman"/>
                          <a:ea typeface="Times New Roman"/>
                          <a:cs typeface="Times New Roman"/>
                        </a:rPr>
                        <a:t>Koridorlar</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extLst>
                  <a:ext uri="{0D108BD9-81ED-4DB2-BD59-A6C34878D82A}">
                    <a16:rowId xmlns:a16="http://schemas.microsoft.com/office/drawing/2014/main" xmlns="" val="10001"/>
                  </a:ext>
                </a:extLst>
              </a:tr>
              <a:tr h="554214">
                <a:tc vMerge="1">
                  <a:txBody>
                    <a:bodyPr/>
                    <a:lstStyle/>
                    <a:p>
                      <a:endParaRPr lang="tr-TR"/>
                    </a:p>
                  </a:txBody>
                  <a:tcPr/>
                </a:tc>
                <a:tc gridSpan="2" vMerge="1">
                  <a:txBody>
                    <a:bodyPr/>
                    <a:lstStyle/>
                    <a:p>
                      <a:endParaRPr lang="tr-TR"/>
                    </a:p>
                  </a:txBody>
                  <a:tcPr/>
                </a:tc>
                <a:tc hMerge="1"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spcAft>
                          <a:spcPts val="0"/>
                        </a:spcAft>
                      </a:pPr>
                      <a:r>
                        <a:rPr lang="tr-TR" sz="800" dirty="0">
                          <a:solidFill>
                            <a:srgbClr val="FFFF00"/>
                          </a:solidFill>
                          <a:latin typeface="Times New Roman"/>
                          <a:ea typeface="Times New Roman"/>
                          <a:cs typeface="Times New Roman"/>
                        </a:rPr>
                        <a:t>Dışarı çıkış kapısı</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gridSpan="2">
                  <a:txBody>
                    <a:bodyPr/>
                    <a:lstStyle/>
                    <a:p>
                      <a:pPr algn="ctr">
                        <a:spcAft>
                          <a:spcPts val="0"/>
                        </a:spcAft>
                      </a:pPr>
                      <a:r>
                        <a:rPr lang="tr-TR" sz="800">
                          <a:solidFill>
                            <a:srgbClr val="FFFF00"/>
                          </a:solidFill>
                          <a:latin typeface="Times New Roman"/>
                          <a:ea typeface="Times New Roman"/>
                          <a:cs typeface="Times New Roman"/>
                        </a:rPr>
                        <a:t>Diğer kapılar ve</a:t>
                      </a:r>
                      <a:endParaRPr lang="tr-TR" sz="1200">
                        <a:solidFill>
                          <a:srgbClr val="FFFF00"/>
                        </a:solidFill>
                        <a:latin typeface="Arial"/>
                        <a:ea typeface="Times New Roman"/>
                        <a:cs typeface="Times New Roman"/>
                      </a:endParaRPr>
                    </a:p>
                    <a:p>
                      <a:pPr algn="ctr">
                        <a:spcAft>
                          <a:spcPts val="0"/>
                        </a:spcAft>
                      </a:pPr>
                      <a:r>
                        <a:rPr lang="tr-TR" sz="800">
                          <a:solidFill>
                            <a:srgbClr val="FFFF00"/>
                          </a:solidFill>
                          <a:latin typeface="Times New Roman"/>
                          <a:ea typeface="Times New Roman"/>
                          <a:cs typeface="Times New Roman"/>
                        </a:rPr>
                        <a:t>koridor kapıları</a:t>
                      </a:r>
                      <a:endParaRPr lang="tr-TR" sz="120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hMerge="1">
                  <a:txBody>
                    <a:bodyPr/>
                    <a:lstStyle/>
                    <a:p>
                      <a:endParaRPr lang="tr-TR"/>
                    </a:p>
                  </a:txBody>
                  <a:tcPr/>
                </a:tc>
                <a:tc vMerge="1">
                  <a:txBody>
                    <a:bodyPr/>
                    <a:lstStyle/>
                    <a:p>
                      <a:endParaRPr lang="tr-TR"/>
                    </a:p>
                  </a:txBody>
                  <a:tcPr/>
                </a:tc>
                <a:tc vMerge="1">
                  <a:txBody>
                    <a:bodyPr/>
                    <a:lstStyle/>
                    <a:p>
                      <a:endParaRPr lang="tr-TR"/>
                    </a:p>
                  </a:txBody>
                  <a:tcPr/>
                </a:tc>
                <a:tc>
                  <a:txBody>
                    <a:bodyPr/>
                    <a:lstStyle/>
                    <a:p>
                      <a:pPr algn="ctr">
                        <a:spcAft>
                          <a:spcPts val="0"/>
                        </a:spcAft>
                      </a:pPr>
                      <a:r>
                        <a:rPr lang="tr-TR" sz="800">
                          <a:solidFill>
                            <a:srgbClr val="FFFF00"/>
                          </a:solidFill>
                          <a:latin typeface="Times New Roman"/>
                          <a:ea typeface="Times New Roman"/>
                          <a:cs typeface="Times New Roman"/>
                        </a:rPr>
                        <a:t>Yağmurlama Sistemi yok</a:t>
                      </a:r>
                      <a:endParaRPr lang="tr-TR" sz="120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tr-TR" sz="800" dirty="0">
                          <a:solidFill>
                            <a:srgbClr val="FFFF00"/>
                          </a:solidFill>
                          <a:latin typeface="Times New Roman"/>
                          <a:ea typeface="Times New Roman"/>
                          <a:cs typeface="Times New Roman"/>
                        </a:rPr>
                        <a:t>Yağmurlama Sistemli</a:t>
                      </a:r>
                      <a:endParaRPr lang="tr-TR" sz="1200" dirty="0">
                        <a:solidFill>
                          <a:srgbClr val="FFFF00"/>
                        </a:solidFill>
                        <a:latin typeface="Arial"/>
                        <a:ea typeface="Times New Roman"/>
                        <a:cs typeface="Times New Roman"/>
                      </a:endParaRPr>
                    </a:p>
                  </a:txBody>
                  <a:tcPr marL="43346" marR="433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xmlns="" val="10002"/>
                  </a:ext>
                </a:extLst>
              </a:tr>
              <a:tr h="311745">
                <a:tc gridSpan="2">
                  <a:txBody>
                    <a:bodyPr/>
                    <a:lstStyle/>
                    <a:p>
                      <a:pPr>
                        <a:spcAft>
                          <a:spcPts val="0"/>
                        </a:spcAft>
                      </a:pPr>
                      <a:r>
                        <a:rPr lang="tr-TR" sz="900" dirty="0">
                          <a:solidFill>
                            <a:srgbClr val="000000"/>
                          </a:solidFill>
                          <a:latin typeface="Times New Roman"/>
                          <a:ea typeface="Times New Roman"/>
                          <a:cs typeface="Times New Roman"/>
                        </a:rPr>
                        <a:t>Yüksek Tehlikeli Yerler </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11745">
                <a:tc gridSpan="2">
                  <a:txBody>
                    <a:bodyPr/>
                    <a:lstStyle/>
                    <a:p>
                      <a:pPr>
                        <a:spcAft>
                          <a:spcPts val="0"/>
                        </a:spcAft>
                      </a:pPr>
                      <a:r>
                        <a:rPr lang="tr-TR" sz="900">
                          <a:solidFill>
                            <a:srgbClr val="000000"/>
                          </a:solidFill>
                          <a:latin typeface="Times New Roman"/>
                          <a:ea typeface="Times New Roman"/>
                          <a:cs typeface="Times New Roman"/>
                        </a:rPr>
                        <a:t>Endüstrî Amaçlı Yapılar </a:t>
                      </a:r>
                      <a:r>
                        <a:rPr lang="tr-TR" sz="900" baseline="30000">
                          <a:solidFill>
                            <a:srgbClr val="000000"/>
                          </a:solidFill>
                          <a:latin typeface="Times New Roman"/>
                          <a:ea typeface="Times New Roman"/>
                          <a:cs typeface="Times New Roman"/>
                        </a:rPr>
                        <a:t>(1)</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25</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11745">
                <a:tc gridSpan="2">
                  <a:txBody>
                    <a:bodyPr/>
                    <a:lstStyle/>
                    <a:p>
                      <a:pPr>
                        <a:spcAft>
                          <a:spcPts val="0"/>
                        </a:spcAft>
                      </a:pPr>
                      <a:r>
                        <a:rPr lang="tr-TR" sz="900">
                          <a:solidFill>
                            <a:srgbClr val="000000"/>
                          </a:solidFill>
                          <a:latin typeface="Times New Roman"/>
                          <a:ea typeface="Times New Roman"/>
                          <a:cs typeface="Times New Roman"/>
                        </a:rPr>
                        <a:t>Yurtlar, Yatakhaneler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45</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779364">
                <a:tc gridSpan="2">
                  <a:txBody>
                    <a:bodyPr/>
                    <a:lstStyle/>
                    <a:p>
                      <a:pPr>
                        <a:spcAft>
                          <a:spcPts val="0"/>
                        </a:spcAft>
                      </a:pPr>
                      <a:r>
                        <a:rPr lang="tr-TR" sz="900">
                          <a:solidFill>
                            <a:srgbClr val="000000"/>
                          </a:solidFill>
                          <a:latin typeface="Times New Roman"/>
                          <a:ea typeface="Times New Roman"/>
                          <a:cs typeface="Times New Roman"/>
                        </a:rPr>
                        <a:t>Mağazalar</a:t>
                      </a:r>
                      <a:r>
                        <a:rPr lang="tr-TR" sz="900" b="1">
                          <a:solidFill>
                            <a:srgbClr val="000000"/>
                          </a:solidFill>
                          <a:latin typeface="Times New Roman"/>
                          <a:ea typeface="Times New Roman"/>
                          <a:cs typeface="Times New Roman"/>
                        </a:rPr>
                        <a:t>Hata! Yer işareti tanımlanmamış.</a:t>
                      </a:r>
                      <a:r>
                        <a:rPr lang="tr-TR" sz="900">
                          <a:solidFill>
                            <a:srgbClr val="000000"/>
                          </a:solidFill>
                          <a:latin typeface="Times New Roman"/>
                          <a:ea typeface="Times New Roman"/>
                          <a:cs typeface="Times New Roman"/>
                        </a:rPr>
                        <a:t>, Dükkânlar, Marketler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155873">
                <a:tc gridSpan="2">
                  <a:txBody>
                    <a:bodyPr/>
                    <a:lstStyle/>
                    <a:p>
                      <a:pPr>
                        <a:spcAft>
                          <a:spcPts val="0"/>
                        </a:spcAft>
                      </a:pPr>
                      <a:r>
                        <a:rPr lang="tr-TR" sz="900">
                          <a:solidFill>
                            <a:srgbClr val="000000"/>
                          </a:solidFill>
                          <a:latin typeface="Times New Roman"/>
                          <a:ea typeface="Times New Roman"/>
                          <a:cs typeface="Times New Roman"/>
                        </a:rPr>
                        <a:t>Büro Binaları</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311745">
                <a:tc gridSpan="2">
                  <a:txBody>
                    <a:bodyPr/>
                    <a:lstStyle/>
                    <a:p>
                      <a:pPr>
                        <a:spcAft>
                          <a:spcPts val="0"/>
                        </a:spcAft>
                      </a:pPr>
                      <a:r>
                        <a:rPr lang="tr-TR" sz="900">
                          <a:solidFill>
                            <a:srgbClr val="000000"/>
                          </a:solidFill>
                          <a:latin typeface="Times New Roman"/>
                          <a:ea typeface="Times New Roman"/>
                          <a:cs typeface="Times New Roman"/>
                        </a:rPr>
                        <a:t>Otoparklar ve Depolar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623491">
                <a:tc gridSpan="2">
                  <a:txBody>
                    <a:bodyPr/>
                    <a:lstStyle/>
                    <a:p>
                      <a:pPr>
                        <a:spcAft>
                          <a:spcPts val="0"/>
                        </a:spcAft>
                      </a:pPr>
                      <a:r>
                        <a:rPr lang="tr-TR" sz="900">
                          <a:solidFill>
                            <a:srgbClr val="000000"/>
                          </a:solidFill>
                          <a:latin typeface="Times New Roman"/>
                          <a:ea typeface="Times New Roman"/>
                          <a:cs typeface="Times New Roman"/>
                        </a:rPr>
                        <a:t>Okul</a:t>
                      </a:r>
                      <a:r>
                        <a:rPr lang="tr-TR" sz="900" b="1">
                          <a:solidFill>
                            <a:srgbClr val="000000"/>
                          </a:solidFill>
                          <a:latin typeface="Times New Roman"/>
                          <a:ea typeface="Times New Roman"/>
                          <a:cs typeface="Times New Roman"/>
                        </a:rPr>
                        <a:t>Hata! Yer işareti tanımlanmamış.</a:t>
                      </a:r>
                      <a:r>
                        <a:rPr lang="tr-TR" sz="900">
                          <a:solidFill>
                            <a:srgbClr val="000000"/>
                          </a:solidFill>
                          <a:latin typeface="Times New Roman"/>
                          <a:ea typeface="Times New Roman"/>
                          <a:cs typeface="Times New Roman"/>
                        </a:rPr>
                        <a:t> ve Eğitim Yapıları</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80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11745">
                <a:tc gridSpan="2">
                  <a:txBody>
                    <a:bodyPr/>
                    <a:lstStyle/>
                    <a:p>
                      <a:pPr>
                        <a:spcAft>
                          <a:spcPts val="0"/>
                        </a:spcAft>
                      </a:pPr>
                      <a:r>
                        <a:rPr lang="tr-TR" sz="900">
                          <a:solidFill>
                            <a:srgbClr val="000000"/>
                          </a:solidFill>
                          <a:latin typeface="Times New Roman"/>
                          <a:ea typeface="Times New Roman"/>
                          <a:cs typeface="Times New Roman"/>
                        </a:rPr>
                        <a:t>Toplanma Amaçlı Binalar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80</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60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100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11745">
                <a:tc gridSpan="2">
                  <a:txBody>
                    <a:bodyPr/>
                    <a:lstStyle/>
                    <a:p>
                      <a:pPr>
                        <a:spcAft>
                          <a:spcPts val="0"/>
                        </a:spcAft>
                      </a:pPr>
                      <a:r>
                        <a:rPr lang="tr-TR" sz="900">
                          <a:solidFill>
                            <a:srgbClr val="000000"/>
                          </a:solidFill>
                          <a:latin typeface="Times New Roman"/>
                          <a:ea typeface="Times New Roman"/>
                          <a:cs typeface="Times New Roman"/>
                        </a:rPr>
                        <a:t>Hastaneler, Huzurevleri</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25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623491">
                <a:tc gridSpan="2">
                  <a:txBody>
                    <a:bodyPr/>
                    <a:lstStyle/>
                    <a:p>
                      <a:pPr>
                        <a:spcAft>
                          <a:spcPts val="0"/>
                        </a:spcAft>
                      </a:pPr>
                      <a:r>
                        <a:rPr lang="tr-TR" sz="900">
                          <a:solidFill>
                            <a:srgbClr val="000000"/>
                          </a:solidFill>
                          <a:latin typeface="Times New Roman"/>
                          <a:ea typeface="Times New Roman"/>
                          <a:cs typeface="Times New Roman"/>
                        </a:rPr>
                        <a:t>Oteller</a:t>
                      </a:r>
                      <a:r>
                        <a:rPr lang="tr-TR" sz="900" b="1">
                          <a:solidFill>
                            <a:srgbClr val="000000"/>
                          </a:solidFill>
                          <a:latin typeface="Times New Roman"/>
                          <a:ea typeface="Times New Roman"/>
                          <a:cs typeface="Times New Roman"/>
                        </a:rPr>
                        <a:t>Hata! Yer işareti tanımlanmamış.</a:t>
                      </a:r>
                      <a:r>
                        <a:rPr lang="tr-TR" sz="900">
                          <a:solidFill>
                            <a:srgbClr val="000000"/>
                          </a:solidFill>
                          <a:latin typeface="Times New Roman"/>
                          <a:ea typeface="Times New Roman"/>
                          <a:cs typeface="Times New Roman"/>
                        </a:rPr>
                        <a:t>, Pansiyonlar</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20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222373">
                <a:tc gridSpan="2">
                  <a:txBody>
                    <a:bodyPr/>
                    <a:lstStyle/>
                    <a:p>
                      <a:pPr>
                        <a:spcAft>
                          <a:spcPts val="0"/>
                        </a:spcAft>
                      </a:pPr>
                      <a:r>
                        <a:rPr lang="tr-TR" sz="900">
                          <a:solidFill>
                            <a:srgbClr val="000000"/>
                          </a:solidFill>
                          <a:latin typeface="Times New Roman"/>
                          <a:ea typeface="Times New Roman"/>
                          <a:cs typeface="Times New Roman"/>
                        </a:rPr>
                        <a:t>Apartmanlar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 </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75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40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tr-TR" sz="900">
                          <a:solidFill>
                            <a:srgbClr val="000000"/>
                          </a:solidFill>
                          <a:latin typeface="Times New Roman"/>
                          <a:ea typeface="Times New Roman"/>
                          <a:cs typeface="Times New Roman"/>
                        </a:rPr>
                        <a:t>30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a:spcAft>
                          <a:spcPts val="0"/>
                        </a:spcAft>
                      </a:pPr>
                      <a:r>
                        <a:rPr lang="tr-TR" sz="900">
                          <a:solidFill>
                            <a:srgbClr val="000000"/>
                          </a:solidFill>
                          <a:latin typeface="Times New Roman"/>
                          <a:ea typeface="Times New Roman"/>
                          <a:cs typeface="Times New Roman"/>
                        </a:rPr>
                        <a:t>50</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a:solidFill>
                            <a:srgbClr val="000000"/>
                          </a:solidFill>
                          <a:latin typeface="Times New Roman"/>
                          <a:ea typeface="Times New Roman"/>
                          <a:cs typeface="Times New Roman"/>
                        </a:rPr>
                        <a:t>15</a:t>
                      </a:r>
                      <a:endParaRPr lang="tr-TR" sz="120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900" dirty="0">
                          <a:solidFill>
                            <a:srgbClr val="000000"/>
                          </a:solidFill>
                          <a:latin typeface="Times New Roman"/>
                          <a:ea typeface="Times New Roman"/>
                          <a:cs typeface="Times New Roman"/>
                        </a:rPr>
                        <a:t>20</a:t>
                      </a:r>
                      <a:endParaRPr lang="tr-TR" sz="1200" dirty="0">
                        <a:solidFill>
                          <a:srgbClr val="000000"/>
                        </a:solidFill>
                        <a:latin typeface="Arial"/>
                        <a:ea typeface="Times New Roman"/>
                        <a:cs typeface="Times New Roman"/>
                      </a:endParaRPr>
                    </a:p>
                  </a:txBody>
                  <a:tcPr marL="66877" marR="668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_Text"/>
</p:tagLst>
</file>

<file path=ppt/theme/theme1.xml><?xml version="1.0" encoding="utf-8"?>
<a:theme xmlns:a="http://schemas.openxmlformats.org/drawingml/2006/main" name="ind_1275_slide">
  <a:themeElements>
    <a:clrScheme name="Ofis Teması 2">
      <a:dk1>
        <a:srgbClr val="000000"/>
      </a:dk1>
      <a:lt1>
        <a:srgbClr val="FFCC00"/>
      </a:lt1>
      <a:dk2>
        <a:srgbClr val="000000"/>
      </a:dk2>
      <a:lt2>
        <a:srgbClr val="CCCCCC"/>
      </a:lt2>
      <a:accent1>
        <a:srgbClr val="A66708"/>
      </a:accent1>
      <a:accent2>
        <a:srgbClr val="6E6E00"/>
      </a:accent2>
      <a:accent3>
        <a:srgbClr val="FFE2AA"/>
      </a:accent3>
      <a:accent4>
        <a:srgbClr val="000000"/>
      </a:accent4>
      <a:accent5>
        <a:srgbClr val="D0B8AA"/>
      </a:accent5>
      <a:accent6>
        <a:srgbClr val="636300"/>
      </a:accent6>
      <a:hlink>
        <a:srgbClr val="6E5800"/>
      </a:hlink>
      <a:folHlink>
        <a:srgbClr val="2B5912"/>
      </a:folHlink>
    </a:clrScheme>
    <a:fontScheme name="Ofis Teması">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is Teması 1">
        <a:dk1>
          <a:srgbClr val="000000"/>
        </a:dk1>
        <a:lt1>
          <a:srgbClr val="FFCC00"/>
        </a:lt1>
        <a:dk2>
          <a:srgbClr val="000000"/>
        </a:dk2>
        <a:lt2>
          <a:srgbClr val="CCCCCC"/>
        </a:lt2>
        <a:accent1>
          <a:srgbClr val="A18100"/>
        </a:accent1>
        <a:accent2>
          <a:srgbClr val="916D00"/>
        </a:accent2>
        <a:accent3>
          <a:srgbClr val="FFE2AA"/>
        </a:accent3>
        <a:accent4>
          <a:srgbClr val="000000"/>
        </a:accent4>
        <a:accent5>
          <a:srgbClr val="CDC1AA"/>
        </a:accent5>
        <a:accent6>
          <a:srgbClr val="836200"/>
        </a:accent6>
        <a:hlink>
          <a:srgbClr val="735C00"/>
        </a:hlink>
        <a:folHlink>
          <a:srgbClr val="665200"/>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CC00"/>
        </a:lt1>
        <a:dk2>
          <a:srgbClr val="000000"/>
        </a:dk2>
        <a:lt2>
          <a:srgbClr val="CCCCCC"/>
        </a:lt2>
        <a:accent1>
          <a:srgbClr val="A66708"/>
        </a:accent1>
        <a:accent2>
          <a:srgbClr val="6E6E00"/>
        </a:accent2>
        <a:accent3>
          <a:srgbClr val="FFE2AA"/>
        </a:accent3>
        <a:accent4>
          <a:srgbClr val="000000"/>
        </a:accent4>
        <a:accent5>
          <a:srgbClr val="D0B8AA"/>
        </a:accent5>
        <a:accent6>
          <a:srgbClr val="636300"/>
        </a:accent6>
        <a:hlink>
          <a:srgbClr val="6E5800"/>
        </a:hlink>
        <a:folHlink>
          <a:srgbClr val="2B5912"/>
        </a:folHlink>
      </a:clrScheme>
      <a:clrMap bg1="lt1" tx1="dk1" bg2="lt2" tx2="dk2" accent1="accent1" accent2="accent2" accent3="accent3" accent4="accent4" accent5="accent5" accent6="accent6" hlink="hlink" folHlink="folHlink"/>
    </a:extraClrScheme>
    <a:extraClrScheme>
      <a:clrScheme name="Ofis Teması 3">
        <a:dk1>
          <a:srgbClr val="000000"/>
        </a:dk1>
        <a:lt1>
          <a:srgbClr val="FFCC00"/>
        </a:lt1>
        <a:dk2>
          <a:srgbClr val="000000"/>
        </a:dk2>
        <a:lt2>
          <a:srgbClr val="CCCCCC"/>
        </a:lt2>
        <a:accent1>
          <a:srgbClr val="3D6399"/>
        </a:accent1>
        <a:accent2>
          <a:srgbClr val="735C00"/>
        </a:accent2>
        <a:accent3>
          <a:srgbClr val="FFE2AA"/>
        </a:accent3>
        <a:accent4>
          <a:srgbClr val="000000"/>
        </a:accent4>
        <a:accent5>
          <a:srgbClr val="AFB7CA"/>
        </a:accent5>
        <a:accent6>
          <a:srgbClr val="685300"/>
        </a:accent6>
        <a:hlink>
          <a:srgbClr val="913A5C"/>
        </a:hlink>
        <a:folHlink>
          <a:srgbClr val="574278"/>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FFCC00"/>
        </a:lt1>
        <a:dk2>
          <a:srgbClr val="000000"/>
        </a:dk2>
        <a:lt2>
          <a:srgbClr val="CCCCCC"/>
        </a:lt2>
        <a:accent1>
          <a:srgbClr val="198019"/>
        </a:accent1>
        <a:accent2>
          <a:srgbClr val="994545"/>
        </a:accent2>
        <a:accent3>
          <a:srgbClr val="FFE2AA"/>
        </a:accent3>
        <a:accent4>
          <a:srgbClr val="000000"/>
        </a:accent4>
        <a:accent5>
          <a:srgbClr val="ABC0AB"/>
        </a:accent5>
        <a:accent6>
          <a:srgbClr val="8A3E3E"/>
        </a:accent6>
        <a:hlink>
          <a:srgbClr val="574E85"/>
        </a:hlink>
        <a:folHlink>
          <a:srgbClr val="665200"/>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CCCCCC"/>
        </a:lt2>
        <a:accent1>
          <a:srgbClr val="A18100"/>
        </a:accent1>
        <a:accent2>
          <a:srgbClr val="916D00"/>
        </a:accent2>
        <a:accent3>
          <a:srgbClr val="FFFFFF"/>
        </a:accent3>
        <a:accent4>
          <a:srgbClr val="000000"/>
        </a:accent4>
        <a:accent5>
          <a:srgbClr val="CDC1AA"/>
        </a:accent5>
        <a:accent6>
          <a:srgbClr val="836200"/>
        </a:accent6>
        <a:hlink>
          <a:srgbClr val="735C00"/>
        </a:hlink>
        <a:folHlink>
          <a:srgbClr val="665200"/>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CCCCCC"/>
        </a:lt2>
        <a:accent1>
          <a:srgbClr val="A66708"/>
        </a:accent1>
        <a:accent2>
          <a:srgbClr val="6E6E00"/>
        </a:accent2>
        <a:accent3>
          <a:srgbClr val="FFFFFF"/>
        </a:accent3>
        <a:accent4>
          <a:srgbClr val="000000"/>
        </a:accent4>
        <a:accent5>
          <a:srgbClr val="D0B8AA"/>
        </a:accent5>
        <a:accent6>
          <a:srgbClr val="636300"/>
        </a:accent6>
        <a:hlink>
          <a:srgbClr val="6E5800"/>
        </a:hlink>
        <a:folHlink>
          <a:srgbClr val="2B5912"/>
        </a:folHlink>
      </a:clrScheme>
      <a:clrMap bg1="lt1" tx1="dk1" bg2="lt2" tx2="dk2" accent1="accent1" accent2="accent2" accent3="accent3" accent4="accent4" accent5="accent5" accent6="accent6" hlink="hlink" folHlink="folHlink"/>
    </a:extraClrScheme>
    <a:extraClrScheme>
      <a:clrScheme name="Ofis Teması 7">
        <a:dk1>
          <a:srgbClr val="000000"/>
        </a:dk1>
        <a:lt1>
          <a:srgbClr val="F8F8F8"/>
        </a:lt1>
        <a:dk2>
          <a:srgbClr val="000000"/>
        </a:dk2>
        <a:lt2>
          <a:srgbClr val="CCCCCC"/>
        </a:lt2>
        <a:accent1>
          <a:srgbClr val="3D6399"/>
        </a:accent1>
        <a:accent2>
          <a:srgbClr val="735C00"/>
        </a:accent2>
        <a:accent3>
          <a:srgbClr val="FBFBFB"/>
        </a:accent3>
        <a:accent4>
          <a:srgbClr val="000000"/>
        </a:accent4>
        <a:accent5>
          <a:srgbClr val="AFB7CA"/>
        </a:accent5>
        <a:accent6>
          <a:srgbClr val="685300"/>
        </a:accent6>
        <a:hlink>
          <a:srgbClr val="913A5C"/>
        </a:hlink>
        <a:folHlink>
          <a:srgbClr val="574278"/>
        </a:folHlink>
      </a:clrScheme>
      <a:clrMap bg1="lt1" tx1="dk1" bg2="lt2" tx2="dk2" accent1="accent1" accent2="accent2" accent3="accent3" accent4="accent4" accent5="accent5" accent6="accent6" hlink="hlink" folHlink="folHlink"/>
    </a:extraClrScheme>
    <a:extraClrScheme>
      <a:clrScheme name="Ofis Teması 8">
        <a:dk1>
          <a:srgbClr val="000000"/>
        </a:dk1>
        <a:lt1>
          <a:srgbClr val="FFFFFF"/>
        </a:lt1>
        <a:dk2>
          <a:srgbClr val="000000"/>
        </a:dk2>
        <a:lt2>
          <a:srgbClr val="CCCCCC"/>
        </a:lt2>
        <a:accent1>
          <a:srgbClr val="198019"/>
        </a:accent1>
        <a:accent2>
          <a:srgbClr val="994545"/>
        </a:accent2>
        <a:accent3>
          <a:srgbClr val="FFFFFF"/>
        </a:accent3>
        <a:accent4>
          <a:srgbClr val="000000"/>
        </a:accent4>
        <a:accent5>
          <a:srgbClr val="ABC0AB"/>
        </a:accent5>
        <a:accent6>
          <a:srgbClr val="8A3E3E"/>
        </a:accent6>
        <a:hlink>
          <a:srgbClr val="574E85"/>
        </a:hlink>
        <a:folHlink>
          <a:srgbClr val="6652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nd_1279_slide">
  <a:themeElements>
    <a:clrScheme name="Ofis Teması 2">
      <a:dk1>
        <a:srgbClr val="333333"/>
      </a:dk1>
      <a:lt1>
        <a:srgbClr val="FFFFFF"/>
      </a:lt1>
      <a:dk2>
        <a:srgbClr val="3366CC"/>
      </a:dk2>
      <a:lt2>
        <a:srgbClr val="FFFFFF"/>
      </a:lt2>
      <a:accent1>
        <a:srgbClr val="8ACAE6"/>
      </a:accent1>
      <a:accent2>
        <a:srgbClr val="B9B5F7"/>
      </a:accent2>
      <a:accent3>
        <a:srgbClr val="ADB8E2"/>
      </a:accent3>
      <a:accent4>
        <a:srgbClr val="DADADA"/>
      </a:accent4>
      <a:accent5>
        <a:srgbClr val="C4E1F0"/>
      </a:accent5>
      <a:accent6>
        <a:srgbClr val="A7A4E0"/>
      </a:accent6>
      <a:hlink>
        <a:srgbClr val="A6C3FF"/>
      </a:hlink>
      <a:folHlink>
        <a:srgbClr val="D9C3E0"/>
      </a:folHlink>
    </a:clrScheme>
    <a:fontScheme name="Ofis Teması">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is Teması 1">
        <a:dk1>
          <a:srgbClr val="333333"/>
        </a:dk1>
        <a:lt1>
          <a:srgbClr val="FFFFFF"/>
        </a:lt1>
        <a:dk2>
          <a:srgbClr val="3366CC"/>
        </a:dk2>
        <a:lt2>
          <a:srgbClr val="FFFFFF"/>
        </a:lt2>
        <a:accent1>
          <a:srgbClr val="8CB2FF"/>
        </a:accent1>
        <a:accent2>
          <a:srgbClr val="AAC2F2"/>
        </a:accent2>
        <a:accent3>
          <a:srgbClr val="ADB8E2"/>
        </a:accent3>
        <a:accent4>
          <a:srgbClr val="DADADA"/>
        </a:accent4>
        <a:accent5>
          <a:srgbClr val="C5D5FF"/>
        </a:accent5>
        <a:accent6>
          <a:srgbClr val="9AB0DB"/>
        </a:accent6>
        <a:hlink>
          <a:srgbClr val="B2CCFF"/>
        </a:hlink>
        <a:folHlink>
          <a:srgbClr val="C2D2F2"/>
        </a:folHlink>
      </a:clrScheme>
      <a:clrMap bg1="dk2" tx1="lt1" bg2="dk1" tx2="lt2" accent1="accent1" accent2="accent2" accent3="accent3" accent4="accent4" accent5="accent5" accent6="accent6" hlink="hlink" folHlink="folHlink"/>
    </a:extraClrScheme>
    <a:extraClrScheme>
      <a:clrScheme name="Ofis Teması 2">
        <a:dk1>
          <a:srgbClr val="333333"/>
        </a:dk1>
        <a:lt1>
          <a:srgbClr val="FFFFFF"/>
        </a:lt1>
        <a:dk2>
          <a:srgbClr val="3366CC"/>
        </a:dk2>
        <a:lt2>
          <a:srgbClr val="FFFFFF"/>
        </a:lt2>
        <a:accent1>
          <a:srgbClr val="8ACAE6"/>
        </a:accent1>
        <a:accent2>
          <a:srgbClr val="B9B5F7"/>
        </a:accent2>
        <a:accent3>
          <a:srgbClr val="ADB8E2"/>
        </a:accent3>
        <a:accent4>
          <a:srgbClr val="DADADA"/>
        </a:accent4>
        <a:accent5>
          <a:srgbClr val="C4E1F0"/>
        </a:accent5>
        <a:accent6>
          <a:srgbClr val="A7A4E0"/>
        </a:accent6>
        <a:hlink>
          <a:srgbClr val="A6C3FF"/>
        </a:hlink>
        <a:folHlink>
          <a:srgbClr val="D9C3E0"/>
        </a:folHlink>
      </a:clrScheme>
      <a:clrMap bg1="dk2" tx1="lt1" bg2="dk1" tx2="lt2" accent1="accent1" accent2="accent2" accent3="accent3" accent4="accent4" accent5="accent5" accent6="accent6" hlink="hlink" folHlink="folHlink"/>
    </a:extraClrScheme>
    <a:extraClrScheme>
      <a:clrScheme name="Ofis Teması 3">
        <a:dk1>
          <a:srgbClr val="333333"/>
        </a:dk1>
        <a:lt1>
          <a:srgbClr val="FFFFFF"/>
        </a:lt1>
        <a:dk2>
          <a:srgbClr val="3366CC"/>
        </a:dk2>
        <a:lt2>
          <a:srgbClr val="FFFFFF"/>
        </a:lt2>
        <a:accent1>
          <a:srgbClr val="E6DAA1"/>
        </a:accent1>
        <a:accent2>
          <a:srgbClr val="A6C3FF"/>
        </a:accent2>
        <a:accent3>
          <a:srgbClr val="ADB8E2"/>
        </a:accent3>
        <a:accent4>
          <a:srgbClr val="DADADA"/>
        </a:accent4>
        <a:accent5>
          <a:srgbClr val="F0EACD"/>
        </a:accent5>
        <a:accent6>
          <a:srgbClr val="96B0E7"/>
        </a:accent6>
        <a:hlink>
          <a:srgbClr val="D6D98D"/>
        </a:hlink>
        <a:folHlink>
          <a:srgbClr val="EBD7C7"/>
        </a:folHlink>
      </a:clrScheme>
      <a:clrMap bg1="dk2" tx1="lt1" bg2="dk1" tx2="lt2" accent1="accent1" accent2="accent2" accent3="accent3" accent4="accent4" accent5="accent5" accent6="accent6" hlink="hlink" folHlink="folHlink"/>
    </a:extraClrScheme>
    <a:extraClrScheme>
      <a:clrScheme name="Ofis Teması 4">
        <a:dk1>
          <a:srgbClr val="333333"/>
        </a:dk1>
        <a:lt1>
          <a:srgbClr val="FFFFFF"/>
        </a:lt1>
        <a:dk2>
          <a:srgbClr val="3366CC"/>
        </a:dk2>
        <a:lt2>
          <a:srgbClr val="FFFFFF"/>
        </a:lt2>
        <a:accent1>
          <a:srgbClr val="C1D998"/>
        </a:accent1>
        <a:accent2>
          <a:srgbClr val="EDD3A6"/>
        </a:accent2>
        <a:accent3>
          <a:srgbClr val="ADB8E2"/>
        </a:accent3>
        <a:accent4>
          <a:srgbClr val="DADADA"/>
        </a:accent4>
        <a:accent5>
          <a:srgbClr val="DDE9CA"/>
        </a:accent5>
        <a:accent6>
          <a:srgbClr val="D7BF96"/>
        </a:accent6>
        <a:hlink>
          <a:srgbClr val="EBD3DE"/>
        </a:hlink>
        <a:folHlink>
          <a:srgbClr val="B2CCFF"/>
        </a:folHlink>
      </a:clrScheme>
      <a:clrMap bg1="dk2" tx1="lt1" bg2="dk1" tx2="lt2" accent1="accent1" accent2="accent2" accent3="accent3" accent4="accent4" accent5="accent5" accent6="accent6" hlink="hlink" folHlink="folHlink"/>
    </a:extraClrScheme>
    <a:extraClrScheme>
      <a:clrScheme name="Ofis Teması 5">
        <a:dk1>
          <a:srgbClr val="000000"/>
        </a:dk1>
        <a:lt1>
          <a:srgbClr val="FFFFFF"/>
        </a:lt1>
        <a:dk2>
          <a:srgbClr val="000000"/>
        </a:dk2>
        <a:lt2>
          <a:srgbClr val="CCCCCC"/>
        </a:lt2>
        <a:accent1>
          <a:srgbClr val="8CB2FF"/>
        </a:accent1>
        <a:accent2>
          <a:srgbClr val="AAC2F2"/>
        </a:accent2>
        <a:accent3>
          <a:srgbClr val="FFFFFF"/>
        </a:accent3>
        <a:accent4>
          <a:srgbClr val="000000"/>
        </a:accent4>
        <a:accent5>
          <a:srgbClr val="C5D5FF"/>
        </a:accent5>
        <a:accent6>
          <a:srgbClr val="9AB0DB"/>
        </a:accent6>
        <a:hlink>
          <a:srgbClr val="B2CCFF"/>
        </a:hlink>
        <a:folHlink>
          <a:srgbClr val="C2D2F2"/>
        </a:folHlink>
      </a:clrScheme>
      <a:clrMap bg1="lt1" tx1="dk1" bg2="lt2" tx2="dk2" accent1="accent1" accent2="accent2" accent3="accent3" accent4="accent4" accent5="accent5" accent6="accent6" hlink="hlink" folHlink="folHlink"/>
    </a:extraClrScheme>
    <a:extraClrScheme>
      <a:clrScheme name="Ofis Teması 6">
        <a:dk1>
          <a:srgbClr val="000000"/>
        </a:dk1>
        <a:lt1>
          <a:srgbClr val="FFFFFF"/>
        </a:lt1>
        <a:dk2>
          <a:srgbClr val="000000"/>
        </a:dk2>
        <a:lt2>
          <a:srgbClr val="CCCCCC"/>
        </a:lt2>
        <a:accent1>
          <a:srgbClr val="8ACAE6"/>
        </a:accent1>
        <a:accent2>
          <a:srgbClr val="B9B5F7"/>
        </a:accent2>
        <a:accent3>
          <a:srgbClr val="FFFFFF"/>
        </a:accent3>
        <a:accent4>
          <a:srgbClr val="000000"/>
        </a:accent4>
        <a:accent5>
          <a:srgbClr val="C4E1F0"/>
        </a:accent5>
        <a:accent6>
          <a:srgbClr val="A7A4E0"/>
        </a:accent6>
        <a:hlink>
          <a:srgbClr val="A6C3FF"/>
        </a:hlink>
        <a:folHlink>
          <a:srgbClr val="D9C3E0"/>
        </a:folHlink>
      </a:clrScheme>
      <a:clrMap bg1="lt1" tx1="dk1" bg2="lt2" tx2="dk2" accent1="accent1" accent2="accent2" accent3="accent3" accent4="accent4" accent5="accent5" accent6="accent6" hlink="hlink" folHlink="folHlink"/>
    </a:extraClrScheme>
    <a:extraClrScheme>
      <a:clrScheme name="Ofis Teması 7">
        <a:dk1>
          <a:srgbClr val="000000"/>
        </a:dk1>
        <a:lt1>
          <a:srgbClr val="FFFFFF"/>
        </a:lt1>
        <a:dk2>
          <a:srgbClr val="000000"/>
        </a:dk2>
        <a:lt2>
          <a:srgbClr val="CCCCCC"/>
        </a:lt2>
        <a:accent1>
          <a:srgbClr val="E6DAA1"/>
        </a:accent1>
        <a:accent2>
          <a:srgbClr val="A6C3FF"/>
        </a:accent2>
        <a:accent3>
          <a:srgbClr val="FFFFFF"/>
        </a:accent3>
        <a:accent4>
          <a:srgbClr val="000000"/>
        </a:accent4>
        <a:accent5>
          <a:srgbClr val="F0EACD"/>
        </a:accent5>
        <a:accent6>
          <a:srgbClr val="96B0E7"/>
        </a:accent6>
        <a:hlink>
          <a:srgbClr val="D6D98D"/>
        </a:hlink>
        <a:folHlink>
          <a:srgbClr val="EBD7C7"/>
        </a:folHlink>
      </a:clrScheme>
      <a:clrMap bg1="lt1" tx1="dk1" bg2="lt2" tx2="dk2" accent1="accent1" accent2="accent2" accent3="accent3" accent4="accent4" accent5="accent5" accent6="accent6" hlink="hlink" folHlink="folHlink"/>
    </a:extraClrScheme>
    <a:extraClrScheme>
      <a:clrScheme name="Ofis Teması 8">
        <a:dk1>
          <a:srgbClr val="000000"/>
        </a:dk1>
        <a:lt1>
          <a:srgbClr val="FFFFFF"/>
        </a:lt1>
        <a:dk2>
          <a:srgbClr val="000000"/>
        </a:dk2>
        <a:lt2>
          <a:srgbClr val="CCCCCC"/>
        </a:lt2>
        <a:accent1>
          <a:srgbClr val="C1D998"/>
        </a:accent1>
        <a:accent2>
          <a:srgbClr val="EDD3A6"/>
        </a:accent2>
        <a:accent3>
          <a:srgbClr val="FFFFFF"/>
        </a:accent3>
        <a:accent4>
          <a:srgbClr val="000000"/>
        </a:accent4>
        <a:accent5>
          <a:srgbClr val="DDE9CA"/>
        </a:accent5>
        <a:accent6>
          <a:srgbClr val="D7BF96"/>
        </a:accent6>
        <a:hlink>
          <a:srgbClr val="EBD3DE"/>
        </a:hlink>
        <a:folHlink>
          <a:srgbClr val="B2CC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3228</TotalTime>
  <Words>3411</Words>
  <Application>Microsoft Office PowerPoint</Application>
  <PresentationFormat>On-screen Show (4:3)</PresentationFormat>
  <Paragraphs>414</Paragraphs>
  <Slides>32</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32</vt:i4>
      </vt:variant>
    </vt:vector>
  </HeadingPairs>
  <TitlesOfParts>
    <vt:vector size="40" baseType="lpstr">
      <vt:lpstr>Arial Unicode MS</vt:lpstr>
      <vt:lpstr>Arial</vt:lpstr>
      <vt:lpstr>Calibri</vt:lpstr>
      <vt:lpstr>Tahoma</vt:lpstr>
      <vt:lpstr>Times New Roman</vt:lpstr>
      <vt:lpstr>ind_1275_slide</vt:lpstr>
      <vt:lpstr>ind_1279_slide</vt:lpstr>
      <vt:lpstr>Ofis Teması</vt:lpstr>
      <vt:lpstr>YANGIN-V</vt:lpstr>
      <vt:lpstr>GENEL SORUMLULUKLAR VE YASAKLAR</vt:lpstr>
      <vt:lpstr>PowerPoint Presentation</vt:lpstr>
      <vt:lpstr>    BİNA TAŞIYICI SİSTEMİ STABİLİTESİ </vt:lpstr>
      <vt:lpstr>YANGIN DUVARLARI</vt:lpstr>
      <vt:lpstr>KAÇIŞ YOLLARI</vt:lpstr>
      <vt:lpstr>PowerPoint Presentation</vt:lpstr>
      <vt:lpstr>Ek 5-A Kullanıcı Yükü Katsayısı</vt:lpstr>
      <vt:lpstr>Ek-5/B Çıkışlara Götüren En Uzun Kaçış Uzaklıkları ve Birim Genişlikleri </vt:lpstr>
      <vt:lpstr>BİNALARIN YANGINDAN KORUNMASI  HAKKINDA YÖNETMELİK </vt:lpstr>
      <vt:lpstr>BİNALARIN YANGINDAN KORUNMASI  HAKKINDA YÖNETMELİK </vt:lpstr>
      <vt:lpstr>BİNALARIN YANGINDAN KORUNMASI  HAKKINDA YÖNETMELİK </vt:lpstr>
      <vt:lpstr>DIŞ KAÇIŞ MERDİVENLERİ</vt:lpstr>
      <vt:lpstr>    DAİRESEL MERDİVEN</vt:lpstr>
      <vt:lpstr>PowerPoint Presentation</vt:lpstr>
      <vt:lpstr>BİNALARIN YANGINDAN KORUNMASI  HAKKINDA YÖNETMELİK </vt:lpstr>
      <vt:lpstr>BİNALARIN YANGINDAN KORUNMASI  HAKKINDA YÖNETMELİK </vt:lpstr>
      <vt:lpstr>BİNALARIN YANGINDAN KORUNMASI  HAKKINDA YÖNETMELİK </vt:lpstr>
      <vt:lpstr>BİNALARIN YANGINDAN KORUNMASI  HAKKINDA YÖNETMELİK </vt:lpstr>
      <vt:lpstr>ASANSÖRLERİN ÖZELLİKLERİ</vt:lpstr>
      <vt:lpstr>ACİL DURUM ASANSÖRÜ</vt:lpstr>
      <vt:lpstr>BİNALARIN YANGINDAN KORUNMASI  HAKKINDA YÖNETMELİK </vt:lpstr>
      <vt:lpstr>BİNALARIN YANGINDAN KORUNMASI  HAKKINDA YÖNETMELİK </vt:lpstr>
      <vt:lpstr>BİNALARIN YANGINDAN KORUNMASI  HAKKINDA YÖNETMELİK </vt:lpstr>
      <vt:lpstr>YANGIN SÖNDÜRME SİSTEMLERİ</vt:lpstr>
      <vt:lpstr>BİNALARIN YANGINDAN KORUNMASI  HAKKINDA YÖNETMELİK </vt:lpstr>
      <vt:lpstr>BİNALARIN YANGINDAN KORUNMASI  HAKKINDA YÖNETMELİK </vt:lpstr>
      <vt:lpstr>BİNALARIN YANGINDAN KORUNMASI  HAKKINDA YÖNETMELİK </vt:lpstr>
      <vt:lpstr>BİNALARIN YANGINDAN KORUNMASI  HAKKINDA YÖNETMELİK </vt:lpstr>
      <vt:lpstr>BİNALARIN YANGINDAN KORUNMASI  HAKKINDA YÖNETMELİK </vt:lpstr>
      <vt:lpstr>BİNALARIN YANGINDAN KORUNMASI  HAKKINDA YÖNETMELİK </vt:lpstr>
      <vt:lpstr>BİNALARIN YANGINDAN KORUNMASI  HAKKINDA YÖNETMELİK </vt:lpstr>
    </vt:vector>
  </TitlesOfParts>
  <Company>AYDEMiR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Güvenliğine Genel Bakış ve Güvenlik Kültürü</dc:title>
  <dc:creator>BILGISAYAR</dc:creator>
  <cp:lastModifiedBy>Review</cp:lastModifiedBy>
  <cp:revision>341</cp:revision>
  <dcterms:created xsi:type="dcterms:W3CDTF">2012-12-06T17:59:33Z</dcterms:created>
  <dcterms:modified xsi:type="dcterms:W3CDTF">2020-05-07T11:44:31Z</dcterms:modified>
</cp:coreProperties>
</file>