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83" r:id="rId2"/>
    <p:sldId id="284" r:id="rId3"/>
    <p:sldId id="340" r:id="rId4"/>
    <p:sldId id="285" r:id="rId5"/>
    <p:sldId id="351" r:id="rId6"/>
    <p:sldId id="35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697666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157898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93311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9844527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1779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2048193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077416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70641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023776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922921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293294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166478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598177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814359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395811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015278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B9CB69D-BA7B-4A35-9E9F-1F376A607EDC}" type="datetimeFigureOut">
              <a:rPr lang="tr-TR" smtClean="0"/>
              <a:pPr/>
              <a:t>15.03.2019</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2656FC3D-D3ED-49C1-A1D8-88FB2AA31EAB}" type="slidenum">
              <a:rPr lang="tr-TR" smtClean="0"/>
              <a:pPr/>
              <a:t>‹#›</a:t>
            </a:fld>
            <a:endParaRPr lang="tr-TR"/>
          </a:p>
        </p:txBody>
      </p:sp>
    </p:spTree>
    <p:extLst>
      <p:ext uri="{BB962C8B-B14F-4D97-AF65-F5344CB8AC3E}">
        <p14:creationId xmlns:p14="http://schemas.microsoft.com/office/powerpoint/2010/main" val="269986043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91680" y="404664"/>
            <a:ext cx="7128792" cy="1080120"/>
          </a:xfrm>
        </p:spPr>
        <p:txBody>
          <a:bodyPr>
            <a:normAutofit fontScale="90000"/>
          </a:bodyPr>
          <a:lstStyle/>
          <a:p>
            <a:r>
              <a:rPr lang="tr-TR" dirty="0" smtClean="0"/>
              <a:t> </a:t>
            </a:r>
            <a:r>
              <a:rPr lang="tr-TR" dirty="0" smtClean="0">
                <a:latin typeface="Cambria" panose="02040503050406030204" pitchFamily="18" charset="0"/>
              </a:rPr>
              <a:t>Münferit Rezervasyon </a:t>
            </a:r>
            <a:r>
              <a:rPr lang="tr-TR" dirty="0" smtClean="0">
                <a:latin typeface="Cambria" panose="02040503050406030204" pitchFamily="18" charset="0"/>
              </a:rPr>
              <a:t/>
            </a:r>
            <a:br>
              <a:rPr lang="tr-TR" dirty="0" smtClean="0">
                <a:latin typeface="Cambria" panose="02040503050406030204" pitchFamily="18" charset="0"/>
              </a:rPr>
            </a:br>
            <a:r>
              <a:rPr lang="tr-TR" dirty="0" smtClean="0">
                <a:latin typeface="Cambria" panose="02040503050406030204" pitchFamily="18" charset="0"/>
              </a:rPr>
              <a:t>(</a:t>
            </a:r>
            <a:r>
              <a:rPr lang="tr-TR" dirty="0" smtClean="0">
                <a:latin typeface="Cambria" panose="02040503050406030204" pitchFamily="18" charset="0"/>
              </a:rPr>
              <a:t>Bireysel </a:t>
            </a:r>
            <a:r>
              <a:rPr lang="tr-TR" dirty="0" smtClean="0">
                <a:latin typeface="Cambria" panose="02040503050406030204" pitchFamily="18" charset="0"/>
              </a:rPr>
              <a:t>Müşteri )</a:t>
            </a:r>
            <a:endParaRPr lang="tr-TR" dirty="0">
              <a:latin typeface="Cambria" panose="02040503050406030204" pitchFamily="18" charset="0"/>
            </a:endParaRPr>
          </a:p>
        </p:txBody>
      </p:sp>
      <p:sp>
        <p:nvSpPr>
          <p:cNvPr id="3" name="2 İçerik Yer Tutucusu"/>
          <p:cNvSpPr>
            <a:spLocks noGrp="1"/>
          </p:cNvSpPr>
          <p:nvPr>
            <p:ph idx="1"/>
          </p:nvPr>
        </p:nvSpPr>
        <p:spPr>
          <a:xfrm>
            <a:off x="827585" y="2133600"/>
            <a:ext cx="7706816" cy="3777622"/>
          </a:xfrm>
        </p:spPr>
        <p:txBody>
          <a:bodyPr>
            <a:normAutofit/>
          </a:bodyPr>
          <a:lstStyle/>
          <a:p>
            <a:r>
              <a:rPr lang="tr-TR" dirty="0" smtClean="0">
                <a:latin typeface="Cambria" panose="02040503050406030204" pitchFamily="18" charset="0"/>
              </a:rPr>
              <a:t>Münferit (Bireysel müşteri) sözleşmeleri, aynı otel veya gezi hizmetlerinden yararlanan 1 ile 10 yolcu için yapılan sözleşmelerdir. Esas alınacak müşteri sayısı rezervasyon fişinde yazılan rakamlardır. Acente açısından bağlayıcılıkları yoktur. Bu çeşit müşteri ile küçük kapasiteli oteller çalışabilir. AIH ve (Uluslararası Konaklama İşletmecileri Derneği) ve FUAAV (Dünya Seyahat Acenteleri Federasyonu) kurallarına göre, bir grup en az 11 kişiden oluşur. 11 kişiden az olanlar grup kabul edilmemektedir, denilmektedir</a:t>
            </a:r>
            <a:endParaRPr lang="tr-TR" dirty="0">
              <a:latin typeface="Cambria" panose="020405030504060302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916832"/>
            <a:ext cx="8686800" cy="4298250"/>
          </a:xfrm>
        </p:spPr>
        <p:txBody>
          <a:bodyPr>
            <a:normAutofit/>
          </a:bodyPr>
          <a:lstStyle/>
          <a:p>
            <a:r>
              <a:rPr lang="tr-TR" dirty="0" smtClean="0">
                <a:latin typeface="Cambria" panose="02040503050406030204" pitchFamily="18" charset="0"/>
              </a:rPr>
              <a:t> </a:t>
            </a:r>
            <a:r>
              <a:rPr lang="tr-TR" dirty="0" smtClean="0">
                <a:latin typeface="Cambria" panose="02040503050406030204" pitchFamily="18" charset="0"/>
              </a:rPr>
              <a:t>Rezervasyonların </a:t>
            </a:r>
            <a:r>
              <a:rPr lang="tr-TR" dirty="0" smtClean="0">
                <a:latin typeface="Cambria" panose="02040503050406030204" pitchFamily="18" charset="0"/>
              </a:rPr>
              <a:t>sıkça iptal edilme durumları vardır. </a:t>
            </a:r>
            <a:r>
              <a:rPr lang="tr-TR" dirty="0" smtClean="0">
                <a:latin typeface="Cambria" panose="02040503050406030204" pitchFamily="18" charset="0"/>
              </a:rPr>
              <a:t>İş</a:t>
            </a:r>
            <a:r>
              <a:rPr lang="tr-TR" dirty="0" smtClean="0">
                <a:latin typeface="Cambria" panose="02040503050406030204" pitchFamily="18" charset="0"/>
              </a:rPr>
              <a:t> </a:t>
            </a:r>
            <a:r>
              <a:rPr lang="tr-TR" dirty="0" smtClean="0">
                <a:latin typeface="Cambria" panose="02040503050406030204" pitchFamily="18" charset="0"/>
              </a:rPr>
              <a:t>adamlarının sürekli programları değiştiğinden rezervasyonların değişmeleri söz konusudur. Münferit Müşterilerle ilgili sözleşmeden bazı maddeler şunlardır</a:t>
            </a:r>
            <a:endParaRPr lang="tr-TR" dirty="0">
              <a:latin typeface="Cambria" panose="020405030504060302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3" y="2133600"/>
            <a:ext cx="7994848" cy="3777622"/>
          </a:xfrm>
        </p:spPr>
        <p:txBody>
          <a:bodyPr/>
          <a:lstStyle/>
          <a:p>
            <a:r>
              <a:rPr lang="tr-TR" dirty="0" smtClean="0">
                <a:latin typeface="Cambria" panose="02040503050406030204" pitchFamily="18" charset="0"/>
              </a:rPr>
              <a:t>Madde </a:t>
            </a:r>
            <a:r>
              <a:rPr lang="tr-TR" dirty="0" smtClean="0">
                <a:latin typeface="Cambria" panose="02040503050406030204" pitchFamily="18" charset="0"/>
              </a:rPr>
              <a:t>28- Konaklama talebinin yoğun olduğu yer ve dönemlerde 24 saatten az olmak koşuluyla otelin doğrudan gelen müşterilerine uyguladığı iptal süresine içinde,tatil otellerinde, yüksek sezonda girişten 30 gün öncesine kadar, sezon dışında girişten 14 gün öncesine kadar rezervasyonlar iptal edilir. Yukarıda belirtilen sürelerden sonra yapılan iptallerde otelin tazminat talep hakkı doğar</a:t>
            </a:r>
            <a:endParaRPr lang="tr-TR" dirty="0">
              <a:latin typeface="Cambria" panose="020405030504060302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916832"/>
            <a:ext cx="8686800" cy="4163293"/>
          </a:xfrm>
        </p:spPr>
        <p:txBody>
          <a:bodyPr>
            <a:normAutofit/>
          </a:bodyPr>
          <a:lstStyle/>
          <a:p>
            <a:r>
              <a:rPr lang="tr-TR" dirty="0" smtClean="0">
                <a:latin typeface="Cambria" panose="02040503050406030204" pitchFamily="18" charset="0"/>
              </a:rPr>
              <a:t>Madde 29- Geç gelme, rezervasyon süresinin bitiminden önce otelden ayrılma veya ısmarlanan hizmetleri kısmen veya tamamen kullanmaması koşuluyla, otelcinin uğradığı gerçek zarar, seyahat acentesi tarafından tazmin edilir. Acentenin yapmış olduğu ön ödemenin fatura toplamını karşılamadığı durumlarda otelci aradaki farkı doğrudan müşteriden talep eder.</a:t>
            </a:r>
          </a:p>
          <a:p>
            <a:endParaRPr lang="tr-T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5" y="2133600"/>
            <a:ext cx="8066856" cy="3777622"/>
          </a:xfrm>
        </p:spPr>
        <p:txBody>
          <a:bodyPr/>
          <a:lstStyle/>
          <a:p>
            <a:r>
              <a:rPr lang="tr-TR" dirty="0" smtClean="0">
                <a:latin typeface="Cambria" panose="02040503050406030204" pitchFamily="18" charset="0"/>
              </a:rPr>
              <a:t> Madde 30- Acentelerin uygulayacağı fiyat müşterisine otelin kendisine üzerinden komisyon ödediği fiyatlardan daha yüksek fatura edilemez, ancak rezervasyon masrafları, müşteriye ayrıca fatura edilebilir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15616" y="1988840"/>
            <a:ext cx="6591985" cy="3777622"/>
          </a:xfrm>
        </p:spPr>
        <p:txBody>
          <a:bodyPr/>
          <a:lstStyle/>
          <a:p>
            <a:pPr lvl="0">
              <a:buClr>
                <a:srgbClr val="A53010"/>
              </a:buClr>
            </a:pPr>
            <a:r>
              <a:rPr lang="tr-TR" b="1" dirty="0">
                <a:solidFill>
                  <a:prstClr val="black">
                    <a:lumMod val="75000"/>
                    <a:lumOff val="25000"/>
                  </a:prstClr>
                </a:solidFill>
                <a:effectLst>
                  <a:outerShdw blurRad="38100" dist="38100" dir="2700000" algn="tl">
                    <a:srgbClr val="000000">
                      <a:alpha val="43137"/>
                    </a:srgbClr>
                  </a:outerShdw>
                </a:effectLst>
              </a:rPr>
              <a:t>KAYNAKÇA</a:t>
            </a:r>
          </a:p>
          <a:p>
            <a:pPr marL="0" lvl="0" indent="0">
              <a:buClr>
                <a:srgbClr val="A53010"/>
              </a:buClr>
              <a:buNone/>
            </a:pPr>
            <a:endParaRPr lang="tr-TR" b="1" dirty="0">
              <a:solidFill>
                <a:prstClr val="black">
                  <a:lumMod val="75000"/>
                  <a:lumOff val="25000"/>
                </a:prstClr>
              </a:solidFill>
              <a:effectLst>
                <a:outerShdw blurRad="38100" dist="38100" dir="2700000" algn="tl">
                  <a:srgbClr val="000000">
                    <a:alpha val="43137"/>
                  </a:srgbClr>
                </a:outerShdw>
              </a:effectLst>
            </a:endParaRPr>
          </a:p>
          <a:p>
            <a:pPr marL="0" lvl="0" indent="0">
              <a:buClr>
                <a:srgbClr val="A53010"/>
              </a:buClr>
              <a:buNone/>
            </a:pPr>
            <a:r>
              <a:rPr lang="tr-TR" b="1" dirty="0">
                <a:solidFill>
                  <a:prstClr val="black">
                    <a:lumMod val="75000"/>
                    <a:lumOff val="25000"/>
                  </a:prstClr>
                </a:solidFill>
                <a:effectLst>
                  <a:outerShdw blurRad="38100" dist="38100" dir="2700000" algn="tl">
                    <a:srgbClr val="000000">
                      <a:alpha val="43137"/>
                    </a:srgbClr>
                  </a:outerShdw>
                </a:effectLst>
              </a:rPr>
              <a:t>MEB, Konaklama ve Seyahat Hizmetleri Rezervasyon Sistemleri Ankara,2011</a:t>
            </a:r>
          </a:p>
          <a:p>
            <a:endParaRPr lang="tr-TR" dirty="0"/>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93</TotalTime>
  <Words>246</Words>
  <Application>Microsoft Office PowerPoint</Application>
  <PresentationFormat>Ekran Gösterisi (4:3)</PresentationFormat>
  <Paragraphs>9</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Cambria</vt:lpstr>
      <vt:lpstr>Century Gothic</vt:lpstr>
      <vt:lpstr>Wingdings 3</vt:lpstr>
      <vt:lpstr>Duman</vt:lpstr>
      <vt:lpstr> Münferit Rezervasyon  (Bireysel Müşteri )</vt:lpstr>
      <vt:lpstr>PowerPoint Sunusu</vt:lpstr>
      <vt:lpstr>PowerPoint Sunusu</vt:lpstr>
      <vt:lpstr>PowerPoint Sunusu</vt:lpstr>
      <vt:lpstr>PowerPoint Sunusu</vt:lpstr>
      <vt:lpstr>PowerPoint Sunusu</vt:lpstr>
    </vt:vector>
  </TitlesOfParts>
  <Company>mustafaozkan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Personel Görev ve Sorumlulukları</dc:title>
  <dc:creator>Windows Kullanıcısı</dc:creator>
  <cp:lastModifiedBy>zeynep</cp:lastModifiedBy>
  <cp:revision>14</cp:revision>
  <dcterms:created xsi:type="dcterms:W3CDTF">2019-03-14T11:42:35Z</dcterms:created>
  <dcterms:modified xsi:type="dcterms:W3CDTF">2019-03-15T11:38:28Z</dcterms:modified>
</cp:coreProperties>
</file>