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309" r:id="rId4"/>
    <p:sldId id="257" r:id="rId5"/>
    <p:sldId id="258" r:id="rId6"/>
    <p:sldId id="259" r:id="rId7"/>
    <p:sldId id="261" r:id="rId8"/>
    <p:sldId id="262" r:id="rId9"/>
    <p:sldId id="263" r:id="rId10"/>
    <p:sldId id="311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5" r:id="rId19"/>
    <p:sldId id="276" r:id="rId20"/>
    <p:sldId id="277" r:id="rId21"/>
    <p:sldId id="282" r:id="rId22"/>
    <p:sldId id="284" r:id="rId23"/>
    <p:sldId id="286" r:id="rId24"/>
    <p:sldId id="289" r:id="rId25"/>
    <p:sldId id="291" r:id="rId26"/>
    <p:sldId id="294" r:id="rId27"/>
    <p:sldId id="296" r:id="rId28"/>
    <p:sldId id="308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07DD-1AC0-4BA1-B553-95B285D160A9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AA5EB-0638-4DF3-9C2C-09D97E99DD6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87624" y="1484784"/>
            <a:ext cx="6584776" cy="4154016"/>
          </a:xfrm>
        </p:spPr>
        <p:txBody>
          <a:bodyPr>
            <a:normAutofit/>
          </a:bodyPr>
          <a:lstStyle/>
          <a:p>
            <a:r>
              <a:rPr lang="tr-TR" sz="4400" b="1" dirty="0" smtClean="0">
                <a:solidFill>
                  <a:schemeClr val="tx1"/>
                </a:solidFill>
              </a:rPr>
              <a:t>RADYOTERAPİ EKİBİ</a:t>
            </a:r>
          </a:p>
          <a:p>
            <a:endParaRPr lang="tr-TR" sz="4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Tedavi öncesi bilgilendirme onam form imzası yetişkin hasta ise kendisinden değilse velisinden alınmalıdır. </a:t>
            </a:r>
          </a:p>
          <a:p>
            <a:r>
              <a:rPr lang="tr-TR" dirty="0" smtClean="0"/>
              <a:t>Bilgilendirme formunda olası yan etkiler, kritik hastalar için istatistiksel hayat beklentisi gibi bilgiler yer almalıdır.</a:t>
            </a:r>
          </a:p>
          <a:p>
            <a:r>
              <a:rPr lang="tr-TR" dirty="0" smtClean="0"/>
              <a:t>Eğer tedavi planını değiştirmek </a:t>
            </a:r>
            <a:r>
              <a:rPr lang="tr-TR" dirty="0" err="1" smtClean="0"/>
              <a:t>zorunluğu</a:t>
            </a:r>
            <a:r>
              <a:rPr lang="tr-TR" dirty="0" smtClean="0"/>
              <a:t> doğarsa hastaya açık ve detaylı bilgi verilmeli, gerekirse ikinci bir muvafakat alınmalıdır.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tr-TR" dirty="0"/>
              <a:t>En az haftada bir radyasyon </a:t>
            </a:r>
            <a:r>
              <a:rPr lang="tr-TR" dirty="0" err="1"/>
              <a:t>onkologu</a:t>
            </a:r>
            <a:r>
              <a:rPr lang="tr-TR" dirty="0"/>
              <a:t> tarafından, tedavi etkilerini ve yan etkilerini değerlendirmek için, tedavi boyunca hastanın devamlı takibi ve desteklenmesi zorunludur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Psikolojik </a:t>
            </a:r>
            <a:r>
              <a:rPr lang="tr-TR" dirty="0"/>
              <a:t>güçlendirme, ilaçlar, diyet danışmanı, ağız içi ve cilt bakımı eğitimi bu hastaların tedavisinin önemli bir parçasıdır.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Radyasyon </a:t>
            </a:r>
            <a:r>
              <a:rPr lang="tr-TR" dirty="0" err="1"/>
              <a:t>onkologu</a:t>
            </a:r>
            <a:r>
              <a:rPr lang="tr-TR" dirty="0"/>
              <a:t>, hayat kalitesini ve sağlık durumunu etkileyecek risk faktörlerinin tespitinde, </a:t>
            </a:r>
            <a:r>
              <a:rPr lang="tr-TR" dirty="0" err="1"/>
              <a:t>morbiditeyi</a:t>
            </a:r>
            <a:r>
              <a:rPr lang="tr-TR" dirty="0"/>
              <a:t> azaltmada, tümör kontrol ve sağ kalımını arttırmada aktif rol almalıdır.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Medikal </a:t>
            </a:r>
            <a:r>
              <a:rPr lang="tr-TR" b="1" dirty="0" smtClean="0"/>
              <a:t>Fizik</a:t>
            </a:r>
          </a:p>
          <a:p>
            <a:r>
              <a:rPr lang="tr-TR" dirty="0" smtClean="0"/>
              <a:t>Hastalıkların </a:t>
            </a:r>
            <a:r>
              <a:rPr lang="tr-TR" dirty="0"/>
              <a:t>tanı ve tedavisinde fiziğin yöntem ve kavramlarının uygulamalı olarak kullanıldığı bilim dalıdır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Radyoterapi</a:t>
            </a:r>
            <a:r>
              <a:rPr lang="tr-TR" dirty="0"/>
              <a:t>, radyoloji ve nükleer tıp alanlarında ihtiyaç duyulur.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b="1" dirty="0"/>
              <a:t>Dört ana konudan sorumludur</a:t>
            </a:r>
            <a:r>
              <a:rPr lang="tr-TR" b="1" dirty="0" smtClean="0"/>
              <a:t>;</a:t>
            </a:r>
          </a:p>
          <a:p>
            <a:r>
              <a:rPr lang="tr-TR" dirty="0" smtClean="0"/>
              <a:t>1-</a:t>
            </a:r>
            <a:r>
              <a:rPr lang="tr-TR" dirty="0" err="1" smtClean="0"/>
              <a:t>dozimetre</a:t>
            </a:r>
            <a:endParaRPr lang="tr-TR" dirty="0" smtClean="0"/>
          </a:p>
          <a:p>
            <a:r>
              <a:rPr lang="tr-TR" dirty="0" smtClean="0"/>
              <a:t>2-radyasyon güvenliği</a:t>
            </a:r>
          </a:p>
          <a:p>
            <a:r>
              <a:rPr lang="tr-TR" dirty="0" smtClean="0"/>
              <a:t>3-kalite kontrolü</a:t>
            </a:r>
          </a:p>
          <a:p>
            <a:r>
              <a:rPr lang="tr-TR" dirty="0" smtClean="0"/>
              <a:t>4-tedavi planlaması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Medikal Fizikçi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Radyoterapide tedavi planlanması doktor-fizikçi işbirliği ile yapılır.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Hastaya minimal zararla en uygun tedavinin seçilebilmesi için fizikçi hastanın istenilen dozu alması için gerekli süreyi hesaplar, doktor tarafından istenilen tedavi şekline göre hangi organın ne kadar doz alacağını gösteren </a:t>
            </a:r>
            <a:r>
              <a:rPr lang="tr-TR" dirty="0" err="1"/>
              <a:t>izodoz</a:t>
            </a:r>
            <a:r>
              <a:rPr lang="tr-TR" dirty="0"/>
              <a:t> eğrilerini bilgisayarda tedavi planlama programını kullanarak çizer.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just"/>
            <a:r>
              <a:rPr lang="tr-TR" dirty="0"/>
              <a:t>Lisans düzeyinde fizik mühendisliği ya da temel fizik bölümü eğitiminden sonra radyasyon fiziği ve medikal uygulamalarla ilgili teorik ve pratik eğitim yapmış kişilerdir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r>
              <a:rPr lang="tr-TR" dirty="0" smtClean="0"/>
              <a:t>Radyasyon </a:t>
            </a:r>
            <a:r>
              <a:rPr lang="tr-TR" dirty="0"/>
              <a:t>onkolojisinde kullanılan aletlerin kalite kontrolü ve hastaya verilen dozun doğruluğundan sorumludurlar.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Cihazların kalibrasyon ve fiziksel verilerinin doğruluğundan ve belirli aralıklarla kontrolünden sorumludur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Bütün </a:t>
            </a:r>
            <a:r>
              <a:rPr lang="tr-TR" dirty="0"/>
              <a:t>personel ve hastaların radyasyondan korunması, bunun için gerekli önlemlerin alınması fizikçinin sorumluluğundadır.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tr-TR" b="1" u="sng" dirty="0"/>
              <a:t>Radyoterapi fizikçisinin görev ve </a:t>
            </a:r>
            <a:r>
              <a:rPr lang="tr-TR" b="1" u="sng" dirty="0" smtClean="0"/>
              <a:t>sorumlulukları</a:t>
            </a:r>
          </a:p>
          <a:p>
            <a:endParaRPr lang="tr-TR" b="1" u="sng" dirty="0" smtClean="0"/>
          </a:p>
          <a:p>
            <a:r>
              <a:rPr lang="tr-TR" dirty="0" smtClean="0"/>
              <a:t>Yeni </a:t>
            </a:r>
            <a:r>
              <a:rPr lang="tr-TR" dirty="0"/>
              <a:t>alınmış cihazlar ile bakım ve onarımdan geçmiş cihazları kullanıma sokmak üzere gerekli ölçümleri </a:t>
            </a:r>
            <a:r>
              <a:rPr lang="tr-TR" dirty="0" smtClean="0"/>
              <a:t>yapmak</a:t>
            </a:r>
          </a:p>
          <a:p>
            <a:r>
              <a:rPr lang="tr-TR" dirty="0" smtClean="0"/>
              <a:t>Tüm </a:t>
            </a:r>
            <a:r>
              <a:rPr lang="tr-TR" dirty="0"/>
              <a:t>tedavi koşulları için hasta dozu ile ilgili gerekli ve yeterli bilgileri elde ederek doz hesaplamaları </a:t>
            </a:r>
            <a:r>
              <a:rPr lang="tr-TR" dirty="0" smtClean="0"/>
              <a:t>yapmak</a:t>
            </a:r>
          </a:p>
          <a:p>
            <a:r>
              <a:rPr lang="tr-TR" dirty="0" smtClean="0"/>
              <a:t>Tedavi </a:t>
            </a:r>
            <a:r>
              <a:rPr lang="tr-TR" dirty="0"/>
              <a:t>planının en doğru şekilde </a:t>
            </a:r>
            <a:r>
              <a:rPr lang="tr-TR" dirty="0" err="1"/>
              <a:t>uygulanamsı</a:t>
            </a:r>
            <a:r>
              <a:rPr lang="tr-TR" dirty="0"/>
              <a:t> ve hastanın radyasyon güvenliği için gerekli yöntem ve düzeneklerin teminini ve kullanılmasını sağlamak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289451"/>
          </a:xfrm>
        </p:spPr>
        <p:txBody>
          <a:bodyPr/>
          <a:lstStyle/>
          <a:p>
            <a:r>
              <a:rPr lang="tr-TR" b="1" dirty="0"/>
              <a:t>Radyoterapi fizikçisinin görev ve </a:t>
            </a:r>
            <a:r>
              <a:rPr lang="tr-TR" b="1" dirty="0" smtClean="0"/>
              <a:t>sorumlulukları</a:t>
            </a:r>
          </a:p>
          <a:p>
            <a:endParaRPr lang="tr-TR" dirty="0" smtClean="0"/>
          </a:p>
          <a:p>
            <a:r>
              <a:rPr lang="tr-TR" dirty="0" smtClean="0"/>
              <a:t>Kalite </a:t>
            </a:r>
            <a:r>
              <a:rPr lang="tr-TR" dirty="0"/>
              <a:t>teminin programlarının protokollere </a:t>
            </a:r>
            <a:r>
              <a:rPr lang="tr-TR" dirty="0" smtClean="0"/>
              <a:t>uygun </a:t>
            </a:r>
            <a:r>
              <a:rPr lang="tr-TR" dirty="0"/>
              <a:t>olarak düzenli bir şekilde yürütülmesini </a:t>
            </a:r>
            <a:r>
              <a:rPr lang="tr-TR" dirty="0" smtClean="0"/>
              <a:t>sağlamak</a:t>
            </a:r>
          </a:p>
          <a:p>
            <a:r>
              <a:rPr lang="tr-TR" dirty="0" smtClean="0"/>
              <a:t>Radyasyon </a:t>
            </a:r>
            <a:r>
              <a:rPr lang="tr-TR" dirty="0"/>
              <a:t>tehlikesi olan alanlardaki çalışmalarda radyasyon güvenliğini </a:t>
            </a:r>
            <a:r>
              <a:rPr lang="tr-TR" dirty="0" smtClean="0"/>
              <a:t>sağlamak</a:t>
            </a:r>
          </a:p>
          <a:p>
            <a:r>
              <a:rPr lang="tr-TR" dirty="0" smtClean="0"/>
              <a:t>Tesiste çalışanların eğitiminde görev almak</a:t>
            </a:r>
          </a:p>
          <a:p>
            <a:r>
              <a:rPr lang="tr-TR" dirty="0" smtClean="0"/>
              <a:t>Çalışan kişiler, kaynaklar ve kalite kontrolü hakkında kayıtları tutmak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Radyoterapi oldukça komplike bir tedavi yöntemi olup planlamasından uygulamasına bir çok basamaklar aşılıp bir ekip halinde uygulanan tedavi yöntemidir.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764704"/>
            <a:ext cx="8507288" cy="5361459"/>
          </a:xfrm>
        </p:spPr>
        <p:txBody>
          <a:bodyPr>
            <a:normAutofit/>
          </a:bodyPr>
          <a:lstStyle/>
          <a:p>
            <a:r>
              <a:rPr lang="tr-TR" b="1" dirty="0"/>
              <a:t>Radyoterapi fizikçisinin görev ve </a:t>
            </a:r>
            <a:r>
              <a:rPr lang="tr-TR" b="1" dirty="0" smtClean="0"/>
              <a:t>sorumlulukları</a:t>
            </a:r>
          </a:p>
          <a:p>
            <a:endParaRPr lang="tr-TR" dirty="0" smtClean="0"/>
          </a:p>
          <a:p>
            <a:r>
              <a:rPr lang="tr-TR" dirty="0" smtClean="0"/>
              <a:t>Radyasyon </a:t>
            </a:r>
            <a:r>
              <a:rPr lang="tr-TR" dirty="0"/>
              <a:t>korunması görevlisi ile birlikte her cihazın olası kaza </a:t>
            </a:r>
            <a:r>
              <a:rPr lang="tr-TR" dirty="0" smtClean="0"/>
              <a:t>durumu için </a:t>
            </a:r>
            <a:r>
              <a:rPr lang="tr-TR" dirty="0"/>
              <a:t>tehlike durumu planını hazırlamak ve tehlike durumunda planda belirtilen yükümlülükleri yerine </a:t>
            </a:r>
            <a:r>
              <a:rPr lang="tr-TR" dirty="0" smtClean="0"/>
              <a:t>getirmek</a:t>
            </a:r>
          </a:p>
          <a:p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cihazların seçimi ve yeni tesislerin planlanmasında radyasyon güvenliğine ilişkin hususlarda görüş ve önerilerde bulunmak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 </a:t>
            </a:r>
            <a:r>
              <a:rPr lang="tr-TR" b="1" dirty="0"/>
              <a:t>Radyasyon Onkolojisi </a:t>
            </a:r>
            <a:r>
              <a:rPr lang="tr-TR" b="1" dirty="0" smtClean="0"/>
              <a:t>Teknikerleri</a:t>
            </a:r>
          </a:p>
          <a:p>
            <a:endParaRPr lang="tr-TR" b="1" dirty="0" smtClean="0"/>
          </a:p>
          <a:p>
            <a:r>
              <a:rPr lang="tr-TR" dirty="0" smtClean="0"/>
              <a:t>Teknikerler </a:t>
            </a:r>
            <a:r>
              <a:rPr lang="tr-TR" dirty="0"/>
              <a:t>tedavi sırasında doğru pozisyonu verip, radyasyon üreten cihazları kullanmakla sorumludur.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Tedavi </a:t>
            </a:r>
            <a:r>
              <a:rPr lang="tr-TR" dirty="0"/>
              <a:t>bölgesinde oluşabilecek yan etkileri izler ve gerektiğinde radyasyon </a:t>
            </a:r>
            <a:r>
              <a:rPr lang="tr-TR" dirty="0" err="1"/>
              <a:t>onkologuna</a:t>
            </a:r>
            <a:r>
              <a:rPr lang="tr-TR" dirty="0"/>
              <a:t> haber verirler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Planlama </a:t>
            </a:r>
            <a:r>
              <a:rPr lang="tr-TR" dirty="0"/>
              <a:t>sırasında simülatör cihazının kullanımı, hasta vücudunu masaya </a:t>
            </a:r>
            <a:r>
              <a:rPr lang="tr-TR" dirty="0" err="1"/>
              <a:t>fikse</a:t>
            </a:r>
            <a:r>
              <a:rPr lang="tr-TR" dirty="0"/>
              <a:t> eden ve tedavi sırasında hareket edilmesini engelleyen maskelerin yapımı ve tedavi alanlarının belirlenmesi de teknikerlerin sorumluluğundadır.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Tedavi </a:t>
            </a:r>
            <a:r>
              <a:rPr lang="tr-TR" dirty="0"/>
              <a:t>planının günlük kaydını tutar.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Tedavinin ilk </a:t>
            </a:r>
            <a:r>
              <a:rPr lang="tr-TR" dirty="0" smtClean="0"/>
              <a:t>günü </a:t>
            </a:r>
            <a:r>
              <a:rPr lang="tr-TR" dirty="0"/>
              <a:t>doktor ve medikal </a:t>
            </a:r>
            <a:r>
              <a:rPr lang="tr-TR" dirty="0" err="1"/>
              <a:t>dozimetrist</a:t>
            </a:r>
            <a:r>
              <a:rPr lang="tr-TR" dirty="0"/>
              <a:t> ile birlikte ilk gün </a:t>
            </a:r>
            <a:r>
              <a:rPr lang="tr-TR" dirty="0" smtClean="0"/>
              <a:t>kontrolleri çekilen PORT görüntüleri üzerinden yapılır.</a:t>
            </a:r>
          </a:p>
          <a:p>
            <a:endParaRPr lang="tr-TR" dirty="0" smtClean="0"/>
          </a:p>
          <a:p>
            <a:r>
              <a:rPr lang="tr-TR" dirty="0" smtClean="0"/>
              <a:t>Tedavi </a:t>
            </a:r>
            <a:r>
              <a:rPr lang="tr-TR" dirty="0"/>
              <a:t>cihazının kullanımı ile ilgili basit günlük kontrollerin takibini yapar, meydana gelen arıza durumlarını sorumlu fizikçiye iletir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Tedavide hasta için kullanılacak olan aksesuarları (maske, vakumlu yatak vb.) hazırlar.</a:t>
            </a:r>
          </a:p>
          <a:p>
            <a:endParaRPr lang="tr-TR" dirty="0" smtClean="0"/>
          </a:p>
          <a:p>
            <a:r>
              <a:rPr lang="tr-TR" dirty="0" smtClean="0"/>
              <a:t>İmhası gereken artık malzemenin bertaraf edilmesine nezaret eder, çevreye zararlı olmasını önlemek için gerekli tedbirleri alır.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Konvansiyonel </a:t>
            </a:r>
            <a:r>
              <a:rPr lang="tr-TR" dirty="0"/>
              <a:t>ve CT simülatör, </a:t>
            </a:r>
            <a:r>
              <a:rPr lang="tr-TR" dirty="0" err="1"/>
              <a:t>Cobalt</a:t>
            </a:r>
            <a:r>
              <a:rPr lang="tr-TR" dirty="0"/>
              <a:t> 60, lineer hızlandırıcı özellikli cihazları kullanır, basit günlük kontrollerini </a:t>
            </a:r>
            <a:r>
              <a:rPr lang="tr-TR" dirty="0" smtClean="0"/>
              <a:t>yapar.</a:t>
            </a:r>
          </a:p>
          <a:p>
            <a:endParaRPr lang="tr-TR" dirty="0" smtClean="0"/>
          </a:p>
          <a:p>
            <a:r>
              <a:rPr lang="tr-TR" dirty="0" smtClean="0"/>
              <a:t>Radyoterapi teknisyeni, radyoterapi uzmanının direktifi ve radyasyon fizikçisinin (yoksa uzmanın) ölçü ve hesaplarına göre, </a:t>
            </a:r>
            <a:r>
              <a:rPr lang="tr-TR" dirty="0" err="1" smtClean="0"/>
              <a:t>iyonizan</a:t>
            </a:r>
            <a:r>
              <a:rPr lang="tr-TR" dirty="0" smtClean="0"/>
              <a:t> ışınlı tedaviyi uygulamakla yükümlüdür.</a:t>
            </a:r>
          </a:p>
          <a:p>
            <a:endParaRPr lang="tr-TR" dirty="0" smtClean="0"/>
          </a:p>
          <a:p>
            <a:r>
              <a:rPr lang="tr-TR" dirty="0" smtClean="0"/>
              <a:t>Hasta ışınlamasını radyoterapi fizikçisi ve hekimden aldığı talimatlara uygun şekilde yapmak</a:t>
            </a:r>
          </a:p>
          <a:p>
            <a:endParaRPr lang="tr-TR" dirty="0" smtClean="0"/>
          </a:p>
          <a:p>
            <a:r>
              <a:rPr lang="tr-TR" dirty="0" smtClean="0"/>
              <a:t>Işınlama süresince odada hasta dışında kimsenin bulunmamasını sağlamak,Işınlama süresince oda kapısının kapalı olmasını sağlamak,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tr-TR" dirty="0"/>
              <a:t>Kumanda odasında görevliler dışında kimsenin olmamasını </a:t>
            </a:r>
            <a:r>
              <a:rPr lang="tr-TR" dirty="0" smtClean="0"/>
              <a:t>sağlamak</a:t>
            </a:r>
          </a:p>
          <a:p>
            <a:r>
              <a:rPr lang="tr-TR" dirty="0" smtClean="0"/>
              <a:t>Işınlama </a:t>
            </a:r>
            <a:r>
              <a:rPr lang="tr-TR" dirty="0"/>
              <a:t>süresince kumanda odasında bulunarak tedavi için önceden ayarlanmış değerleri kontrol altında </a:t>
            </a:r>
            <a:r>
              <a:rPr lang="tr-TR" dirty="0" smtClean="0"/>
              <a:t>tutmak</a:t>
            </a:r>
          </a:p>
          <a:p>
            <a:r>
              <a:rPr lang="tr-TR" dirty="0" smtClean="0"/>
              <a:t>Işınlama </a:t>
            </a:r>
            <a:r>
              <a:rPr lang="tr-TR" dirty="0"/>
              <a:t>süresince hastayı gözlemek ve beklenmeyen bir durum olması halinde radyasyon fizikçisine haber </a:t>
            </a:r>
            <a:r>
              <a:rPr lang="tr-TR" dirty="0" smtClean="0"/>
              <a:t>vermek</a:t>
            </a:r>
          </a:p>
          <a:p>
            <a:r>
              <a:rPr lang="tr-TR" dirty="0" smtClean="0"/>
              <a:t>Bir </a:t>
            </a:r>
            <a:r>
              <a:rPr lang="tr-TR" dirty="0"/>
              <a:t>tehlike anında planda belirtilen yükümlülükleri derhal yerine getirmek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217443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/>
              <a:t>Dozimetrist</a:t>
            </a:r>
            <a:r>
              <a:rPr lang="tr-TR" b="1" dirty="0"/>
              <a:t> </a:t>
            </a:r>
            <a:r>
              <a:rPr lang="tr-TR" b="1" dirty="0" smtClean="0"/>
              <a:t>:</a:t>
            </a:r>
          </a:p>
          <a:p>
            <a:endParaRPr lang="tr-TR" b="1" dirty="0" smtClean="0"/>
          </a:p>
          <a:p>
            <a:r>
              <a:rPr lang="tr-TR" dirty="0" smtClean="0"/>
              <a:t>Yurtdışında özellikle tanımlaması </a:t>
            </a:r>
            <a:r>
              <a:rPr lang="tr-TR" b="1" dirty="0" smtClean="0"/>
              <a:t>r</a:t>
            </a:r>
            <a:r>
              <a:rPr lang="tr-TR" dirty="0" smtClean="0"/>
              <a:t>adyoterapinin </a:t>
            </a:r>
            <a:r>
              <a:rPr lang="tr-TR" dirty="0"/>
              <a:t>yanı sıra fizikte </a:t>
            </a:r>
            <a:r>
              <a:rPr lang="tr-TR" dirty="0" smtClean="0"/>
              <a:t>uzmanlaşmış medikal </a:t>
            </a:r>
            <a:r>
              <a:rPr lang="tr-TR" dirty="0"/>
              <a:t>fizikçi ve radyasyon </a:t>
            </a:r>
            <a:r>
              <a:rPr lang="tr-TR" dirty="0" err="1"/>
              <a:t>onkologu</a:t>
            </a:r>
            <a:r>
              <a:rPr lang="tr-TR" dirty="0"/>
              <a:t> ile birlikte doz dağılım ve </a:t>
            </a:r>
            <a:r>
              <a:rPr lang="tr-TR" dirty="0" smtClean="0"/>
              <a:t>hesaplamalarına </a:t>
            </a:r>
            <a:r>
              <a:rPr lang="tr-TR" dirty="0"/>
              <a:t>katkıda </a:t>
            </a:r>
            <a:r>
              <a:rPr lang="tr-TR" dirty="0" smtClean="0"/>
              <a:t>bulunan ve </a:t>
            </a:r>
            <a:r>
              <a:rPr lang="tr-TR" dirty="0"/>
              <a:t>cihazlar ve araçlar hakkında genel bilgi </a:t>
            </a:r>
            <a:r>
              <a:rPr lang="tr-TR" dirty="0" smtClean="0"/>
              <a:t>sahibi kişi şeklinde yapılır.</a:t>
            </a:r>
          </a:p>
          <a:p>
            <a:endParaRPr lang="tr-TR" dirty="0" smtClean="0"/>
          </a:p>
          <a:p>
            <a:r>
              <a:rPr lang="tr-TR" dirty="0" err="1" smtClean="0"/>
              <a:t>Simulasyon</a:t>
            </a:r>
            <a:r>
              <a:rPr lang="tr-TR" dirty="0" smtClean="0"/>
              <a:t> görüntülemesi alınması ve </a:t>
            </a:r>
            <a:r>
              <a:rPr lang="tr-TR" dirty="0" err="1" smtClean="0"/>
              <a:t>konturlama</a:t>
            </a:r>
            <a:r>
              <a:rPr lang="tr-TR" dirty="0" smtClean="0"/>
              <a:t> hakkında bilgi sahibidir.</a:t>
            </a:r>
          </a:p>
          <a:p>
            <a:endParaRPr lang="tr-TR" dirty="0" smtClean="0"/>
          </a:p>
          <a:p>
            <a:r>
              <a:rPr lang="tr-TR" dirty="0" err="1" smtClean="0"/>
              <a:t>Dozimetrist</a:t>
            </a:r>
            <a:r>
              <a:rPr lang="tr-TR" dirty="0" smtClean="0"/>
              <a:t> özellikle normal dokuların </a:t>
            </a:r>
            <a:r>
              <a:rPr lang="tr-TR" dirty="0" err="1" smtClean="0"/>
              <a:t>konturlanmasında</a:t>
            </a:r>
            <a:r>
              <a:rPr lang="tr-TR" dirty="0" smtClean="0"/>
              <a:t> görev alır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56583"/>
          </a:xfrm>
        </p:spPr>
        <p:txBody>
          <a:bodyPr>
            <a:normAutofit fontScale="25000" lnSpcReduction="20000"/>
          </a:bodyPr>
          <a:lstStyle/>
          <a:p>
            <a:r>
              <a:rPr lang="tr-TR" sz="8000" dirty="0"/>
              <a:t> </a:t>
            </a:r>
            <a:r>
              <a:rPr lang="tr-TR" sz="8000" b="1" dirty="0"/>
              <a:t>Radyasyon Onkolojisi </a:t>
            </a:r>
            <a:r>
              <a:rPr lang="tr-TR" sz="8000" b="1" dirty="0" smtClean="0"/>
              <a:t>Hemşiresi</a:t>
            </a:r>
          </a:p>
          <a:p>
            <a:endParaRPr lang="tr-TR" sz="8000" b="1" dirty="0" smtClean="0"/>
          </a:p>
          <a:p>
            <a:r>
              <a:rPr lang="tr-TR" sz="8000" dirty="0" smtClean="0"/>
              <a:t>Hastanın tedavi öncesi değerlendirmesinde ekibin bir parçasıdırlar.</a:t>
            </a:r>
          </a:p>
          <a:p>
            <a:endParaRPr lang="tr-TR" sz="8000" dirty="0" smtClean="0"/>
          </a:p>
          <a:p>
            <a:r>
              <a:rPr lang="tr-TR" sz="8000" dirty="0" smtClean="0"/>
              <a:t>Hastalara tedavinin genel seyrini ve olası yan etkilerini açıklar ve görülmesi durumunda ne yapılması gerektiği hakkında ilk bilgileri verir.</a:t>
            </a:r>
          </a:p>
          <a:p>
            <a:endParaRPr lang="tr-TR" sz="8000" dirty="0" smtClean="0"/>
          </a:p>
          <a:p>
            <a:r>
              <a:rPr lang="tr-TR" sz="8000" dirty="0" smtClean="0"/>
              <a:t>RT süresinde haftada bir ya da daha sık olarak hastaların kontrolünü yaparlar. </a:t>
            </a:r>
          </a:p>
          <a:p>
            <a:endParaRPr lang="tr-TR" sz="8000" dirty="0" smtClean="0"/>
          </a:p>
          <a:p>
            <a:r>
              <a:rPr lang="tr-TR" sz="8000" dirty="0" smtClean="0"/>
              <a:t>Özellikle </a:t>
            </a:r>
            <a:r>
              <a:rPr lang="tr-TR" sz="8000" dirty="0" err="1" smtClean="0"/>
              <a:t>adjuvan</a:t>
            </a:r>
            <a:r>
              <a:rPr lang="tr-TR" sz="8000" dirty="0" smtClean="0"/>
              <a:t> ve </a:t>
            </a:r>
            <a:r>
              <a:rPr lang="tr-TR" sz="8000" dirty="0" err="1" smtClean="0"/>
              <a:t>neoadjuvan</a:t>
            </a:r>
            <a:r>
              <a:rPr lang="tr-TR" sz="8000" dirty="0" smtClean="0"/>
              <a:t> KT ve RT alan hastalarda bilgili hemşireler kritik önem taşır</a:t>
            </a:r>
          </a:p>
          <a:p>
            <a:endParaRPr lang="tr-TR" sz="8000" dirty="0" smtClean="0"/>
          </a:p>
          <a:p>
            <a:r>
              <a:rPr lang="tr-TR" sz="8000" dirty="0" smtClean="0"/>
              <a:t>Her iki tedavinin de bağımsız yan etkileri olmakla beraber birlikte kullanıldıklarında </a:t>
            </a:r>
            <a:r>
              <a:rPr lang="tr-TR" sz="8000" dirty="0" err="1" smtClean="0"/>
              <a:t>sinerjistik</a:t>
            </a:r>
            <a:r>
              <a:rPr lang="tr-TR" sz="8000" dirty="0" smtClean="0"/>
              <a:t> etki yapabilir ya da birbirlerinin etkisini alevlendirebilirler. Akut </a:t>
            </a:r>
            <a:r>
              <a:rPr lang="tr-TR" sz="8000" dirty="0" err="1" smtClean="0"/>
              <a:t>toksisite</a:t>
            </a:r>
            <a:r>
              <a:rPr lang="tr-TR" sz="8000" dirty="0" smtClean="0"/>
              <a:t> ve geç etkiler konusunda deneyimli ve bilgili olmaları gerekir.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Radyasyon </a:t>
            </a:r>
            <a:r>
              <a:rPr lang="tr-TR" dirty="0" err="1" smtClean="0"/>
              <a:t>onkologu</a:t>
            </a:r>
            <a:r>
              <a:rPr lang="tr-TR" dirty="0" smtClean="0"/>
              <a:t> gerekli gördüğünde ekibe yardımcı olacak bir diyetisyen psikolog hazır bulunmalıdır. 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Diyetisyen hastanın ağırlığını ve beslenme durumunu takip ederler.</a:t>
            </a:r>
            <a:br>
              <a:rPr lang="tr-TR" dirty="0" smtClean="0"/>
            </a:br>
            <a:r>
              <a:rPr lang="tr-TR" dirty="0" smtClean="0"/>
              <a:t>Tedavi öncesi ve sonrasında ayrıca tedavi süresince uygun ve yeterli beslenebilmeleri için gerekli listeler oluştururlar.</a:t>
            </a:r>
          </a:p>
          <a:p>
            <a:endParaRPr lang="tr-TR" dirty="0" smtClean="0"/>
          </a:p>
          <a:p>
            <a:r>
              <a:rPr lang="tr-TR" dirty="0" smtClean="0"/>
              <a:t>Sosyal Hizmetli: Hasta ve ailesine pratik anlamda yardım ve danışmanlık yaparlar. Gerektiğinde evde verilebilecek bazı bakım hizmetlerinin sağlanabilmesi için gerekli organizasyonu yaparlar. 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800" dirty="0" smtClean="0"/>
              <a:t>			</a:t>
            </a:r>
          </a:p>
          <a:p>
            <a:pPr>
              <a:buNone/>
            </a:pPr>
            <a:r>
              <a:rPr lang="tr-TR" sz="4800" smtClean="0"/>
              <a:t>			TEŞEKKÜRLER</a:t>
            </a:r>
            <a:endParaRPr lang="tr-TR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Radyoterapi Ekibi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Radyasyon </a:t>
            </a:r>
            <a:r>
              <a:rPr lang="tr-TR" dirty="0" err="1" smtClean="0"/>
              <a:t>onkoloğu</a:t>
            </a:r>
            <a:endParaRPr lang="tr-TR" dirty="0" smtClean="0"/>
          </a:p>
          <a:p>
            <a:r>
              <a:rPr lang="tr-TR" dirty="0" smtClean="0"/>
              <a:t>Medikal fizikçi</a:t>
            </a:r>
          </a:p>
          <a:p>
            <a:r>
              <a:rPr lang="tr-TR" dirty="0" smtClean="0"/>
              <a:t>RT teknikeri</a:t>
            </a:r>
          </a:p>
          <a:p>
            <a:r>
              <a:rPr lang="tr-TR" dirty="0" err="1" smtClean="0"/>
              <a:t>Dozimetrist</a:t>
            </a:r>
            <a:endParaRPr lang="tr-TR" dirty="0" smtClean="0"/>
          </a:p>
          <a:p>
            <a:r>
              <a:rPr lang="tr-TR" dirty="0" smtClean="0"/>
              <a:t>Hemşire</a:t>
            </a:r>
          </a:p>
          <a:p>
            <a:r>
              <a:rPr lang="tr-TR" dirty="0" smtClean="0"/>
              <a:t>Diyetisyen</a:t>
            </a:r>
          </a:p>
          <a:p>
            <a:r>
              <a:rPr lang="tr-TR" dirty="0" smtClean="0"/>
              <a:t>Psikolog</a:t>
            </a:r>
          </a:p>
          <a:p>
            <a:r>
              <a:rPr lang="tr-TR" dirty="0" smtClean="0"/>
              <a:t>Yardımcı personel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u="sng" dirty="0"/>
              <a:t>Radyasyon </a:t>
            </a:r>
            <a:r>
              <a:rPr lang="tr-TR" u="sng" dirty="0" err="1" smtClean="0"/>
              <a:t>Onkoloğu</a:t>
            </a:r>
            <a:r>
              <a:rPr lang="tr-TR" dirty="0" smtClean="0"/>
              <a:t>:</a:t>
            </a:r>
          </a:p>
          <a:p>
            <a:endParaRPr lang="tr-TR" dirty="0" smtClean="0"/>
          </a:p>
          <a:p>
            <a:r>
              <a:rPr lang="tr-TR" dirty="0"/>
              <a:t>Kanser hastalarının radyasyonla tedavisinde uzmanlaşmış kişidir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Görevi</a:t>
            </a:r>
            <a:r>
              <a:rPr lang="tr-TR" dirty="0"/>
              <a:t>; hastaya ve tümöre bağlı tüm durumları değerlendirmek, teşhis ve </a:t>
            </a:r>
            <a:r>
              <a:rPr lang="tr-TR" dirty="0" err="1"/>
              <a:t>evreleme</a:t>
            </a:r>
            <a:r>
              <a:rPr lang="tr-TR" dirty="0"/>
              <a:t> işlemlerine olan ihtiyacını sistematik olarak gözden geçirmek ve diğer </a:t>
            </a:r>
            <a:r>
              <a:rPr lang="tr-TR" dirty="0" err="1"/>
              <a:t>onkologlarla</a:t>
            </a:r>
            <a:r>
              <a:rPr lang="tr-TR" dirty="0"/>
              <a:t> işbirliği içinde en iyi tedavi stratejisini belirlemektir.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u="sng" dirty="0"/>
              <a:t>Radyasyon </a:t>
            </a:r>
            <a:r>
              <a:rPr lang="tr-TR" u="sng" dirty="0" err="1" smtClean="0"/>
              <a:t>Onkoloğu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Kanserli </a:t>
            </a:r>
            <a:r>
              <a:rPr lang="tr-TR" dirty="0"/>
              <a:t>hasta grubunda tanı, ayaktan ve yatarak radyasyon ve her türlü ilaçla öncül ve destek tedavisinden, hastaların izlem ve kayıtlarının tutulması, analiz ve yayınlanmasından sorumlu ve yetkilidir.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64704"/>
            <a:ext cx="5554960" cy="652934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tr-TR" u="sng" dirty="0" smtClean="0"/>
              <a:t>Radyasyon </a:t>
            </a:r>
            <a:r>
              <a:rPr lang="tr-TR" u="sng" dirty="0" err="1" smtClean="0"/>
              <a:t>Onkoloğu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Kanser tedavisinde disiplinler arası çalışma ilkelerini, radyoterapinin </a:t>
            </a:r>
            <a:r>
              <a:rPr lang="tr-TR" dirty="0" err="1"/>
              <a:t>yanısıra</a:t>
            </a:r>
            <a:r>
              <a:rPr lang="tr-TR" dirty="0"/>
              <a:t> cerrahi ve kemoterapinin tedavi </a:t>
            </a:r>
            <a:r>
              <a:rPr lang="tr-TR" dirty="0" err="1"/>
              <a:t>endikasyonlarını</a:t>
            </a:r>
            <a:r>
              <a:rPr lang="tr-TR" dirty="0"/>
              <a:t> ve yan etkilerini bilen, takip eden ve tedavisini üstlenen uzman hekimdir.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Tedavinin başında tedavinin amacı </a:t>
            </a:r>
            <a:r>
              <a:rPr lang="tr-TR" dirty="0" smtClean="0"/>
              <a:t>tanımlanır</a:t>
            </a:r>
          </a:p>
          <a:p>
            <a:r>
              <a:rPr lang="tr-TR" dirty="0" err="1" smtClean="0"/>
              <a:t>Küratif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smtClean="0"/>
              <a:t>Palyatif:</a:t>
            </a:r>
          </a:p>
          <a:p>
            <a:r>
              <a:rPr lang="tr-TR" dirty="0" err="1" smtClean="0"/>
              <a:t>Profilaktik</a:t>
            </a:r>
            <a:r>
              <a:rPr lang="tr-TR" dirty="0" smtClean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err="1" smtClean="0"/>
              <a:t>Küratif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	Yeterli tedavi sonrası uzun dönem sağ kalım şansı vardır. Tedaviye bağlı bazı yan etkiler, istenmediği halde kabul edilebilir.</a:t>
            </a:r>
          </a:p>
          <a:p>
            <a:r>
              <a:rPr lang="tr-TR" b="1" dirty="0" smtClean="0"/>
              <a:t>Palyatif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Palyatif: uzun dönem sağ kalım </a:t>
            </a:r>
            <a:r>
              <a:rPr lang="tr-TR" dirty="0" err="1" smtClean="0"/>
              <a:t>şasnsı</a:t>
            </a:r>
            <a:r>
              <a:rPr lang="tr-TR" dirty="0" smtClean="0"/>
              <a:t> olmayan hastalarda rahatsızlık </a:t>
            </a:r>
            <a:r>
              <a:rPr lang="tr-TR" dirty="0"/>
              <a:t>yaratan semptomlar ya da hasta konforunu ve kendine yeterliliği bozabilecek durumlar tedavi gerektirir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	Tedaviye </a:t>
            </a:r>
            <a:r>
              <a:rPr lang="tr-TR" dirty="0"/>
              <a:t>bağlı </a:t>
            </a:r>
            <a:r>
              <a:rPr lang="tr-TR" dirty="0" err="1"/>
              <a:t>major</a:t>
            </a:r>
            <a:r>
              <a:rPr lang="tr-TR" dirty="0"/>
              <a:t> yan etkiler görülmemelidir.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Hastanın </a:t>
            </a:r>
            <a:r>
              <a:rPr lang="tr-TR" dirty="0"/>
              <a:t>yaşam süresi içinde, tümör kontrolü için nispeten yüksek doz ışınlanmalar (bazen </a:t>
            </a:r>
            <a:r>
              <a:rPr lang="tr-TR" dirty="0" err="1"/>
              <a:t>küratif</a:t>
            </a:r>
            <a:r>
              <a:rPr lang="tr-TR" dirty="0"/>
              <a:t> dozun %75-80’i kadar) gereklidir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Profilaktik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	Hastalığın metastaz yapma riskinin yüksek olduğu bölgelerin </a:t>
            </a:r>
            <a:r>
              <a:rPr lang="tr-TR" dirty="0" err="1" smtClean="0"/>
              <a:t>berlirgin</a:t>
            </a:r>
            <a:r>
              <a:rPr lang="tr-TR" dirty="0" smtClean="0"/>
              <a:t> bir metastaz bulgusu olmadan koruyucu amaçlı tedavisidir.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tr-TR" dirty="0"/>
              <a:t>Hasta ile tümörün karakteri, </a:t>
            </a:r>
            <a:r>
              <a:rPr lang="tr-TR" dirty="0" err="1"/>
              <a:t>prognozu</a:t>
            </a:r>
            <a:r>
              <a:rPr lang="tr-TR" dirty="0"/>
              <a:t>, yapılacak işlemler ve tedavinin muhtemel yan etkilerini tartışmak için zaman </a:t>
            </a:r>
            <a:r>
              <a:rPr lang="tr-TR" dirty="0" err="1" smtClean="0"/>
              <a:t>ayırılması</a:t>
            </a:r>
            <a:r>
              <a:rPr lang="tr-TR" dirty="0" smtClean="0"/>
              <a:t> </a:t>
            </a:r>
            <a:r>
              <a:rPr lang="tr-TR" dirty="0"/>
              <a:t>çok önemlidir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Tedavi detayları </a:t>
            </a:r>
            <a:r>
              <a:rPr lang="tr-TR" dirty="0"/>
              <a:t>hasta yakınlarıyla (özellikle çocuk ve yaşlı olgularda</a:t>
            </a:r>
            <a:r>
              <a:rPr lang="tr-TR" dirty="0" smtClean="0"/>
              <a:t>) </a:t>
            </a:r>
            <a:r>
              <a:rPr lang="tr-TR" dirty="0"/>
              <a:t>hasta tarafından da kabul edilmek kaydı ile </a:t>
            </a:r>
            <a:r>
              <a:rPr lang="tr-TR" dirty="0" smtClean="0"/>
              <a:t>tartışılmalıdır</a:t>
            </a:r>
            <a:r>
              <a:rPr lang="tr-T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799</Words>
  <Application>Microsoft Office PowerPoint</Application>
  <PresentationFormat>Ekran Gösterisi (4:3)</PresentationFormat>
  <Paragraphs>128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Slayt 1</vt:lpstr>
      <vt:lpstr>Slayt 2</vt:lpstr>
      <vt:lpstr>Radyoterapi Ekibi</vt:lpstr>
      <vt:lpstr>Slayt 4</vt:lpstr>
      <vt:lpstr>Slayt 5</vt:lpstr>
      <vt:lpstr>Radyasyon Onkoloğu 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Medikal Fizikçi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DR.SUMERYA</cp:lastModifiedBy>
  <cp:revision>31</cp:revision>
  <dcterms:created xsi:type="dcterms:W3CDTF">2018-10-25T13:55:25Z</dcterms:created>
  <dcterms:modified xsi:type="dcterms:W3CDTF">2020-05-15T12:51:07Z</dcterms:modified>
</cp:coreProperties>
</file>