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316" r:id="rId4"/>
    <p:sldId id="258" r:id="rId5"/>
    <p:sldId id="321" r:id="rId6"/>
    <p:sldId id="326" r:id="rId7"/>
    <p:sldId id="323" r:id="rId8"/>
    <p:sldId id="324" r:id="rId9"/>
    <p:sldId id="325" r:id="rId10"/>
    <p:sldId id="327" r:id="rId11"/>
    <p:sldId id="328" r:id="rId12"/>
    <p:sldId id="259" r:id="rId13"/>
    <p:sldId id="260" r:id="rId14"/>
    <p:sldId id="261" r:id="rId15"/>
    <p:sldId id="262" r:id="rId16"/>
    <p:sldId id="263" r:id="rId17"/>
    <p:sldId id="329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336" r:id="rId46"/>
    <p:sldId id="330" r:id="rId47"/>
    <p:sldId id="331" r:id="rId48"/>
    <p:sldId id="333" r:id="rId49"/>
    <p:sldId id="334" r:id="rId50"/>
    <p:sldId id="335" r:id="rId5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7188E-15F0-40FA-807E-8D4E89A9726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6785D-46C7-448E-BE94-B3BA1D2368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319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7B10-A5A8-4064-B275-4297BF2C7959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87C2-F5B1-4ED9-A234-96186D9B915E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A3B7-7FDA-42F7-99DB-F3CC32AF3636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2F5A5-A9B1-4C9D-9E1A-A159BB61E6BE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0A21-EEFC-450E-8866-38E256E56C77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98896-B2DA-4565-B257-564C612DBC3E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3F851-3EEF-4E35-87E1-9CF434B0B0D7}" type="datetime1">
              <a:rPr lang="tr-TR" smtClean="0"/>
              <a:t>22.11.2019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8EA94-4871-485F-91CC-EB3D3D85F49E}" type="datetime1">
              <a:rPr lang="tr-TR" smtClean="0"/>
              <a:t>22.11.2019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9E80-02F3-423F-AB39-E34AEB71F00D}" type="datetime1">
              <a:rPr lang="tr-TR" smtClean="0"/>
              <a:t>22.11.2019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905B4-8895-45A6-909B-A0055209D287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1FD8-569E-4D5C-B35E-ABB9DBD8D114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7B31A-7095-40EC-8802-05FF9198AAA1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3AD2C-8B00-4C42-946F-1B26A5EED41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3024336"/>
          </a:xfrm>
        </p:spPr>
        <p:txBody>
          <a:bodyPr>
            <a:noAutofit/>
          </a:bodyPr>
          <a:lstStyle/>
          <a:p>
            <a:r>
              <a:rPr lang="tr-TR" sz="5400" b="1" dirty="0" smtClean="0">
                <a:solidFill>
                  <a:srgbClr val="FF0000"/>
                </a:solidFill>
              </a:rPr>
              <a:t>SOSYAL – BİLİŞSEL YAKLAŞIMLAR</a:t>
            </a:r>
            <a:endParaRPr lang="tr-TR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Arial Black" panose="020B0A04020102020204" pitchFamily="34" charset="0"/>
              </a:rPr>
              <a:t>Kavram </a:t>
            </a:r>
            <a:r>
              <a:rPr lang="tr-TR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Öğrenme kuramının </a:t>
            </a:r>
            <a:r>
              <a:rPr lang="tr-TR" dirty="0" smtClean="0">
                <a:solidFill>
                  <a:srgbClr val="FF0000"/>
                </a:solidFill>
              </a:rPr>
              <a:t>teknikleri </a:t>
            </a:r>
            <a:r>
              <a:rPr lang="tr-TR" dirty="0">
                <a:solidFill>
                  <a:srgbClr val="FF0000"/>
                </a:solidFill>
              </a:rPr>
              <a:t>kariyer seçimi</a:t>
            </a:r>
            <a:r>
              <a:rPr lang="tr-TR" dirty="0"/>
              <a:t>, karar verme ve </a:t>
            </a:r>
            <a:r>
              <a:rPr lang="tr-TR" dirty="0">
                <a:solidFill>
                  <a:srgbClr val="FF0000"/>
                </a:solidFill>
              </a:rPr>
              <a:t>kariyer gelişiminde </a:t>
            </a:r>
            <a:r>
              <a:rPr lang="tr-TR" dirty="0"/>
              <a:t>danışana yardım için </a:t>
            </a:r>
            <a:r>
              <a:rPr lang="tr-TR" dirty="0">
                <a:solidFill>
                  <a:srgbClr val="FF0000"/>
                </a:solidFill>
              </a:rPr>
              <a:t>kullanılabilir</a:t>
            </a:r>
            <a:r>
              <a:rPr lang="tr-TR" dirty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392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Autofit/>
          </a:bodyPr>
          <a:lstStyle/>
          <a:p>
            <a:r>
              <a:rPr lang="tr-TR" sz="2800" dirty="0"/>
              <a:t>Danışmanların </a:t>
            </a:r>
            <a:r>
              <a:rPr lang="tr-TR" sz="2800" dirty="0" smtClean="0"/>
              <a:t>görevi, </a:t>
            </a:r>
            <a:r>
              <a:rPr lang="tr-TR" sz="2800" dirty="0"/>
              <a:t>danışanların kariyer gelişimlerine </a:t>
            </a:r>
            <a:r>
              <a:rPr lang="tr-TR" sz="2800" dirty="0">
                <a:solidFill>
                  <a:srgbClr val="FF0000"/>
                </a:solidFill>
              </a:rPr>
              <a:t>eğitim yoluyla </a:t>
            </a:r>
            <a:r>
              <a:rPr lang="tr-TR" sz="2800" dirty="0"/>
              <a:t>yardım </a:t>
            </a:r>
            <a:r>
              <a:rPr lang="tr-TR" sz="2800" dirty="0" smtClean="0"/>
              <a:t>etmektir.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tr-TR" sz="2400" dirty="0" smtClean="0">
                <a:solidFill>
                  <a:srgbClr val="FF0000"/>
                </a:solidFill>
              </a:rPr>
              <a:t>Doğrudan öğretim</a:t>
            </a:r>
            <a:r>
              <a:rPr lang="tr-TR" sz="2400" dirty="0" smtClean="0"/>
              <a:t>. </a:t>
            </a:r>
            <a:r>
              <a:rPr lang="tr-TR" sz="2400" dirty="0"/>
              <a:t>Örneğin; </a:t>
            </a:r>
            <a:r>
              <a:rPr lang="tr-TR" sz="2400" b="1" dirty="0" smtClean="0">
                <a:solidFill>
                  <a:srgbClr val="00B0F0"/>
                </a:solidFill>
              </a:rPr>
              <a:t>karar verme sürecinin </a:t>
            </a:r>
            <a:r>
              <a:rPr lang="tr-TR" sz="2400" b="1" dirty="0">
                <a:solidFill>
                  <a:srgbClr val="00B0F0"/>
                </a:solidFill>
              </a:rPr>
              <a:t>yedi </a:t>
            </a:r>
            <a:r>
              <a:rPr lang="tr-TR" sz="2400" b="1" dirty="0" smtClean="0">
                <a:solidFill>
                  <a:srgbClr val="00B0F0"/>
                </a:solidFill>
              </a:rPr>
              <a:t>adımını öğretmek </a:t>
            </a:r>
            <a:r>
              <a:rPr lang="tr-TR" sz="2400" dirty="0"/>
              <a:t>veya </a:t>
            </a:r>
            <a:r>
              <a:rPr lang="tr-TR" sz="2400" dirty="0" smtClean="0"/>
              <a:t>danışana </a:t>
            </a:r>
            <a:r>
              <a:rPr lang="tr-TR" sz="2400" dirty="0"/>
              <a:t>iş arama </a:t>
            </a:r>
            <a:r>
              <a:rPr lang="tr-TR" sz="2400" dirty="0" smtClean="0"/>
              <a:t>tekniklerini öğretmek</a:t>
            </a:r>
            <a:r>
              <a:rPr lang="tr-TR" sz="2400" dirty="0"/>
              <a:t>. </a:t>
            </a:r>
          </a:p>
          <a:p>
            <a:pPr>
              <a:spcBef>
                <a:spcPts val="1200"/>
              </a:spcBef>
            </a:pPr>
            <a:r>
              <a:rPr lang="tr-TR" sz="2400" dirty="0" smtClean="0">
                <a:solidFill>
                  <a:srgbClr val="FF0000"/>
                </a:solidFill>
              </a:rPr>
              <a:t>Olumlu </a:t>
            </a:r>
            <a:r>
              <a:rPr lang="tr-TR" sz="2400" dirty="0" err="1" smtClean="0">
                <a:solidFill>
                  <a:srgbClr val="FF0000"/>
                </a:solidFill>
              </a:rPr>
              <a:t>pekiştireç</a:t>
            </a:r>
            <a:r>
              <a:rPr lang="tr-TR" sz="2400" dirty="0" smtClean="0">
                <a:solidFill>
                  <a:srgbClr val="FF0000"/>
                </a:solidFill>
              </a:rPr>
              <a:t> verme durumları oluşturma</a:t>
            </a:r>
            <a:r>
              <a:rPr lang="tr-TR" sz="2400" dirty="0" smtClean="0"/>
              <a:t>: </a:t>
            </a:r>
            <a:r>
              <a:rPr lang="tr-TR" sz="2400" dirty="0"/>
              <a:t>Örneğin; </a:t>
            </a:r>
            <a:r>
              <a:rPr lang="tr-TR" sz="2400" b="1" dirty="0" smtClean="0">
                <a:solidFill>
                  <a:srgbClr val="00B0F0"/>
                </a:solidFill>
              </a:rPr>
              <a:t>rol oynama yoluyla iş mülakatı </a:t>
            </a:r>
            <a:r>
              <a:rPr lang="tr-TR" sz="2400" dirty="0" smtClean="0"/>
              <a:t>planlanabilir</a:t>
            </a:r>
            <a:r>
              <a:rPr lang="tr-TR" sz="2400" dirty="0"/>
              <a:t>. </a:t>
            </a:r>
            <a:r>
              <a:rPr lang="tr-TR" sz="2400" dirty="0" smtClean="0"/>
              <a:t>Bu görüşmede danışanın gösterdiği </a:t>
            </a:r>
            <a:r>
              <a:rPr lang="tr-TR" sz="2400" dirty="0"/>
              <a:t>uygun davranışlar övülebilir. </a:t>
            </a: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467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243428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Meslek Seçim Sürecini Etkileyen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Dört Temel Faktör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1. Kalıtımsal Özellikler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0" lvl="1" indent="-432000">
              <a:buFont typeface="Wingdings" panose="05000000000000000000" pitchFamily="2" charset="2"/>
              <a:buChar char="q"/>
            </a:pPr>
            <a:r>
              <a:rPr lang="tr-TR" dirty="0" smtClean="0"/>
              <a:t>Irk, </a:t>
            </a:r>
          </a:p>
          <a:p>
            <a:pPr marL="1080000" lvl="1" indent="-432000">
              <a:buFont typeface="Wingdings" panose="05000000000000000000" pitchFamily="2" charset="2"/>
              <a:buChar char="q"/>
            </a:pPr>
            <a:r>
              <a:rPr lang="tr-TR" dirty="0"/>
              <a:t>C</a:t>
            </a:r>
            <a:r>
              <a:rPr lang="tr-TR" dirty="0" smtClean="0"/>
              <a:t>insiyet, </a:t>
            </a:r>
          </a:p>
          <a:p>
            <a:pPr marL="1080000" lvl="1" indent="-432000">
              <a:buFont typeface="Wingdings" panose="05000000000000000000" pitchFamily="2" charset="2"/>
              <a:buChar char="q"/>
            </a:pPr>
            <a:r>
              <a:rPr lang="tr-TR" dirty="0"/>
              <a:t>F</a:t>
            </a:r>
            <a:r>
              <a:rPr lang="tr-TR" dirty="0" smtClean="0"/>
              <a:t>iziksel görünüm, </a:t>
            </a:r>
          </a:p>
          <a:p>
            <a:pPr marL="1080000" lvl="1" indent="-432000">
              <a:buFont typeface="Wingdings" panose="05000000000000000000" pitchFamily="2" charset="2"/>
              <a:buChar char="q"/>
            </a:pPr>
            <a:r>
              <a:rPr lang="tr-TR" dirty="0"/>
              <a:t>G</a:t>
            </a:r>
            <a:r>
              <a:rPr lang="tr-TR" dirty="0" smtClean="0"/>
              <a:t>enel ve özel yetenekler</a:t>
            </a:r>
          </a:p>
          <a:p>
            <a:pPr marL="1080000" lvl="1" indent="-432000">
              <a:buFont typeface="Wingdings" panose="05000000000000000000" pitchFamily="2" charset="2"/>
              <a:buChar char="q"/>
            </a:pPr>
            <a:r>
              <a:rPr lang="tr-TR" dirty="0" smtClean="0"/>
              <a:t>Vb.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2. Çevresel Koşullar ve Olaylar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80000" indent="-5400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2800" dirty="0" smtClean="0"/>
              <a:t>Bireyin yetiştiği çevredeki eğitim olanakları</a:t>
            </a:r>
          </a:p>
          <a:p>
            <a:pPr marL="1080000" indent="-5400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2800" dirty="0" smtClean="0"/>
              <a:t>İş olanakları</a:t>
            </a:r>
          </a:p>
          <a:p>
            <a:pPr marL="1080000" indent="-5400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2800" dirty="0" smtClean="0"/>
              <a:t>Teknoloji olanakları</a:t>
            </a:r>
          </a:p>
          <a:p>
            <a:pPr marL="1080000" indent="-5400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2800" dirty="0" smtClean="0"/>
              <a:t>Yasa ve yönetmelikler</a:t>
            </a:r>
          </a:p>
          <a:p>
            <a:pPr marL="1080000" indent="-5400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2800" dirty="0" smtClean="0"/>
              <a:t>Toplumsal kurallar</a:t>
            </a:r>
          </a:p>
          <a:p>
            <a:pPr marL="1080000" indent="-5400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2800" dirty="0" smtClean="0"/>
              <a:t>İşe girme süreçleri</a:t>
            </a:r>
          </a:p>
          <a:p>
            <a:pPr marL="1080000" indent="-5400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2800" dirty="0" smtClean="0"/>
              <a:t>Çalışma yaşamı</a:t>
            </a:r>
          </a:p>
          <a:p>
            <a:pPr marL="1080000" indent="-5400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2800" dirty="0" smtClean="0"/>
              <a:t>Vb.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3. Öğrenme Yaşantıları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Bireyin </a:t>
            </a:r>
            <a:r>
              <a:rPr lang="tr-TR" dirty="0" smtClean="0">
                <a:solidFill>
                  <a:srgbClr val="FF0000"/>
                </a:solidFill>
              </a:rPr>
              <a:t>formel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0000"/>
                </a:solidFill>
              </a:rPr>
              <a:t>enformel</a:t>
            </a:r>
            <a:r>
              <a:rPr lang="tr-TR" dirty="0" smtClean="0"/>
              <a:t> veya </a:t>
            </a:r>
            <a:r>
              <a:rPr lang="tr-TR" dirty="0" err="1" smtClean="0">
                <a:solidFill>
                  <a:srgbClr val="FF0000"/>
                </a:solidFill>
              </a:rPr>
              <a:t>non</a:t>
            </a:r>
            <a:r>
              <a:rPr lang="tr-TR" dirty="0" smtClean="0">
                <a:solidFill>
                  <a:srgbClr val="FF0000"/>
                </a:solidFill>
              </a:rPr>
              <a:t>-formel</a:t>
            </a:r>
            <a:r>
              <a:rPr lang="tr-TR" dirty="0" smtClean="0"/>
              <a:t> öğrenme yaşantıları kariyer gelişimi ve seçimlerini doğrudan </a:t>
            </a:r>
            <a:r>
              <a:rPr lang="tr-TR" dirty="0" smtClean="0">
                <a:solidFill>
                  <a:srgbClr val="FF0000"/>
                </a:solidFill>
              </a:rPr>
              <a:t>etkileyebilmektedir</a:t>
            </a:r>
            <a:r>
              <a:rPr lang="tr-TR" dirty="0" smtClean="0"/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Örnek: İzlenen bir dizinin kahramanından etkilenerek karar verme.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4. Çalışma Hayatıyla İlgili Becerileri 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0" indent="-540000">
              <a:buFont typeface="Wingdings" panose="05000000000000000000" pitchFamily="2" charset="2"/>
              <a:buChar char="q"/>
            </a:pPr>
            <a:r>
              <a:rPr lang="tr-TR" dirty="0" smtClean="0"/>
              <a:t>Problem çözme becerileri</a:t>
            </a:r>
          </a:p>
          <a:p>
            <a:pPr marL="1080000" indent="-540000">
              <a:buFont typeface="Wingdings" panose="05000000000000000000" pitchFamily="2" charset="2"/>
              <a:buChar char="q"/>
            </a:pPr>
            <a:r>
              <a:rPr lang="tr-TR" dirty="0" smtClean="0"/>
              <a:t>Ders çalışma alışkanlıkları</a:t>
            </a:r>
          </a:p>
          <a:p>
            <a:pPr marL="1080000" indent="-540000">
              <a:buFont typeface="Wingdings" panose="05000000000000000000" pitchFamily="2" charset="2"/>
              <a:buChar char="q"/>
            </a:pPr>
            <a:r>
              <a:rPr lang="tr-TR" dirty="0" smtClean="0"/>
              <a:t>Zihinsel özellikler</a:t>
            </a:r>
          </a:p>
          <a:p>
            <a:pPr marL="1080000" indent="-540000">
              <a:buFont typeface="Wingdings" panose="05000000000000000000" pitchFamily="2" charset="2"/>
              <a:buChar char="q"/>
            </a:pPr>
            <a:r>
              <a:rPr lang="tr-TR" dirty="0" smtClean="0"/>
              <a:t>Duygusal tepkiler</a:t>
            </a:r>
          </a:p>
          <a:p>
            <a:pPr marL="1080000" indent="-540000">
              <a:buFont typeface="Wingdings" panose="05000000000000000000" pitchFamily="2" charset="2"/>
              <a:buChar char="q"/>
            </a:pPr>
            <a:r>
              <a:rPr lang="tr-TR" dirty="0" smtClean="0"/>
              <a:t>Vb.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K</a:t>
            </a:r>
            <a:r>
              <a:rPr lang="tr-TR" dirty="0" smtClean="0">
                <a:solidFill>
                  <a:srgbClr val="FF0000"/>
                </a:solidFill>
              </a:rPr>
              <a:t>arar Verme Sürecinin Yedi Adımı </a:t>
            </a:r>
            <a:r>
              <a:rPr lang="tr-TR" sz="3600" dirty="0" smtClean="0"/>
              <a:t>(</a:t>
            </a:r>
            <a:r>
              <a:rPr lang="tr-TR" sz="3600" dirty="0"/>
              <a:t>Krumboltz ve </a:t>
            </a:r>
            <a:r>
              <a:rPr lang="tr-TR" sz="3600" dirty="0" smtClean="0"/>
              <a:t>Hamel, 1977</a:t>
            </a:r>
            <a:r>
              <a:rPr lang="tr-TR" sz="3600" dirty="0"/>
              <a:t>)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arenR"/>
            </a:pPr>
            <a:r>
              <a:rPr lang="tr-TR" sz="2800" dirty="0"/>
              <a:t>Problemi </a:t>
            </a:r>
            <a:r>
              <a:rPr lang="tr-TR" sz="2800" dirty="0" smtClean="0"/>
              <a:t>somut olarak tanımlamak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arenR"/>
            </a:pPr>
            <a:r>
              <a:rPr lang="tr-TR" sz="2800" dirty="0"/>
              <a:t>Eylem planı </a:t>
            </a:r>
            <a:r>
              <a:rPr lang="tr-TR" sz="2800" dirty="0" smtClean="0"/>
              <a:t>oluşturmak</a:t>
            </a:r>
          </a:p>
          <a:p>
            <a:pPr marL="1080000" indent="-514350">
              <a:spcBef>
                <a:spcPts val="1200"/>
              </a:spcBef>
              <a:buFont typeface="+mj-lt"/>
              <a:buAutoNum type="arabicParenR"/>
            </a:pPr>
            <a:r>
              <a:rPr lang="tr-TR" sz="2800" dirty="0"/>
              <a:t>Değerleri </a:t>
            </a:r>
            <a:r>
              <a:rPr lang="tr-TR" sz="2800" dirty="0" smtClean="0"/>
              <a:t>belirlemek</a:t>
            </a:r>
          </a:p>
          <a:p>
            <a:pPr marL="1080000" indent="-514350">
              <a:spcBef>
                <a:spcPts val="1200"/>
              </a:spcBef>
              <a:buFont typeface="+mj-lt"/>
              <a:buAutoNum type="arabicParenR"/>
            </a:pPr>
            <a:r>
              <a:rPr lang="tr-TR" sz="2800" dirty="0"/>
              <a:t>Alternatifleri </a:t>
            </a:r>
            <a:r>
              <a:rPr lang="tr-TR" sz="2800" dirty="0" smtClean="0"/>
              <a:t>belirlemek</a:t>
            </a:r>
          </a:p>
          <a:p>
            <a:pPr marL="1080000" indent="-514350">
              <a:spcBef>
                <a:spcPts val="1200"/>
              </a:spcBef>
              <a:buFont typeface="+mj-lt"/>
              <a:buAutoNum type="arabicParenR"/>
            </a:pPr>
            <a:r>
              <a:rPr lang="tr-TR" sz="2800" dirty="0" smtClean="0"/>
              <a:t>Her bir alternatifin olası sonuçlarını saptamak</a:t>
            </a:r>
          </a:p>
          <a:p>
            <a:pPr marL="1080000" indent="-514350">
              <a:spcBef>
                <a:spcPts val="1200"/>
              </a:spcBef>
              <a:buFont typeface="+mj-lt"/>
              <a:buAutoNum type="arabicParenR"/>
            </a:pPr>
            <a:r>
              <a:rPr lang="tr-TR" sz="2800" dirty="0"/>
              <a:t>Alternatifleri sistematik olarak </a:t>
            </a:r>
            <a:r>
              <a:rPr lang="tr-TR" sz="2800" dirty="0" smtClean="0"/>
              <a:t>elemek</a:t>
            </a:r>
          </a:p>
          <a:p>
            <a:pPr marL="1080000" indent="-514350">
              <a:spcBef>
                <a:spcPts val="1200"/>
              </a:spcBef>
              <a:buFont typeface="+mj-lt"/>
              <a:buAutoNum type="arabicParenR"/>
            </a:pPr>
            <a:r>
              <a:rPr lang="tr-TR" sz="2800" dirty="0"/>
              <a:t>Eyleme Geçme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611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Faktörlerin Bireyin Kariyer Kararlarını Etkileme Biçimleri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Kendine ilişkin genellemeler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Meslekler ile ilgili genellemeler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Karar vermede kullanılan işle ilgili becerileri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Eylemler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Kendine İlişkin </a:t>
            </a:r>
            <a:r>
              <a:rPr lang="tr-TR" dirty="0">
                <a:solidFill>
                  <a:srgbClr val="FF0000"/>
                </a:solidFill>
              </a:rPr>
              <a:t>G</a:t>
            </a:r>
            <a:r>
              <a:rPr lang="tr-TR" dirty="0" smtClean="0">
                <a:solidFill>
                  <a:srgbClr val="FF0000"/>
                </a:solidFill>
              </a:rPr>
              <a:t>enellemeler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Bireyler performanslarını, ilgilerini, kariyer değerlerini </a:t>
            </a:r>
            <a:r>
              <a:rPr lang="tr-TR" dirty="0" smtClean="0">
                <a:solidFill>
                  <a:srgbClr val="FF0000"/>
                </a:solidFill>
              </a:rPr>
              <a:t>diğer bireylerle kıyaslar</a:t>
            </a:r>
            <a:r>
              <a:rPr lang="tr-TR" dirty="0" smtClean="0"/>
              <a:t>, </a:t>
            </a:r>
            <a:r>
              <a:rPr lang="tr-TR" b="1" dirty="0" smtClean="0">
                <a:solidFill>
                  <a:srgbClr val="00B050"/>
                </a:solidFill>
              </a:rPr>
              <a:t>geri bildirim alır </a:t>
            </a:r>
            <a:r>
              <a:rPr lang="tr-TR" dirty="0" smtClean="0"/>
              <a:t>ve kendilerine ilişkin genellemeler oluştururlar.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Bu </a:t>
            </a:r>
            <a:r>
              <a:rPr lang="tr-TR" i="1" dirty="0" smtClean="0">
                <a:solidFill>
                  <a:srgbClr val="00B0F0"/>
                </a:solidFill>
              </a:rPr>
              <a:t>genellemeler önceki öğrenmelerin sonucudur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rgbClr val="FF0000"/>
                </a:solidFill>
              </a:rPr>
              <a:t>bireylerin kariyer kararları üzerinde etkili olurlar</a:t>
            </a:r>
            <a:r>
              <a:rPr lang="tr-TR" dirty="0" smtClean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İncelenecek Kuramlar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Öğrenme Kuramı (Krumboltz ve Ark.)</a:t>
            </a:r>
          </a:p>
          <a:p>
            <a:r>
              <a:rPr lang="tr-TR" dirty="0" smtClean="0"/>
              <a:t>Sosyal Bilişsel Kariyer Kuramı (</a:t>
            </a:r>
            <a:r>
              <a:rPr lang="tr-TR" dirty="0" err="1" smtClean="0"/>
              <a:t>Lent</a:t>
            </a:r>
            <a:r>
              <a:rPr lang="tr-TR" dirty="0" smtClean="0"/>
              <a:t> ve Ark.)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Mesleklere İlişkin Genellemeler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Mesleklere ilişkin algılar, inançlar, genellemeler.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Karar Vermede Kullanılan İş Becerileri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Öğrenilmiş </a:t>
            </a:r>
            <a:r>
              <a:rPr lang="tr-TR" dirty="0" smtClean="0">
                <a:solidFill>
                  <a:srgbClr val="FF0000"/>
                </a:solidFill>
              </a:rPr>
              <a:t>bilişsel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beceriler</a:t>
            </a:r>
            <a:r>
              <a:rPr lang="tr-TR" dirty="0" smtClean="0"/>
              <a:t> ya da </a:t>
            </a:r>
            <a:r>
              <a:rPr lang="tr-TR" dirty="0" smtClean="0">
                <a:solidFill>
                  <a:srgbClr val="FF0000"/>
                </a:solidFill>
              </a:rPr>
              <a:t>performans becerileridir </a:t>
            </a:r>
            <a:r>
              <a:rPr lang="tr-TR" dirty="0" smtClean="0"/>
              <a:t>ve bireyler kariyer kararlarını verirken bunlardan yararlanırlar.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Eylemler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Öğrenme yaşantıları ve genellemelerin sonucunda bireyler kariyer kararları verirler.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İşe başvurma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Okul seçme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Alan seçme vb.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Kariyer Danışmanlığı Sürecinin 8 Adımı </a:t>
            </a:r>
            <a:r>
              <a:rPr lang="tr-TR" sz="3100" dirty="0" smtClean="0"/>
              <a:t>(Krumboltz ve Baker, 1973)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tr-TR" dirty="0" smtClean="0"/>
              <a:t>Problemi ve danışanın amaçlarını belirleme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tr-TR" dirty="0" smtClean="0"/>
              <a:t>Danışma sürecinin sonunda ulaşılacak hedefleri tartışıp anlaşmaya varma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tr-TR" dirty="0" smtClean="0"/>
              <a:t>Problemin çözümüne ilişkin alternatifler oluşturma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tr-TR" dirty="0" smtClean="0"/>
              <a:t>Alternatiflere ilişkin bilgi toplama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tr-TR" dirty="0" smtClean="0"/>
              <a:t>Her bir alternatifin olası sonuçlarını tartışma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tr-TR" dirty="0" smtClean="0"/>
              <a:t>Amaçlar, alternatifler ve sonuçları danışanla birlikte yeniden değerlendirme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tr-TR" dirty="0" smtClean="0"/>
              <a:t>Bu değerlendirmelere dayanarak danışanın karar vermesini veya seçim yapmasına yardım etme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tr-TR" dirty="0" smtClean="0"/>
              <a:t>Danışanın gelecekte karşılaşabileceği diğer problemlere de bu süreci uygulamasına yardımcı olmak.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Krumboltz’un</a:t>
            </a:r>
            <a:r>
              <a:rPr lang="tr-TR" dirty="0" smtClean="0">
                <a:solidFill>
                  <a:srgbClr val="FF0000"/>
                </a:solidFill>
              </a:rPr>
              <a:t> Diğer Kuramlara Özellikle de Özellik-Faktör Kuramına Yönelttiği Eleştiriler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Test ve envanterlere yöneltilen eleştiriler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Özellik faktör kuramı bireyi tanıma çalışmalarında test ve envanterlerin gelişimini hızlandırmıştır. Ancak bireyler test ve envanterlerde sorulan pek çok soruya ilişkin doğrudan deneyimleri yoktur.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Sonuçta ilgi envanterleri sınırlı geçmiş deneyimlere verilen yanıtlarla bireyleri yönlendirir.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Bireylerin uygun bir meslekle eşleştirilmesine karşı çıkması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Meslekler değişmekte, mesleki görevler çeşitlenmektedir.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Dolayısıyla insanların kişilik kodlarına göre sürekli olarak bir meslekte kalmaları mantıklı değildir.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Özellik-Faktör kuramının </a:t>
            </a:r>
            <a:r>
              <a:rPr lang="tr-TR" sz="3600" dirty="0" smtClean="0">
                <a:solidFill>
                  <a:srgbClr val="FF0000"/>
                </a:solidFill>
              </a:rPr>
              <a:t>daha çok </a:t>
            </a:r>
            <a:r>
              <a:rPr lang="tr-TR" sz="3600" b="1" dirty="0" smtClean="0">
                <a:solidFill>
                  <a:srgbClr val="FF0000"/>
                </a:solidFill>
              </a:rPr>
              <a:t>seçme süreciyle</a:t>
            </a:r>
            <a:r>
              <a:rPr lang="tr-TR" sz="3600" dirty="0" smtClean="0">
                <a:solidFill>
                  <a:srgbClr val="FF0000"/>
                </a:solidFill>
              </a:rPr>
              <a:t> ilgilenmesine yöneltilen eleştiriler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Özellik-Faktör kuramını uygulayan bir danışman </a:t>
            </a:r>
            <a:r>
              <a:rPr lang="tr-TR" b="1" dirty="0" smtClean="0">
                <a:solidFill>
                  <a:srgbClr val="00B0F0"/>
                </a:solidFill>
              </a:rPr>
              <a:t>eşleme yaptıktan sonra işi biter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Ancak danışanın kafasında şu sorular devam edebilir:</a:t>
            </a:r>
          </a:p>
          <a:p>
            <a:pPr lvl="1"/>
            <a:r>
              <a:rPr lang="tr-TR" dirty="0" smtClean="0"/>
              <a:t>Bu mesleğe girmek için ne yapmalıyım?</a:t>
            </a:r>
          </a:p>
          <a:p>
            <a:pPr lvl="1"/>
            <a:r>
              <a:rPr lang="tr-TR" dirty="0" smtClean="0"/>
              <a:t>Yaptığım bu seçime ailem ne der?</a:t>
            </a:r>
          </a:p>
          <a:p>
            <a:pPr lvl="1"/>
            <a:r>
              <a:rPr lang="tr-TR" dirty="0" smtClean="0"/>
              <a:t>Bu mesleği sevmediğimi anladığımda ne yapmalıyım?</a:t>
            </a:r>
          </a:p>
          <a:p>
            <a:pPr lvl="1"/>
            <a:r>
              <a:rPr lang="tr-TR" dirty="0" smtClean="0"/>
              <a:t>Oysa özellik-faktör kuramı bu gibi duygusal olgularla ilgilenmez.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Kariyer danışmanı sadece eşleme yapmaz, her türlü kariyer problemleriyle uğraşır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Örneğin:</a:t>
            </a:r>
          </a:p>
          <a:p>
            <a:r>
              <a:rPr lang="tr-TR" dirty="0" smtClean="0"/>
              <a:t>Kariyer engelleri</a:t>
            </a:r>
          </a:p>
          <a:p>
            <a:r>
              <a:rPr lang="tr-TR" dirty="0" smtClean="0"/>
              <a:t>İş arama motivasyonu</a:t>
            </a:r>
          </a:p>
          <a:p>
            <a:r>
              <a:rPr lang="tr-TR" dirty="0" smtClean="0"/>
              <a:t>Sorumluluk</a:t>
            </a:r>
          </a:p>
          <a:p>
            <a:r>
              <a:rPr lang="tr-TR" dirty="0" smtClean="0"/>
              <a:t>Motivasyon</a:t>
            </a:r>
          </a:p>
          <a:p>
            <a:r>
              <a:rPr lang="tr-TR" dirty="0" smtClean="0"/>
              <a:t>İşte tükenmişlik</a:t>
            </a:r>
          </a:p>
          <a:p>
            <a:r>
              <a:rPr lang="tr-TR" dirty="0" smtClean="0"/>
              <a:t>Mesleki ilerleme</a:t>
            </a:r>
          </a:p>
          <a:p>
            <a:r>
              <a:rPr lang="tr-TR" dirty="0" err="1" smtClean="0"/>
              <a:t>Mobbing</a:t>
            </a:r>
            <a:endParaRPr lang="tr-TR" dirty="0" smtClean="0"/>
          </a:p>
          <a:p>
            <a:r>
              <a:rPr lang="tr-TR" dirty="0" smtClean="0"/>
              <a:t>Emeklilik planları vb.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Öğrenme Kuramının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Ölçme araçlarına Bakışı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John </a:t>
            </a:r>
            <a:r>
              <a:rPr lang="en-US" dirty="0" err="1" smtClean="0">
                <a:solidFill>
                  <a:srgbClr val="FF0000"/>
                </a:solidFill>
              </a:rPr>
              <a:t>Krumboltz</a:t>
            </a:r>
            <a:r>
              <a:rPr lang="tr-TR" dirty="0" smtClean="0">
                <a:solidFill>
                  <a:srgbClr val="FF0000"/>
                </a:solidFill>
              </a:rPr>
              <a:t>’u Tanıyalım</a:t>
            </a:r>
            <a:endParaRPr lang="tr-TR" dirty="0"/>
          </a:p>
        </p:txBody>
      </p:sp>
      <p:pic>
        <p:nvPicPr>
          <p:cNvPr id="4" name="Picture 2" descr="http://www.gcdf.com/forum2010/images/John-Krumboltz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412776"/>
            <a:ext cx="3125688" cy="4381545"/>
          </a:xfrm>
          <a:prstGeom prst="rect">
            <a:avLst/>
          </a:prstGeom>
          <a:noFill/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0797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Beceriler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Yetenek testleri sadece mevcut yetenekleri ölçmekle kalmamalı, aynı zamanda </a:t>
            </a:r>
            <a:r>
              <a:rPr lang="tr-TR" dirty="0" smtClean="0">
                <a:solidFill>
                  <a:srgbClr val="FF0000"/>
                </a:solidFill>
              </a:rPr>
              <a:t>yeni öğrenme hedeflerine </a:t>
            </a:r>
            <a:r>
              <a:rPr lang="tr-TR" dirty="0" smtClean="0"/>
              <a:t>işaret etmelidir.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İlgiler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İlgilerin kalıtımsal temeli olsa de, </a:t>
            </a:r>
            <a:r>
              <a:rPr lang="tr-TR" dirty="0" smtClean="0">
                <a:solidFill>
                  <a:srgbClr val="FF0000"/>
                </a:solidFill>
              </a:rPr>
              <a:t>ilgiler öğrenmeyle de ilişkilidir.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>
                <a:solidFill>
                  <a:srgbClr val="FF0000"/>
                </a:solidFill>
              </a:rPr>
              <a:t>Çeşitli etkinlikleri yaşamak </a:t>
            </a:r>
            <a:r>
              <a:rPr lang="tr-TR" dirty="0" smtClean="0"/>
              <a:t>ilginin ortaya çıkmasına sebep olurken, bu deneyimleri edinmemek ilgileri sınırlandırır.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Bu nedenle danışmanlar bireylerin ilgilerini keşfetmeleri için onları </a:t>
            </a:r>
            <a:r>
              <a:rPr lang="tr-TR" dirty="0" smtClean="0">
                <a:solidFill>
                  <a:srgbClr val="FF0000"/>
                </a:solidFill>
              </a:rPr>
              <a:t>değişik etkinlikler yapmaya teşvik etmelidir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İnançlar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Kariyer danışmanlığında öğrenme kuramı inançların öğrenildiğini savunur.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Danışanlara </a:t>
            </a:r>
            <a:r>
              <a:rPr lang="tr-TR" dirty="0" smtClean="0">
                <a:solidFill>
                  <a:srgbClr val="FF0000"/>
                </a:solidFill>
              </a:rPr>
              <a:t>akılcı inançlar öğretilerek </a:t>
            </a:r>
            <a:r>
              <a:rPr lang="tr-TR" dirty="0" smtClean="0"/>
              <a:t>kariyer gelişimlerine destek olunabilir.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Meslek Değerleri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Değerlerin genel olarak değişmediğine inanılsa da, </a:t>
            </a:r>
            <a:r>
              <a:rPr lang="tr-TR" dirty="0" smtClean="0">
                <a:solidFill>
                  <a:srgbClr val="FF0000"/>
                </a:solidFill>
              </a:rPr>
              <a:t>değerler zaman içinde değişebilir</a:t>
            </a:r>
            <a:r>
              <a:rPr lang="tr-TR" dirty="0" smtClean="0"/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Örneğin maddi durumu düzelen biri, yeni meslek değerlerine yönelebilir.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Kişilik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Kişilik özellikleri değişmez olgular olarak değerlendirilmemelidir.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Kariyer Danışmanlığında Öğrenme Kuramına Göre Danışmanın rolleri ve danışma amaçları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Kariyer gelişimi ve seçimleri konusunda </a:t>
            </a:r>
            <a:r>
              <a:rPr lang="tr-TR" sz="2400" dirty="0" smtClean="0">
                <a:solidFill>
                  <a:srgbClr val="FF0000"/>
                </a:solidFill>
              </a:rPr>
              <a:t>akılcı olmayan inançları belirlemeye</a:t>
            </a:r>
            <a:r>
              <a:rPr lang="tr-TR" sz="2400" dirty="0" smtClean="0"/>
              <a:t> ve değiştirmeye çalışmak.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Danışana </a:t>
            </a:r>
            <a:r>
              <a:rPr lang="tr-TR" sz="2400" dirty="0" smtClean="0">
                <a:solidFill>
                  <a:srgbClr val="FF0000"/>
                </a:solidFill>
              </a:rPr>
              <a:t>işe yönelik ve karar verme becerilerini öğretmek</a:t>
            </a:r>
            <a:r>
              <a:rPr lang="tr-TR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Danışanın gerçek yaşam ve </a:t>
            </a:r>
            <a:r>
              <a:rPr lang="tr-TR" sz="2400" dirty="0" smtClean="0">
                <a:solidFill>
                  <a:srgbClr val="FF0000"/>
                </a:solidFill>
              </a:rPr>
              <a:t>iş deneyimleri kazanması </a:t>
            </a:r>
            <a:r>
              <a:rPr lang="tr-TR" sz="2400" dirty="0" smtClean="0"/>
              <a:t>için teşvik etmek.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Danışana </a:t>
            </a:r>
            <a:r>
              <a:rPr lang="tr-TR" sz="2400" dirty="0" smtClean="0">
                <a:solidFill>
                  <a:srgbClr val="FF0000"/>
                </a:solidFill>
              </a:rPr>
              <a:t>olumlu </a:t>
            </a:r>
            <a:r>
              <a:rPr lang="tr-TR" sz="2400" dirty="0" err="1" smtClean="0">
                <a:solidFill>
                  <a:srgbClr val="FF0000"/>
                </a:solidFill>
              </a:rPr>
              <a:t>pekiştireçler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smtClean="0"/>
              <a:t>alabileceği fırsatlar yaratmak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Olumlu </a:t>
            </a:r>
            <a:r>
              <a:rPr lang="tr-TR" sz="2400" dirty="0" smtClean="0">
                <a:solidFill>
                  <a:srgbClr val="FF0000"/>
                </a:solidFill>
              </a:rPr>
              <a:t>rol modellerini görme fırsatı</a:t>
            </a:r>
            <a:r>
              <a:rPr lang="tr-TR" sz="2400" dirty="0" smtClean="0"/>
              <a:t> tanımak.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Danışanın </a:t>
            </a:r>
            <a:r>
              <a:rPr lang="tr-TR" sz="2400" dirty="0" smtClean="0">
                <a:solidFill>
                  <a:srgbClr val="FF0000"/>
                </a:solidFill>
              </a:rPr>
              <a:t>kariyer hedeflerini belirlemesine yardım etmek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Müdahale Süreci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tr-TR" sz="2000" dirty="0" smtClean="0"/>
              <a:t>Kariyer danışmanlığı eşleme sürecinden daha fazladır.</a:t>
            </a:r>
          </a:p>
          <a:p>
            <a:pPr>
              <a:spcAft>
                <a:spcPts val="600"/>
              </a:spcAft>
            </a:pPr>
            <a:r>
              <a:rPr lang="tr-TR" sz="2000" dirty="0" smtClean="0"/>
              <a:t>Danışman öncelikle danışanın öğrenme geçmişi üzerinde durmalı, olumsuzlukları anlamaya çalışmalıdır.</a:t>
            </a:r>
          </a:p>
          <a:p>
            <a:pPr>
              <a:spcAft>
                <a:spcPts val="600"/>
              </a:spcAft>
            </a:pPr>
            <a:r>
              <a:rPr lang="tr-TR" sz="2000" dirty="0" smtClean="0"/>
              <a:t>Danışana umut aşılamalıdır.</a:t>
            </a:r>
          </a:p>
          <a:p>
            <a:pPr>
              <a:spcAft>
                <a:spcPts val="600"/>
              </a:spcAft>
            </a:pPr>
            <a:r>
              <a:rPr lang="tr-TR" sz="2000" dirty="0" smtClean="0"/>
              <a:t>Danışanın gizil güçleri üzerinde durulmalı, güçlü yönleri belirlenmelidir.</a:t>
            </a:r>
          </a:p>
          <a:p>
            <a:pPr>
              <a:spcAft>
                <a:spcPts val="600"/>
              </a:spcAft>
            </a:pPr>
            <a:r>
              <a:rPr lang="tr-TR" sz="2000" dirty="0" smtClean="0"/>
              <a:t>Seçeneklerin belirlenmesi amacıyla ilgi envanterleri uygulanabilir.</a:t>
            </a:r>
          </a:p>
          <a:p>
            <a:pPr>
              <a:spcAft>
                <a:spcPts val="600"/>
              </a:spcAft>
            </a:pPr>
            <a:r>
              <a:rPr lang="tr-TR" sz="2000" dirty="0" smtClean="0"/>
              <a:t>Meslek değerleri belirlenebilir (kartları sıralama).</a:t>
            </a:r>
          </a:p>
          <a:p>
            <a:pPr>
              <a:spcAft>
                <a:spcPts val="600"/>
              </a:spcAft>
            </a:pPr>
            <a:r>
              <a:rPr lang="tr-TR" sz="2000" dirty="0" smtClean="0"/>
              <a:t>Kariyer İnancı Ölçeği uygulanır, danışanın kariyer gelişimini engelleyen inançlarının üstesinden gelmek için tartışma soruları üretilir, danışanla tartışılır.</a:t>
            </a:r>
          </a:p>
          <a:p>
            <a:pPr>
              <a:spcAft>
                <a:spcPts val="600"/>
              </a:spcAft>
            </a:pP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Teknikler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/>
              <a:t>Kariyer eğitimi</a:t>
            </a:r>
          </a:p>
          <a:p>
            <a:r>
              <a:rPr lang="tr-TR" sz="2400" dirty="0" smtClean="0"/>
              <a:t>İş arama yöntemlerinin öğretilmesi</a:t>
            </a:r>
          </a:p>
          <a:p>
            <a:r>
              <a:rPr lang="tr-TR" sz="2400" dirty="0" smtClean="0"/>
              <a:t>Mesleki bilgi kaynaklarından yararlanmak</a:t>
            </a:r>
          </a:p>
          <a:p>
            <a:r>
              <a:rPr lang="tr-TR" sz="2400" dirty="0" smtClean="0"/>
              <a:t>Meslekleri canlandırmak</a:t>
            </a:r>
          </a:p>
          <a:p>
            <a:r>
              <a:rPr lang="tr-TR" sz="2400" dirty="0" smtClean="0"/>
              <a:t>Hedefleri netleştirmek</a:t>
            </a:r>
          </a:p>
          <a:p>
            <a:r>
              <a:rPr lang="tr-TR" sz="2400" dirty="0" smtClean="0"/>
              <a:t>Bilişleri yeniden yapılandırmak</a:t>
            </a:r>
          </a:p>
          <a:p>
            <a:r>
              <a:rPr lang="tr-TR" sz="2400" dirty="0" smtClean="0"/>
              <a:t>Öyküsel analizlerden yararlanmak</a:t>
            </a:r>
          </a:p>
          <a:p>
            <a:r>
              <a:rPr lang="tr-TR" sz="2400" dirty="0" smtClean="0"/>
              <a:t>Kitap okumak</a:t>
            </a:r>
          </a:p>
          <a:p>
            <a:r>
              <a:rPr lang="tr-TR" sz="2400" dirty="0" smtClean="0"/>
              <a:t>Meslek elemanlarıyla görüşme yapmak</a:t>
            </a:r>
          </a:p>
          <a:p>
            <a:r>
              <a:rPr lang="tr-TR" sz="2400" dirty="0" smtClean="0"/>
              <a:t>Rol oynama tekniklerinden yararlanmak</a:t>
            </a:r>
          </a:p>
          <a:p>
            <a:r>
              <a:rPr lang="tr-TR" sz="2400" dirty="0" smtClean="0"/>
              <a:t> vb.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SOSYAL BİLİŞSEL KARİYER KURAMI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 err="1" smtClean="0">
                <a:solidFill>
                  <a:srgbClr val="FF0000"/>
                </a:solidFill>
              </a:rPr>
              <a:t>Lent</a:t>
            </a:r>
            <a:r>
              <a:rPr lang="tr-TR" dirty="0" smtClean="0">
                <a:solidFill>
                  <a:srgbClr val="FF0000"/>
                </a:solidFill>
              </a:rPr>
              <a:t>, Brown ve </a:t>
            </a:r>
            <a:r>
              <a:rPr lang="tr-TR" dirty="0" err="1" smtClean="0">
                <a:solidFill>
                  <a:srgbClr val="FF0000"/>
                </a:solidFill>
              </a:rPr>
              <a:t>Hackett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Bu kuramın temelinde </a:t>
            </a:r>
            <a:r>
              <a:rPr lang="tr-TR" dirty="0" err="1" smtClean="0"/>
              <a:t>Bandura’nın</a:t>
            </a:r>
            <a:r>
              <a:rPr lang="tr-TR" dirty="0" smtClean="0"/>
              <a:t> sosyal öğrenme kuramı vardır.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Kalıcı kişilik özellikleri (içedönüklük, sanata yatkınlık vb.) ve </a:t>
            </a:r>
            <a:r>
              <a:rPr lang="tr-TR" dirty="0" err="1" smtClean="0"/>
              <a:t>Holland’ın</a:t>
            </a:r>
            <a:r>
              <a:rPr lang="tr-TR" dirty="0" smtClean="0"/>
              <a:t> tipleri değişmez özellikleri ile ilgili olduğu için, bu kuramların birey-çevre ilişkisinin doğasını yeterince yansıtmadığına inanılmaktadır.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Kuramsal kavram ve </a:t>
            </a:r>
            <a:r>
              <a:rPr lang="tr-TR" dirty="0" err="1" smtClean="0">
                <a:solidFill>
                  <a:srgbClr val="FF0000"/>
                </a:solidFill>
              </a:rPr>
              <a:t>sayıltılar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Kendini yetkin görme beklentileri</a:t>
            </a:r>
          </a:p>
          <a:p>
            <a:r>
              <a:rPr lang="tr-TR" dirty="0" smtClean="0"/>
              <a:t>Sonuç beklentileri</a:t>
            </a:r>
          </a:p>
          <a:p>
            <a:r>
              <a:rPr lang="tr-TR" dirty="0" smtClean="0"/>
              <a:t>Kişisel hedefler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Kariyer Kararı Vermede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SOSYAL ÖĞRENME KURAMI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800" dirty="0" smtClean="0"/>
              <a:t>Krumboltz ve ark. </a:t>
            </a:r>
            <a:r>
              <a:rPr lang="tr-TR" sz="2800" dirty="0" err="1" smtClean="0">
                <a:solidFill>
                  <a:srgbClr val="FF0000"/>
                </a:solidFill>
              </a:rPr>
              <a:t>Bandura’nın</a:t>
            </a:r>
            <a:r>
              <a:rPr lang="tr-TR" sz="2800" dirty="0" smtClean="0">
                <a:solidFill>
                  <a:srgbClr val="FF0000"/>
                </a:solidFill>
              </a:rPr>
              <a:t> sosyal öğrenme </a:t>
            </a:r>
            <a:r>
              <a:rPr lang="tr-TR" sz="2800" dirty="0" smtClean="0"/>
              <a:t>kuramından etkilenmişlerdir.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800" dirty="0" smtClean="0">
                <a:solidFill>
                  <a:srgbClr val="FF0000"/>
                </a:solidFill>
              </a:rPr>
              <a:t>Kariyer kararı </a:t>
            </a:r>
            <a:r>
              <a:rPr lang="tr-TR" sz="2800" dirty="0" smtClean="0"/>
              <a:t>vermek bireyin çevresi ile etkileşim sonucu oluşan </a:t>
            </a:r>
            <a:r>
              <a:rPr lang="tr-TR" sz="2800" dirty="0" smtClean="0">
                <a:solidFill>
                  <a:srgbClr val="FF0000"/>
                </a:solidFill>
              </a:rPr>
              <a:t>bir öğrenme yaşantısıdır</a:t>
            </a:r>
            <a:r>
              <a:rPr lang="tr-TR" sz="2800" dirty="0" smtClean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</a:rPr>
              <a:t>Özyetkinlik</a:t>
            </a:r>
            <a:r>
              <a:rPr lang="tr-TR" b="1" dirty="0" smtClean="0">
                <a:solidFill>
                  <a:srgbClr val="FF0000"/>
                </a:solidFill>
              </a:rPr>
              <a:t> Beklentileri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Bireyin belirli konularda kendisini yetkin görme inancıdır.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Yetkinlik inançları belirli durumlarda kazandırılabilir bu anlamda değişime açıktır.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Farklı performans alanlarına göre bireyin kendisini yetkin görme inancı değişebilir.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Yetkinlik beklentisi yüksek olanlar engeller karşısında daha sebatkardırlar.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FF0000"/>
                </a:solidFill>
              </a:rPr>
              <a:t>Özyetkinlik</a:t>
            </a:r>
            <a:r>
              <a:rPr lang="tr-TR" b="1" dirty="0" smtClean="0">
                <a:solidFill>
                  <a:srgbClr val="FF0000"/>
                </a:solidFill>
              </a:rPr>
              <a:t> Beklentisi Nasıl Oluşur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sz="3600" b="1" dirty="0" smtClean="0">
                <a:solidFill>
                  <a:srgbClr val="FF0000"/>
                </a:solidFill>
              </a:rPr>
              <a:t>(</a:t>
            </a:r>
            <a:r>
              <a:rPr lang="tr-TR" sz="3600" b="1" dirty="0" err="1" smtClean="0">
                <a:solidFill>
                  <a:srgbClr val="FF0000"/>
                </a:solidFill>
              </a:rPr>
              <a:t>Bandura</a:t>
            </a:r>
            <a:r>
              <a:rPr lang="tr-TR" sz="3600" b="1" dirty="0" smtClean="0">
                <a:solidFill>
                  <a:srgbClr val="FF0000"/>
                </a:solidFill>
              </a:rPr>
              <a:t>, 1997)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>
                <a:solidFill>
                  <a:srgbClr val="FF0000"/>
                </a:solidFill>
              </a:rPr>
              <a:t>Kişisel Performans</a:t>
            </a:r>
            <a:r>
              <a:rPr lang="tr-TR" dirty="0" smtClean="0"/>
              <a:t>: Bireyin başarılı ya da başarısız performansı.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>
                <a:solidFill>
                  <a:srgbClr val="FF0000"/>
                </a:solidFill>
              </a:rPr>
              <a:t>Dolaylı öğrenme veya model alma</a:t>
            </a:r>
            <a:r>
              <a:rPr lang="tr-TR" dirty="0" smtClean="0"/>
              <a:t>: Başkalarının tecrübelerinden öğrenme veya gözlemleyerek öğrenme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>
                <a:solidFill>
                  <a:srgbClr val="FF0000"/>
                </a:solidFill>
              </a:rPr>
              <a:t>Sosyal İkna</a:t>
            </a:r>
            <a:r>
              <a:rPr lang="tr-TR" dirty="0" smtClean="0"/>
              <a:t>: Cesaretlendirilme, teşvik vb.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>
                <a:solidFill>
                  <a:srgbClr val="FF0000"/>
                </a:solidFill>
              </a:rPr>
              <a:t>Fizyolojik tepkiler</a:t>
            </a:r>
            <a:r>
              <a:rPr lang="tr-TR" dirty="0" smtClean="0"/>
              <a:t>: Performansı yürütürken yaşanan duygular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Sonuç Beklentileri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Belirli davranışları yaptıktan sonra ortaya çıkan durum ya da sonuçla ilgili kişisel inançlardır.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Düşük yetkinlik beklentisi fakat yüksel sonuç beklentisi bireye hayal kırıklığı yaratabilir.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dirty="0" smtClean="0"/>
              <a:t>Tersi durumda yani yetkinlik beklentisinin yüksek ancak sonuç beklentisinin düşük olduğu durumda birey gereken adımları atmayabilir.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42</a:t>
            </a:fld>
            <a:endParaRPr lang="tr-T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Sonuç Beklentileri Nasıl Oluşur?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/>
          </a:bodyPr>
          <a:lstStyle/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2800" dirty="0" smtClean="0">
                <a:solidFill>
                  <a:srgbClr val="FF0000"/>
                </a:solidFill>
              </a:rPr>
              <a:t>İnsanların başarılı ya da başarısız kişisel performansları</a:t>
            </a:r>
            <a:r>
              <a:rPr lang="tr-TR" sz="2800" dirty="0" smtClean="0"/>
              <a:t>: İnsanların geçmişte benzer davranışlarından sonra elde ettikleri sonuçları hatırlaması.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2800" dirty="0" smtClean="0">
                <a:solidFill>
                  <a:srgbClr val="FF0000"/>
                </a:solidFill>
              </a:rPr>
              <a:t>Dolaylı Öğrenme ve Örnek Alma</a:t>
            </a:r>
            <a:r>
              <a:rPr lang="tr-TR" sz="2800" dirty="0" smtClean="0"/>
              <a:t>: Diğer insanların elde ettiği sonuçlardan öğrenme ya da doğrudan gözlem yaparak öğrenme.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2800" dirty="0" smtClean="0">
                <a:solidFill>
                  <a:srgbClr val="FF0000"/>
                </a:solidFill>
              </a:rPr>
              <a:t>Sosyal İkna</a:t>
            </a:r>
            <a:r>
              <a:rPr lang="tr-TR" sz="2800" dirty="0" smtClean="0"/>
              <a:t>: Kişinin etkin biçimde cesaretlendirilmesi , teşvik edilmesi ya da tersi.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2800" dirty="0" smtClean="0">
                <a:solidFill>
                  <a:srgbClr val="FF0000"/>
                </a:solidFill>
              </a:rPr>
              <a:t>Fizyolojik Durum ve Tepkiler</a:t>
            </a:r>
            <a:r>
              <a:rPr lang="tr-TR" sz="2800" dirty="0" smtClean="0"/>
              <a:t>: Performansı yürütürken yaşanan duygular.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43</a:t>
            </a:fld>
            <a:endParaRPr lang="tr-T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Kişisel Hedefler 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(Seçim hedefleri, performans hedefleri)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Seçim hedefleri </a:t>
            </a:r>
            <a:r>
              <a:rPr lang="tr-TR" dirty="0" smtClean="0"/>
              <a:t>bireyin ulaşmak istediği hedef.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Performans hedefleri </a:t>
            </a:r>
            <a:r>
              <a:rPr lang="tr-TR" dirty="0" smtClean="0"/>
              <a:t>ise bireyin erişmeyi istediği performans düzeyidir.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5400" dirty="0">
                <a:solidFill>
                  <a:srgbClr val="FF0000"/>
                </a:solidFill>
                <a:latin typeface="Arial Black" panose="020B0A04020102020204" pitchFamily="34" charset="0"/>
              </a:rPr>
              <a:t>SORULAR </a:t>
            </a:r>
            <a:endParaRPr lang="tr-TR" sz="54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tr-TR" sz="5400" dirty="0" smtClean="0">
                <a:solidFill>
                  <a:srgbClr val="0070C0"/>
                </a:solidFill>
              </a:rPr>
              <a:t>Kuramların bu sorulara verdiği cevaplar</a:t>
            </a:r>
            <a:endParaRPr lang="tr-TR" sz="5400" dirty="0">
              <a:solidFill>
                <a:srgbClr val="0070C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31268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SORU-1: İnsanların Kariyer Seçim ve Gelişimlerini Neler Etkiler?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tr-TR" b="1" dirty="0"/>
              <a:t>Kalıtım</a:t>
            </a:r>
            <a:r>
              <a:rPr lang="tr-TR" dirty="0"/>
              <a:t>: (</a:t>
            </a:r>
            <a:r>
              <a:rPr lang="tr-TR" dirty="0" err="1"/>
              <a:t>Holland</a:t>
            </a:r>
            <a:r>
              <a:rPr lang="tr-TR" dirty="0"/>
              <a:t>, </a:t>
            </a:r>
            <a:r>
              <a:rPr lang="tr-TR" dirty="0" smtClean="0"/>
              <a:t>Krumboltz) Genler </a:t>
            </a:r>
            <a:r>
              <a:rPr lang="tr-TR" dirty="0"/>
              <a:t>ve genetik </a:t>
            </a:r>
            <a:r>
              <a:rPr lang="tr-TR" dirty="0" smtClean="0"/>
              <a:t>aktarım.</a:t>
            </a:r>
            <a:endParaRPr lang="tr-TR" dirty="0"/>
          </a:p>
          <a:p>
            <a:pPr marL="0" indent="0">
              <a:spcBef>
                <a:spcPts val="1200"/>
              </a:spcBef>
              <a:buNone/>
            </a:pPr>
            <a:r>
              <a:rPr lang="tr-TR" b="1" dirty="0"/>
              <a:t>Çevre</a:t>
            </a:r>
            <a:r>
              <a:rPr lang="tr-TR" dirty="0"/>
              <a:t>: (</a:t>
            </a:r>
            <a:r>
              <a:rPr lang="tr-TR" dirty="0" err="1"/>
              <a:t>Holland</a:t>
            </a:r>
            <a:r>
              <a:rPr lang="tr-TR" dirty="0"/>
              <a:t>, Krumboltz) Ailenin, okulun, toplumun, vb. etkileri.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tr-TR" b="1" dirty="0"/>
              <a:t>Benlik Kavramı</a:t>
            </a:r>
            <a:r>
              <a:rPr lang="tr-TR" dirty="0"/>
              <a:t>: (</a:t>
            </a:r>
            <a:r>
              <a:rPr lang="tr-TR" dirty="0" err="1"/>
              <a:t>Super</a:t>
            </a:r>
            <a:r>
              <a:rPr lang="tr-TR" dirty="0"/>
              <a:t>) </a:t>
            </a:r>
            <a:r>
              <a:rPr lang="tr-TR" dirty="0" smtClean="0"/>
              <a:t>İlgi, yetenek, değer ve </a:t>
            </a:r>
            <a:r>
              <a:rPr lang="tr-TR" dirty="0"/>
              <a:t>ihtiyaçlarımızın, güçlü ve zayıf yönlerimizin içinde olduğu, kendimize ilişkin oluşturduğumuz resim.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tr-TR" b="1" dirty="0"/>
              <a:t>Görev Başarma</a:t>
            </a:r>
            <a:r>
              <a:rPr lang="tr-TR" dirty="0"/>
              <a:t>: (</a:t>
            </a:r>
            <a:r>
              <a:rPr lang="tr-TR" dirty="0" err="1"/>
              <a:t>Super</a:t>
            </a:r>
            <a:r>
              <a:rPr lang="tr-TR" dirty="0"/>
              <a:t>) Hayatın her bir döneminde belirli bazı görevleri başarıyla yerine getirebilme.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tr-TR" b="1" dirty="0" err="1"/>
              <a:t>Pekiştireç</a:t>
            </a:r>
            <a:r>
              <a:rPr lang="tr-TR" dirty="0"/>
              <a:t>: (Krumboltz, </a:t>
            </a:r>
            <a:r>
              <a:rPr lang="tr-TR" dirty="0" err="1"/>
              <a:t>Holland</a:t>
            </a:r>
            <a:r>
              <a:rPr lang="tr-TR" dirty="0"/>
              <a:t>) Övülen ve ödüllendirilen etkinliklere devam edip, eleştirilen ve cezalandırılan etkinlikleri bırakma.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tr-TR" b="1" dirty="0" smtClean="0"/>
              <a:t>Öğrenmemiz Gereken Beceri Ve Davranışlar</a:t>
            </a:r>
            <a:r>
              <a:rPr lang="tr-TR" dirty="0" smtClean="0"/>
              <a:t>: </a:t>
            </a:r>
            <a:r>
              <a:rPr lang="tr-TR" dirty="0"/>
              <a:t>(Krumboltz) Özellikle probleme nasıl yaklaşacağımız ve onu mantıklı bir karar verme sürecinde nasıl çözeceğimiz.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tr-TR" b="1" dirty="0"/>
              <a:t>Sahip </a:t>
            </a:r>
            <a:r>
              <a:rPr lang="tr-TR" b="1" dirty="0" smtClean="0"/>
              <a:t>Olduğumuz İnançlar</a:t>
            </a:r>
            <a:r>
              <a:rPr lang="tr-TR" dirty="0" smtClean="0"/>
              <a:t>: </a:t>
            </a:r>
            <a:r>
              <a:rPr lang="tr-TR" dirty="0"/>
              <a:t>(Krumboltz) Amacımıza ulaşıp ulaşmayacağımıza ilişkin düşüncemizi etkileyen pozitif ya da negatif inançlar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608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</a:rPr>
              <a:t>SORU-2: İnsanların Uğraşı veya İşlerini Seçmelerine Neler Yol Açar veya Neden Olur?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tr-TR" sz="2800" b="1" dirty="0" smtClean="0"/>
              <a:t>Özgül </a:t>
            </a:r>
            <a:r>
              <a:rPr lang="tr-TR" sz="2800" b="1" dirty="0"/>
              <a:t>Kodları</a:t>
            </a:r>
            <a:r>
              <a:rPr lang="tr-TR" sz="2800" dirty="0"/>
              <a:t>: (</a:t>
            </a:r>
            <a:r>
              <a:rPr lang="tr-TR" sz="2800" dirty="0" err="1"/>
              <a:t>Holland</a:t>
            </a:r>
            <a:r>
              <a:rPr lang="tr-TR" sz="2800" dirty="0"/>
              <a:t>) Kalıtım ve çevre tarafından şekillenen, ilgi ve yeteneklerin bileşimi olup </a:t>
            </a:r>
            <a:r>
              <a:rPr lang="tr-TR" sz="2800" dirty="0" err="1"/>
              <a:t>Holland’ın</a:t>
            </a:r>
            <a:r>
              <a:rPr lang="tr-TR" sz="2800" dirty="0"/>
              <a:t> tipolojisinde harflerle görünen kodlama.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tr-TR" sz="2800" b="1" dirty="0" smtClean="0"/>
              <a:t>Benlik </a:t>
            </a:r>
            <a:r>
              <a:rPr lang="tr-TR" sz="2800" b="1" dirty="0"/>
              <a:t>Kavramları</a:t>
            </a:r>
            <a:r>
              <a:rPr lang="tr-TR" sz="2800" dirty="0"/>
              <a:t>: (</a:t>
            </a:r>
            <a:r>
              <a:rPr lang="tr-TR" sz="2800" dirty="0" err="1"/>
              <a:t>Super</a:t>
            </a:r>
            <a:r>
              <a:rPr lang="tr-TR" sz="2800" dirty="0"/>
              <a:t>) Zaman </a:t>
            </a:r>
            <a:r>
              <a:rPr lang="tr-TR" sz="2800" dirty="0" err="1"/>
              <a:t>içinda</a:t>
            </a:r>
            <a:r>
              <a:rPr lang="tr-TR" sz="2800" dirty="0"/>
              <a:t> şekillenen ve kendileri için doğru olduğunu düşündükleri resim.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tr-TR" sz="2800" b="1" dirty="0"/>
              <a:t>Geçmiş Deneyim Ve İnançları</a:t>
            </a:r>
            <a:r>
              <a:rPr lang="tr-TR" sz="2800" dirty="0"/>
              <a:t>: (Krumboltz) Doğru olarak ne öğrenmiş ve neye inanıyorlarsa</a:t>
            </a:r>
            <a:r>
              <a:rPr lang="tr-TR" sz="2800" dirty="0" smtClean="0"/>
              <a:t>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3223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SORU: </a:t>
            </a:r>
            <a:r>
              <a:rPr lang="tr-TR" sz="3600" b="1" dirty="0">
                <a:solidFill>
                  <a:srgbClr val="FF0000"/>
                </a:solidFill>
              </a:rPr>
              <a:t>“</a:t>
            </a:r>
            <a:r>
              <a:rPr lang="tr-TR" sz="3600" b="1" dirty="0" smtClean="0">
                <a:solidFill>
                  <a:srgbClr val="FF0000"/>
                </a:solidFill>
              </a:rPr>
              <a:t>İyi” Mesleki Seçim Ne Demektir?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02818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800" dirty="0"/>
              <a:t>Kişisel Kodların Eşleşmesi, ideal olarak tutarlı ve iyi farklılaşmış olması sonucu yapılan </a:t>
            </a:r>
            <a:r>
              <a:rPr lang="tr-TR" sz="2800" dirty="0" smtClean="0"/>
              <a:t>seçim (</a:t>
            </a:r>
            <a:r>
              <a:rPr lang="tr-TR" sz="2800" dirty="0" err="1" smtClean="0"/>
              <a:t>Holland</a:t>
            </a:r>
            <a:r>
              <a:rPr lang="tr-TR" sz="2800" dirty="0" smtClean="0"/>
              <a:t>)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800" dirty="0"/>
              <a:t>Kişinin benlik kavramını ifade etmesine izin veren seçim (</a:t>
            </a:r>
            <a:r>
              <a:rPr lang="tr-TR" sz="2800" dirty="0" err="1"/>
              <a:t>Super</a:t>
            </a:r>
            <a:r>
              <a:rPr lang="tr-TR" sz="2800" dirty="0"/>
              <a:t>).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800" dirty="0"/>
              <a:t>İlgili yaşam dönemlerinin ihtiyaçlarını karşılayan seçim (</a:t>
            </a:r>
            <a:r>
              <a:rPr lang="tr-TR" sz="2800" dirty="0" err="1"/>
              <a:t>Super</a:t>
            </a:r>
            <a:r>
              <a:rPr lang="tr-TR" sz="2800" dirty="0" smtClean="0"/>
              <a:t>)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800" dirty="0"/>
              <a:t>P</a:t>
            </a:r>
            <a:r>
              <a:rPr lang="tr-TR" sz="2800" dirty="0" smtClean="0"/>
              <a:t>ozitif </a:t>
            </a:r>
            <a:r>
              <a:rPr lang="tr-TR" sz="2800" dirty="0"/>
              <a:t>öğrenme ve planlı karar verme sonunda yapılan seçim (Krumboltz</a:t>
            </a:r>
            <a:r>
              <a:rPr lang="tr-TR" sz="2800" dirty="0" smtClean="0"/>
              <a:t>)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03588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994122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</a:rPr>
              <a:t>SORU: </a:t>
            </a:r>
            <a:r>
              <a:rPr lang="tr-TR" sz="2800" b="1" dirty="0">
                <a:solidFill>
                  <a:srgbClr val="FF0000"/>
                </a:solidFill>
              </a:rPr>
              <a:t>Kişi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2800" b="1" dirty="0" smtClean="0">
                <a:solidFill>
                  <a:srgbClr val="FF0000"/>
                </a:solidFill>
              </a:rPr>
              <a:t>Meslek Seçimi ve Kariyer Gelişimini Etkileyen Faktörler Üzerinde Ne Kadar Kontrole Sahiptir?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525963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2400" dirty="0"/>
              <a:t>Kodların şekillenmesinde fazla bir kontrole sahip olmamakla birlikte, kodların mesleki seçime çevrilmesinde fazla kontrole sahiptir (</a:t>
            </a:r>
            <a:r>
              <a:rPr lang="tr-TR" sz="2400" dirty="0" err="1"/>
              <a:t>Holland</a:t>
            </a:r>
            <a:r>
              <a:rPr lang="tr-TR" sz="2400" dirty="0"/>
              <a:t>).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2400" dirty="0" smtClean="0"/>
              <a:t>Mantıklı karar </a:t>
            </a:r>
            <a:r>
              <a:rPr lang="tr-TR" sz="2400" dirty="0"/>
              <a:t>verme sayesinde </a:t>
            </a:r>
            <a:r>
              <a:rPr lang="tr-TR" sz="2400" dirty="0" smtClean="0"/>
              <a:t>kontrole </a:t>
            </a:r>
            <a:r>
              <a:rPr lang="tr-TR" sz="2400" dirty="0"/>
              <a:t>sahip olabilir (Krumboltz).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2400" dirty="0"/>
              <a:t>Benlik kavramının şekillenmesinde </a:t>
            </a:r>
            <a:r>
              <a:rPr lang="tr-TR" sz="2400" dirty="0" smtClean="0"/>
              <a:t>fazla </a:t>
            </a:r>
            <a:r>
              <a:rPr lang="tr-TR" sz="2400" dirty="0"/>
              <a:t>bir kontrole sahip olmamakla </a:t>
            </a:r>
            <a:r>
              <a:rPr lang="tr-TR" sz="2400" dirty="0" smtClean="0"/>
              <a:t>birlikte, </a:t>
            </a:r>
            <a:r>
              <a:rPr lang="tr-TR" sz="2400" dirty="0"/>
              <a:t>benlik kavramının mesleki seçime çevrilmesinde ve </a:t>
            </a:r>
            <a:r>
              <a:rPr lang="tr-TR" sz="2400" dirty="0" smtClean="0"/>
              <a:t>çalışan </a:t>
            </a:r>
            <a:r>
              <a:rPr lang="tr-TR" sz="2400" dirty="0"/>
              <a:t>rolünün diğer hayat rolleriyle dengelenmesinde fazlaca kontrole sahiptir (</a:t>
            </a:r>
            <a:r>
              <a:rPr lang="tr-TR" sz="2400" dirty="0" err="1"/>
              <a:t>Super</a:t>
            </a:r>
            <a:r>
              <a:rPr lang="tr-TR" sz="2400" dirty="0" smtClean="0"/>
              <a:t>).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112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Kuramın Temel Varsayımları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4338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tr-TR" sz="3200" b="1" dirty="0" smtClean="0">
                <a:solidFill>
                  <a:srgbClr val="FF0000"/>
                </a:solidFill>
              </a:rPr>
              <a:t>SORU: İnsanların Sağlıklı Kariyer Seçimi Yapmalarında Kariyer Danışmanları Nasıl Yardımcı Olur?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400" dirty="0" smtClean="0">
                <a:solidFill>
                  <a:srgbClr val="FF0000"/>
                </a:solidFill>
              </a:rPr>
              <a:t>HOLLAND</a:t>
            </a:r>
            <a:r>
              <a:rPr lang="tr-TR" sz="2400" dirty="0" smtClean="0"/>
              <a:t>: Kendi </a:t>
            </a:r>
            <a:r>
              <a:rPr lang="tr-TR" sz="2400" dirty="0"/>
              <a:t>kişisel kodlarının farkında olmaları, bunun meslekler, iş ortamları, eğitim ve boş zaman etkinlikleri ile bağlantılarını kurmalarında yardımcı </a:t>
            </a:r>
            <a:r>
              <a:rPr lang="tr-TR" sz="2400" dirty="0" smtClean="0"/>
              <a:t>olarak.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400" dirty="0" smtClean="0">
                <a:solidFill>
                  <a:srgbClr val="FF0000"/>
                </a:solidFill>
              </a:rPr>
              <a:t>KRUMBOLTZ</a:t>
            </a:r>
            <a:r>
              <a:rPr lang="tr-TR" sz="2400" dirty="0" smtClean="0"/>
              <a:t>: Pozitif </a:t>
            </a:r>
            <a:r>
              <a:rPr lang="tr-TR" sz="2400" dirty="0"/>
              <a:t>öğrenme deneyimleri </a:t>
            </a:r>
            <a:r>
              <a:rPr lang="tr-TR" sz="2400" dirty="0" smtClean="0"/>
              <a:t>sağlayarak, </a:t>
            </a:r>
            <a:r>
              <a:rPr lang="tr-TR" sz="2400" dirty="0"/>
              <a:t>karar verme becerisi </a:t>
            </a:r>
            <a:r>
              <a:rPr lang="tr-TR" sz="2400" dirty="0" smtClean="0"/>
              <a:t>öğreterek </a:t>
            </a:r>
            <a:r>
              <a:rPr lang="tr-TR" sz="2400" dirty="0"/>
              <a:t>ve olumsuz, doğru olmayan benliği zedeleyici inançlarla </a:t>
            </a:r>
            <a:r>
              <a:rPr lang="tr-TR" sz="2400" dirty="0" smtClean="0"/>
              <a:t>savaşarak.</a:t>
            </a:r>
            <a:endParaRPr lang="tr-TR" sz="2400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400" dirty="0" smtClean="0">
                <a:solidFill>
                  <a:srgbClr val="FF0000"/>
                </a:solidFill>
              </a:rPr>
              <a:t>SUPER</a:t>
            </a:r>
            <a:r>
              <a:rPr lang="tr-TR" sz="2400" dirty="0" smtClean="0"/>
              <a:t>: Kariyer gelişim görevlerini tamamlamalarına</a:t>
            </a:r>
            <a:r>
              <a:rPr lang="tr-TR" sz="2400" dirty="0"/>
              <a:t>, </a:t>
            </a:r>
            <a:r>
              <a:rPr lang="tr-TR" sz="2400" dirty="0" smtClean="0"/>
              <a:t>olumlu, </a:t>
            </a:r>
            <a:r>
              <a:rPr lang="tr-TR" sz="2400" dirty="0"/>
              <a:t>açık ve gerçekçi benlik kavramı edinmelerine; ilgi, yetenek ve değerleri iş ve diğer rollerde kullanmak için hayat rollerini dengelemelerine yardım </a:t>
            </a:r>
            <a:r>
              <a:rPr lang="tr-TR" sz="2400" dirty="0" smtClean="0"/>
              <a:t>ederek.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14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Kavram 1</a:t>
            </a:r>
            <a:endParaRPr lang="tr-TR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 davranışı kalıtım ve çevreden etkilense de </a:t>
            </a:r>
            <a:r>
              <a:rPr lang="tr-TR" dirty="0">
                <a:solidFill>
                  <a:srgbClr val="FF0000"/>
                </a:solidFill>
              </a:rPr>
              <a:t>öğrenme</a:t>
            </a:r>
            <a:r>
              <a:rPr lang="tr-TR" dirty="0"/>
              <a:t> insan davranışı üzerinde oldukça önemli bir etkiye sahiptir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360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Kavram 2. İki </a:t>
            </a:r>
            <a:r>
              <a:rPr lang="tr-TR" sz="3600" dirty="0">
                <a:solidFill>
                  <a:srgbClr val="FF0000"/>
                </a:solidFill>
              </a:rPr>
              <a:t>çeşit öğrenme vardır; </a:t>
            </a:r>
            <a:r>
              <a:rPr lang="tr-TR" sz="3600" dirty="0" err="1">
                <a:solidFill>
                  <a:srgbClr val="FF0000"/>
                </a:solidFill>
              </a:rPr>
              <a:t>Araçsal</a:t>
            </a:r>
            <a:r>
              <a:rPr lang="tr-TR" sz="3600" dirty="0">
                <a:solidFill>
                  <a:srgbClr val="FF0000"/>
                </a:solidFill>
              </a:rPr>
              <a:t> öğrenme </a:t>
            </a:r>
            <a:r>
              <a:rPr lang="tr-TR" sz="3600" dirty="0" smtClean="0">
                <a:solidFill>
                  <a:srgbClr val="FF0000"/>
                </a:solidFill>
              </a:rPr>
              <a:t>ve </a:t>
            </a:r>
            <a:r>
              <a:rPr lang="tr-TR" sz="3600" dirty="0">
                <a:solidFill>
                  <a:srgbClr val="FF0000"/>
                </a:solidFill>
              </a:rPr>
              <a:t>Çağrışımsal </a:t>
            </a:r>
            <a:r>
              <a:rPr lang="tr-TR" sz="3600" dirty="0" smtClean="0">
                <a:solidFill>
                  <a:srgbClr val="FF0000"/>
                </a:solidFill>
              </a:rPr>
              <a:t>Öğrenme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2800" dirty="0" err="1">
                <a:solidFill>
                  <a:srgbClr val="FF0000"/>
                </a:solidFill>
              </a:rPr>
              <a:t>Araçsal</a:t>
            </a:r>
            <a:r>
              <a:rPr lang="tr-TR" sz="2800" dirty="0">
                <a:solidFill>
                  <a:srgbClr val="FF0000"/>
                </a:solidFill>
              </a:rPr>
              <a:t> öğrenme</a:t>
            </a:r>
            <a:r>
              <a:rPr lang="tr-TR" sz="2800" dirty="0"/>
              <a:t>, öğrenilen davranışın sonunda takdir edilme, ekonomik kazanç ya da olumlu duygu gibi kazançlar olduğunda </a:t>
            </a:r>
            <a:r>
              <a:rPr lang="tr-TR" sz="2800" dirty="0" smtClean="0"/>
              <a:t>oluşmaktadır.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2800" dirty="0" smtClean="0">
                <a:solidFill>
                  <a:srgbClr val="FF0000"/>
                </a:solidFill>
              </a:rPr>
              <a:t>Örneğin</a:t>
            </a:r>
            <a:r>
              <a:rPr lang="tr-TR" sz="2800" dirty="0"/>
              <a:t>; eğer </a:t>
            </a:r>
            <a:r>
              <a:rPr lang="tr-TR" sz="2800" dirty="0" smtClean="0"/>
              <a:t>bir </a:t>
            </a:r>
            <a:r>
              <a:rPr lang="tr-TR" sz="2800" dirty="0"/>
              <a:t>derse </a:t>
            </a:r>
            <a:r>
              <a:rPr lang="tr-TR" sz="2800" dirty="0" smtClean="0">
                <a:solidFill>
                  <a:srgbClr val="FF0000"/>
                </a:solidFill>
              </a:rPr>
              <a:t>sıkı çalışmanın </a:t>
            </a:r>
            <a:r>
              <a:rPr lang="tr-TR" sz="2800" dirty="0" smtClean="0"/>
              <a:t>sonucunda o dersin sınavında </a:t>
            </a:r>
            <a:r>
              <a:rPr lang="tr-TR" sz="2800" dirty="0" smtClean="0">
                <a:solidFill>
                  <a:srgbClr val="FF0000"/>
                </a:solidFill>
              </a:rPr>
              <a:t>yüksek bir not </a:t>
            </a:r>
            <a:r>
              <a:rPr lang="tr-TR" sz="2800" dirty="0" smtClean="0"/>
              <a:t>aldığınızda veya </a:t>
            </a:r>
            <a:r>
              <a:rPr lang="tr-TR" sz="2800" dirty="0"/>
              <a:t>öğretmeniniz tarafından takdir </a:t>
            </a:r>
            <a:r>
              <a:rPr lang="tr-TR" sz="2800" dirty="0" smtClean="0"/>
              <a:t>edildiğinizde, </a:t>
            </a:r>
            <a:r>
              <a:rPr lang="tr-TR" sz="2800" dirty="0"/>
              <a:t>ders </a:t>
            </a:r>
            <a:r>
              <a:rPr lang="tr-TR" sz="2800" dirty="0" smtClean="0"/>
              <a:t>çalışmanın faydasını görmüş ve öğrenmiş </a:t>
            </a:r>
            <a:r>
              <a:rPr lang="tr-TR" sz="2800" dirty="0"/>
              <a:t>olursunuz.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966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Çağrışımsal öğrenme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400" dirty="0" smtClean="0">
                <a:solidFill>
                  <a:srgbClr val="FF0000"/>
                </a:solidFill>
              </a:rPr>
              <a:t>Bireyin doğrudan kendi deneyimi değil de </a:t>
            </a:r>
            <a:r>
              <a:rPr lang="tr-TR" sz="2400" dirty="0" smtClean="0"/>
              <a:t>başkalarının davranışlarının </a:t>
            </a:r>
            <a:r>
              <a:rPr lang="tr-TR" sz="2400" dirty="0"/>
              <a:t>sonuçlarını gözleyip onları kendine model aldığında </a:t>
            </a:r>
            <a:r>
              <a:rPr lang="tr-TR" sz="2400" dirty="0" smtClean="0"/>
              <a:t>oluşur. Bu kavrama </a:t>
            </a:r>
            <a:r>
              <a:rPr lang="tr-TR" sz="2400" dirty="0"/>
              <a:t>“modelden öğrenme”, “sosyal öğrenme” ve “gözlem yoluyla öğrenme” </a:t>
            </a:r>
            <a:r>
              <a:rPr lang="tr-TR" sz="2400" dirty="0" smtClean="0"/>
              <a:t>de denmektedir.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tr-TR" sz="2400" dirty="0" smtClean="0"/>
              <a:t>Örneğin</a:t>
            </a:r>
            <a:r>
              <a:rPr lang="tr-TR" sz="2400" dirty="0"/>
              <a:t>, </a:t>
            </a:r>
            <a:r>
              <a:rPr lang="tr-TR" sz="2400" dirty="0" smtClean="0"/>
              <a:t>kariyer danışmanına giderek iş mülakatları konusunda bilgilenen bir danışanın çabukça işe girdiğini göre diğer bir kişi </a:t>
            </a:r>
            <a:r>
              <a:rPr lang="tr-TR" sz="2400" dirty="0"/>
              <a:t>bu </a:t>
            </a:r>
            <a:r>
              <a:rPr lang="tr-TR" sz="2400" dirty="0" smtClean="0"/>
              <a:t>kişiyi </a:t>
            </a:r>
            <a:r>
              <a:rPr lang="tr-TR" sz="2400" dirty="0"/>
              <a:t>model alarak </a:t>
            </a:r>
            <a:r>
              <a:rPr lang="tr-TR" sz="2400" dirty="0" smtClean="0"/>
              <a:t>kendisi de kariyer danışmanına gidebilir.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849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Kavram 3</a:t>
            </a:r>
            <a:endParaRPr lang="tr-TR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Öğrenme, </a:t>
            </a:r>
            <a:r>
              <a:rPr lang="tr-TR" dirty="0"/>
              <a:t>belirli bir davranışın </a:t>
            </a:r>
            <a:r>
              <a:rPr lang="tr-TR" dirty="0" smtClean="0">
                <a:solidFill>
                  <a:srgbClr val="FF0000"/>
                </a:solidFill>
              </a:rPr>
              <a:t>ödüllendirildiği</a:t>
            </a:r>
            <a:r>
              <a:rPr lang="tr-TR" dirty="0" smtClean="0"/>
              <a:t> veya </a:t>
            </a:r>
            <a:r>
              <a:rPr lang="tr-TR" dirty="0" smtClean="0">
                <a:solidFill>
                  <a:srgbClr val="FF0000"/>
                </a:solidFill>
              </a:rPr>
              <a:t>cezalandırıldığı</a:t>
            </a:r>
            <a:r>
              <a:rPr lang="tr-TR" dirty="0" smtClean="0"/>
              <a:t> durumlarda </a:t>
            </a:r>
            <a:r>
              <a:rPr lang="tr-TR" dirty="0" err="1" smtClean="0"/>
              <a:t>pekiştireç</a:t>
            </a:r>
            <a:r>
              <a:rPr lang="tr-TR" dirty="0" smtClean="0"/>
              <a:t> yoluyla oluşur</a:t>
            </a:r>
            <a:r>
              <a:rPr lang="tr-TR" dirty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D2C-8B00-4C42-946F-1B26A5EED414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21260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1793</Words>
  <Application>Microsoft Office PowerPoint</Application>
  <PresentationFormat>Ekran Gösterisi (4:3)</PresentationFormat>
  <Paragraphs>254</Paragraphs>
  <Slides>50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50</vt:i4>
      </vt:variant>
    </vt:vector>
  </HeadingPairs>
  <TitlesOfParts>
    <vt:vector size="55" baseType="lpstr">
      <vt:lpstr>Arial</vt:lpstr>
      <vt:lpstr>Arial Black</vt:lpstr>
      <vt:lpstr>Calibri</vt:lpstr>
      <vt:lpstr>Wingdings</vt:lpstr>
      <vt:lpstr>Ofis Teması</vt:lpstr>
      <vt:lpstr>SOSYAL – BİLİŞSEL YAKLAŞIMLAR</vt:lpstr>
      <vt:lpstr>İncelenecek Kuramlar</vt:lpstr>
      <vt:lpstr>John Krumboltz’u Tanıyalım</vt:lpstr>
      <vt:lpstr>Kariyer Kararı Vermede  SOSYAL ÖĞRENME KURAMI</vt:lpstr>
      <vt:lpstr>Kuramın Temel Varsayımları</vt:lpstr>
      <vt:lpstr>Kavram 1</vt:lpstr>
      <vt:lpstr>Kavram 2. İki çeşit öğrenme vardır; Araçsal öğrenme ve Çağrışımsal Öğrenme</vt:lpstr>
      <vt:lpstr>Çağrışımsal öğrenme</vt:lpstr>
      <vt:lpstr>Kavram 3</vt:lpstr>
      <vt:lpstr>Kavram 4</vt:lpstr>
      <vt:lpstr>Danışmanların görevi, danışanların kariyer gelişimlerine eğitim yoluyla yardım etmektir. </vt:lpstr>
      <vt:lpstr>Meslek Seçim Sürecini Etkileyen  Dört Temel Faktör</vt:lpstr>
      <vt:lpstr>1. Kalıtımsal Özellikler</vt:lpstr>
      <vt:lpstr>2. Çevresel Koşullar ve Olaylar</vt:lpstr>
      <vt:lpstr>3. Öğrenme Yaşantıları</vt:lpstr>
      <vt:lpstr>4. Çalışma Hayatıyla İlgili Becerileri </vt:lpstr>
      <vt:lpstr>Karar Verme Sürecinin Yedi Adımı (Krumboltz ve Hamel, 1977) </vt:lpstr>
      <vt:lpstr>Faktörlerin Bireyin Kariyer Kararlarını Etkileme Biçimleri</vt:lpstr>
      <vt:lpstr>Kendine İlişkin Genellemeler</vt:lpstr>
      <vt:lpstr>Mesleklere İlişkin Genellemeler</vt:lpstr>
      <vt:lpstr>Karar Vermede Kullanılan İş Becerileri</vt:lpstr>
      <vt:lpstr>Eylemler</vt:lpstr>
      <vt:lpstr>Kariyer Danışmanlığı Sürecinin 8 Adımı (Krumboltz ve Baker, 1973)</vt:lpstr>
      <vt:lpstr>Krumboltz’un Diğer Kuramlara Özellikle de Özellik-Faktör Kuramına Yönelttiği Eleştiriler</vt:lpstr>
      <vt:lpstr>Test ve envanterlere yöneltilen eleştiriler</vt:lpstr>
      <vt:lpstr>Bireylerin uygun bir meslekle eşleştirilmesine karşı çıkması</vt:lpstr>
      <vt:lpstr>Özellik-Faktör kuramının daha çok seçme süreciyle ilgilenmesine yöneltilen eleştiriler</vt:lpstr>
      <vt:lpstr>Kariyer danışmanı sadece eşleme yapmaz, her türlü kariyer problemleriyle uğraşır</vt:lpstr>
      <vt:lpstr>Öğrenme Kuramının  Ölçme araçlarına Bakışı</vt:lpstr>
      <vt:lpstr>Beceriler</vt:lpstr>
      <vt:lpstr>İlgiler</vt:lpstr>
      <vt:lpstr>İnançlar</vt:lpstr>
      <vt:lpstr>Meslek Değerleri</vt:lpstr>
      <vt:lpstr>Kişilik</vt:lpstr>
      <vt:lpstr>Kariyer Danışmanlığında Öğrenme Kuramına Göre Danışmanın rolleri ve danışma amaçları</vt:lpstr>
      <vt:lpstr>Müdahale Süreci</vt:lpstr>
      <vt:lpstr>Teknikler</vt:lpstr>
      <vt:lpstr>SOSYAL BİLİŞSEL KARİYER KURAMI (Lent, Brown ve Hackett)</vt:lpstr>
      <vt:lpstr>Kuramsal kavram ve sayıltılar</vt:lpstr>
      <vt:lpstr>Özyetkinlik Beklentileri</vt:lpstr>
      <vt:lpstr>Özyetkinlik Beklentisi Nasıl Oluşur (Bandura, 1997)</vt:lpstr>
      <vt:lpstr>Sonuç Beklentileri</vt:lpstr>
      <vt:lpstr>Sonuç Beklentileri Nasıl Oluşur?</vt:lpstr>
      <vt:lpstr>Kişisel Hedefler  (Seçim hedefleri, performans hedefleri)</vt:lpstr>
      <vt:lpstr>PowerPoint Sunusu</vt:lpstr>
      <vt:lpstr>SORU-1: İnsanların Kariyer Seçim ve Gelişimlerini Neler Etkiler?</vt:lpstr>
      <vt:lpstr>SORU-2: İnsanların Uğraşı veya İşlerini Seçmelerine Neler Yol Açar veya Neden Olur?</vt:lpstr>
      <vt:lpstr>SORU: “İyi” Mesleki Seçim Ne Demektir?</vt:lpstr>
      <vt:lpstr>SORU: Kişi Meslek Seçimi ve Kariyer Gelişimini Etkileyen Faktörler Üzerinde Ne Kadar Kontrole Sahiptir?</vt:lpstr>
      <vt:lpstr>SORU: İnsanların Sağlıklı Kariyer Seçimi Yapmalarında Kariyer Danışmanları Nasıl Yardımcı Olur?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– BİLİŞSEL YAKLAŞIMLAR</dc:title>
  <dc:creator>acer</dc:creator>
  <cp:lastModifiedBy>User</cp:lastModifiedBy>
  <cp:revision>81</cp:revision>
  <dcterms:created xsi:type="dcterms:W3CDTF">2012-11-25T22:49:23Z</dcterms:created>
  <dcterms:modified xsi:type="dcterms:W3CDTF">2019-11-22T10:50:37Z</dcterms:modified>
</cp:coreProperties>
</file>