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5" r:id="rId18"/>
    <p:sldId id="310" r:id="rId19"/>
    <p:sldId id="283" r:id="rId20"/>
    <p:sldId id="278" r:id="rId21"/>
    <p:sldId id="281" r:id="rId22"/>
    <p:sldId id="284" r:id="rId23"/>
    <p:sldId id="289" r:id="rId24"/>
    <p:sldId id="290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9" r:id="rId39"/>
    <p:sldId id="307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46" autoAdjust="0"/>
  </p:normalViewPr>
  <p:slideViewPr>
    <p:cSldViewPr snapToGrid="0" snapToObjects="1">
      <p:cViewPr varScale="1">
        <p:scale>
          <a:sx n="95" d="100"/>
          <a:sy n="95" d="100"/>
        </p:scale>
        <p:origin x="-1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8021F-58E4-F04F-934B-E075F20CC44F}" type="datetimeFigureOut">
              <a:rPr lang="en-US" smtClean="0"/>
              <a:t>11/9/17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10360-392D-DD45-A1DF-AFB4818C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2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43DEEF-623D-F44A-AD84-A63CE7C8563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43DEEF-623D-F44A-AD84-A63CE7C8563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43DEEF-623D-F44A-AD84-A63CE7C8563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7A1AB-B11B-4BE6-8D7F-3A8EDC99DBD4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7A1AB-B11B-4BE6-8D7F-3A8EDC99DBD4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7A1AB-B11B-4BE6-8D7F-3A8EDC99DBD4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7A1AB-B11B-4BE6-8D7F-3A8EDC99DBD4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7A1AB-B11B-4BE6-8D7F-3A8EDC99DBD4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7A1AB-B11B-4BE6-8D7F-3A8EDC99DBD4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7A1AB-B11B-4BE6-8D7F-3A8EDC99DBD4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7A1AB-B11B-4BE6-8D7F-3A8EDC99DBD4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43DEEF-623D-F44A-AD84-A63CE7C8563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7A1AB-B11B-4BE6-8D7F-3A8EDC99DBD4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7A1AB-B11B-4BE6-8D7F-3A8EDC99DBD4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7A1AB-B11B-4BE6-8D7F-3A8EDC99DBD4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10360-392D-DD45-A1DF-AFB4818CA5A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97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10360-392D-DD45-A1DF-AFB4818CA5A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975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10360-392D-DD45-A1DF-AFB4818CA5A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975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10360-392D-DD45-A1DF-AFB4818CA5A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97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43DEEF-623D-F44A-AD84-A63CE7C8563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43DEEF-623D-F44A-AD84-A63CE7C8563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43DEEF-623D-F44A-AD84-A63CE7C8563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43DEEF-623D-F44A-AD84-A63CE7C8563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43DEEF-623D-F44A-AD84-A63CE7C8563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43DEEF-623D-F44A-AD84-A63CE7C8563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43DEEF-623D-F44A-AD84-A63CE7C8563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0F20-F115-7347-8A00-55B317252356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3BAE-4F3A-DB47-B4E7-2202E420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6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0F20-F115-7347-8A00-55B317252356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3BAE-4F3A-DB47-B4E7-2202E420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5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0F20-F115-7347-8A00-55B317252356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3BAE-4F3A-DB47-B4E7-2202E420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9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0F20-F115-7347-8A00-55B317252356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3BAE-4F3A-DB47-B4E7-2202E420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8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0F20-F115-7347-8A00-55B317252356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3BAE-4F3A-DB47-B4E7-2202E420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7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0F20-F115-7347-8A00-55B317252356}" type="datetimeFigureOut">
              <a:rPr lang="en-US" smtClean="0"/>
              <a:t>11/9/17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3BAE-4F3A-DB47-B4E7-2202E420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8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0F20-F115-7347-8A00-55B317252356}" type="datetimeFigureOut">
              <a:rPr lang="en-US" smtClean="0"/>
              <a:t>11/9/17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3BAE-4F3A-DB47-B4E7-2202E420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3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0F20-F115-7347-8A00-55B317252356}" type="datetimeFigureOut">
              <a:rPr lang="en-US" smtClean="0"/>
              <a:t>11/9/17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3BAE-4F3A-DB47-B4E7-2202E420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9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0F20-F115-7347-8A00-55B317252356}" type="datetimeFigureOut">
              <a:rPr lang="en-US" smtClean="0"/>
              <a:t>11/9/17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3BAE-4F3A-DB47-B4E7-2202E420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8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0F20-F115-7347-8A00-55B317252356}" type="datetimeFigureOut">
              <a:rPr lang="en-US" smtClean="0"/>
              <a:t>11/9/17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3BAE-4F3A-DB47-B4E7-2202E420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3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0F20-F115-7347-8A00-55B317252356}" type="datetimeFigureOut">
              <a:rPr lang="en-US" smtClean="0"/>
              <a:t>11/9/17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3BAE-4F3A-DB47-B4E7-2202E420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3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40F20-F115-7347-8A00-55B317252356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3BAE-4F3A-DB47-B4E7-2202E420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0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ivgeakgun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5184" y="806140"/>
            <a:ext cx="7704137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O</a:t>
            </a:r>
            <a:r>
              <a:rPr lang="tr-TR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kluzal</a:t>
            </a:r>
            <a:r>
              <a:rPr lang="tr-T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Travma </a:t>
            </a:r>
          </a:p>
          <a:p>
            <a:pPr algn="ctr">
              <a:defRPr/>
            </a:pPr>
            <a:r>
              <a:rPr lang="tr-T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ve </a:t>
            </a:r>
          </a:p>
          <a:p>
            <a:pPr algn="ctr">
              <a:defRPr/>
            </a:pP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D</a:t>
            </a:r>
            <a:r>
              <a:rPr lang="tr-T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iş </a:t>
            </a:r>
            <a:r>
              <a:rPr lang="tr-TR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Mobilitesi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0536" y="4530820"/>
            <a:ext cx="6400800" cy="1449881"/>
          </a:xfrm>
        </p:spPr>
        <p:txBody>
          <a:bodyPr/>
          <a:lstStyle/>
          <a:p>
            <a:pPr eaLnBrk="1" hangingPunct="1"/>
            <a:r>
              <a:rPr lang="en-US" sz="2800" dirty="0" err="1">
                <a:solidFill>
                  <a:srgbClr val="000000"/>
                </a:solidFill>
                <a:latin typeface="Calibri" charset="0"/>
              </a:rPr>
              <a:t>Doç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. Dr.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</a:rPr>
              <a:t>Şivge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 Kurgan</a:t>
            </a:r>
          </a:p>
          <a:p>
            <a:pPr eaLnBrk="1" hangingPunct="1"/>
            <a:r>
              <a:rPr lang="tr-TR" sz="2800" dirty="0">
                <a:solidFill>
                  <a:srgbClr val="000000"/>
                </a:solidFill>
                <a:latin typeface="Calibri" charset="0"/>
              </a:rPr>
              <a:t>A.Ü. </a:t>
            </a:r>
            <a:r>
              <a:rPr lang="tr-TR" sz="2800" dirty="0" err="1">
                <a:solidFill>
                  <a:srgbClr val="000000"/>
                </a:solidFill>
                <a:latin typeface="Calibri" charset="0"/>
              </a:rPr>
              <a:t>Periodontoloji</a:t>
            </a:r>
            <a:r>
              <a:rPr lang="tr-TR" sz="2800" dirty="0">
                <a:solidFill>
                  <a:srgbClr val="000000"/>
                </a:solidFill>
                <a:latin typeface="Calibri" charset="0"/>
              </a:rPr>
              <a:t> Anabilim Dalı 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hlinkClick r:id="rId2"/>
              </a:rPr>
              <a:t>sivgeakgun@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  <a:hlinkClick r:id="rId2"/>
              </a:rPr>
              <a:t>gmail.com</a:t>
            </a:r>
            <a:endParaRPr lang="en-US" sz="20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299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057" y="476250"/>
            <a:ext cx="37207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800" dirty="0" err="1" smtClean="0">
                <a:solidFill>
                  <a:srgbClr val="FF0000"/>
                </a:solidFill>
                <a:latin typeface="+mj-lt"/>
              </a:rPr>
              <a:t>Primer</a:t>
            </a: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 Okluzal Travma</a:t>
            </a:r>
            <a:endParaRPr lang="en-US" sz="2800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9750" y="1125538"/>
            <a:ext cx="3748047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57200" y="4852937"/>
            <a:ext cx="8229600" cy="1488347"/>
            <a:chOff x="457200" y="4465032"/>
            <a:chExt cx="8229600" cy="1488347"/>
          </a:xfrm>
        </p:grpSpPr>
        <p:sp>
          <p:nvSpPr>
            <p:cNvPr id="6" name="&quot;No&quot; Symbol 5"/>
            <p:cNvSpPr/>
            <p:nvPr/>
          </p:nvSpPr>
          <p:spPr>
            <a:xfrm>
              <a:off x="1324574" y="4465032"/>
              <a:ext cx="1761550" cy="1488347"/>
            </a:xfrm>
            <a:prstGeom prst="noSmoking">
              <a:avLst/>
            </a:prstGeom>
            <a:solidFill>
              <a:srgbClr val="FF0000">
                <a:alpha val="41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7200" y="5010554"/>
              <a:ext cx="822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 smtClean="0"/>
                <a:t>Travma </a:t>
              </a:r>
              <a:r>
                <a:rPr lang="tr-TR" sz="2000" dirty="0"/>
                <a:t>A</a:t>
              </a:r>
              <a:r>
                <a:rPr lang="tr-TR" sz="2000" dirty="0" smtClean="0"/>
                <a:t>TAÇMAN KAYBI </a:t>
              </a:r>
              <a:r>
                <a:rPr lang="tr-TR" dirty="0" smtClean="0"/>
                <a:t>olmayan </a:t>
              </a:r>
              <a:r>
                <a:rPr lang="tr-TR" u="sng" dirty="0" smtClean="0"/>
                <a:t>normal </a:t>
              </a:r>
              <a:r>
                <a:rPr lang="tr-TR" u="sng" dirty="0" err="1" smtClean="0"/>
                <a:t>periodonsiyuma</a:t>
              </a:r>
              <a:r>
                <a:rPr lang="tr-TR" u="sng" dirty="0" smtClean="0"/>
                <a:t> </a:t>
              </a:r>
              <a:r>
                <a:rPr lang="tr-TR" dirty="0" smtClean="0"/>
                <a:t>sahip bir dişte gerçekler!</a:t>
              </a:r>
              <a:endParaRPr lang="tr-TR" dirty="0"/>
            </a:p>
          </p:txBody>
        </p:sp>
      </p:grpSp>
      <p:sp>
        <p:nvSpPr>
          <p:cNvPr id="8" name="2 İçerik Yer Tutucusu"/>
          <p:cNvSpPr>
            <a:spLocks noGrp="1"/>
          </p:cNvSpPr>
          <p:nvPr>
            <p:ph idx="1"/>
          </p:nvPr>
        </p:nvSpPr>
        <p:spPr>
          <a:xfrm>
            <a:off x="457200" y="1683834"/>
            <a:ext cx="8229600" cy="31986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smtClean="0"/>
              <a:t>Eğer travma değişen </a:t>
            </a:r>
            <a:r>
              <a:rPr lang="tr-TR" sz="2000" dirty="0" err="1" smtClean="0"/>
              <a:t>oklüzal</a:t>
            </a:r>
            <a:r>
              <a:rPr lang="tr-TR" sz="2000" dirty="0" smtClean="0"/>
              <a:t> kuvvetlere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      bağlı olarak oluşuyorsa buna </a:t>
            </a:r>
            <a:r>
              <a:rPr lang="tr-TR" sz="2000" dirty="0" err="1" smtClean="0"/>
              <a:t>primer</a:t>
            </a:r>
            <a:r>
              <a:rPr lang="tr-TR" sz="2000" dirty="0" smtClean="0"/>
              <a:t> </a:t>
            </a:r>
            <a:r>
              <a:rPr lang="tr-TR" sz="2000" dirty="0" err="1" smtClean="0"/>
              <a:t>oklüzal</a:t>
            </a:r>
            <a:r>
              <a:rPr lang="tr-TR" sz="2000" dirty="0" smtClean="0"/>
              <a:t> travma denir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err="1" smtClean="0"/>
              <a:t>Periodonsiyumda</a:t>
            </a:r>
            <a:r>
              <a:rPr lang="tr-TR" sz="2000" dirty="0" smtClean="0"/>
              <a:t> yaralanmaya neden olan ilk sebep travmanın kendisidir.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smtClean="0"/>
              <a:t>Yüksek dolgu, yanlış </a:t>
            </a:r>
            <a:r>
              <a:rPr lang="tr-TR" sz="2000" dirty="0" err="1" smtClean="0"/>
              <a:t>protetik</a:t>
            </a:r>
            <a:r>
              <a:rPr lang="tr-TR" sz="2000" dirty="0" smtClean="0"/>
              <a:t> restorasyonlar, dişin yükselmesi, </a:t>
            </a:r>
            <a:r>
              <a:rPr lang="tr-TR" sz="2000" dirty="0" err="1" smtClean="0"/>
              <a:t>ortodontik</a:t>
            </a:r>
            <a:r>
              <a:rPr lang="tr-TR" sz="2000" dirty="0" smtClean="0"/>
              <a:t> olarak uygun olmayan hareketlerin yapılması karşıt dişte yada </a:t>
            </a:r>
            <a:r>
              <a:rPr lang="tr-TR" sz="2000" dirty="0" err="1" smtClean="0"/>
              <a:t>abutmentta</a:t>
            </a:r>
            <a:r>
              <a:rPr lang="tr-TR" sz="2000" dirty="0" smtClean="0"/>
              <a:t> aşırı kuvvete neden olur. </a:t>
            </a:r>
            <a:endParaRPr lang="tr-TR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315849" y="133173"/>
            <a:ext cx="3159978" cy="2303846"/>
            <a:chOff x="5315849" y="133173"/>
            <a:chExt cx="3159978" cy="2303846"/>
          </a:xfrm>
        </p:grpSpPr>
        <p:pic>
          <p:nvPicPr>
            <p:cNvPr id="9" name="Picture 8" descr="IMG_7795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7" t="37685" r="7107" b="28722"/>
            <a:stretch/>
          </p:blipFill>
          <p:spPr>
            <a:xfrm>
              <a:off x="5315849" y="133173"/>
              <a:ext cx="3159978" cy="230384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803136" y="246547"/>
              <a:ext cx="231830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Primer </a:t>
              </a:r>
              <a:r>
                <a:rPr lang="en-US" dirty="0" err="1" smtClean="0"/>
                <a:t>Okluzal</a:t>
              </a:r>
              <a:r>
                <a:rPr lang="en-US" dirty="0" smtClean="0"/>
                <a:t> </a:t>
              </a:r>
              <a:r>
                <a:rPr lang="en-US" dirty="0" err="1" smtClean="0"/>
                <a:t>Travma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99799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056" y="476250"/>
            <a:ext cx="42396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800" dirty="0" err="1" smtClean="0">
                <a:solidFill>
                  <a:srgbClr val="FF0000"/>
                </a:solidFill>
                <a:latin typeface="+mj-lt"/>
              </a:rPr>
              <a:t>Sekonder</a:t>
            </a: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 Okluzal Travma</a:t>
            </a:r>
            <a:endParaRPr lang="en-US" sz="2800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9750" y="1125538"/>
            <a:ext cx="4266951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2 İçerik Yer Tutucusu"/>
          <p:cNvSpPr>
            <a:spLocks noGrp="1"/>
          </p:cNvSpPr>
          <p:nvPr>
            <p:ph idx="1"/>
          </p:nvPr>
        </p:nvSpPr>
        <p:spPr>
          <a:xfrm>
            <a:off x="457200" y="1594116"/>
            <a:ext cx="8229600" cy="19424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smtClean="0">
                <a:solidFill>
                  <a:srgbClr val="000000"/>
                </a:solidFill>
              </a:rPr>
              <a:t>Eğer </a:t>
            </a:r>
            <a:r>
              <a:rPr lang="tr-TR" sz="2000" dirty="0" err="1" smtClean="0">
                <a:solidFill>
                  <a:srgbClr val="000000"/>
                </a:solidFill>
              </a:rPr>
              <a:t>periodonsiyum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oklüzal</a:t>
            </a:r>
            <a:r>
              <a:rPr lang="tr-TR" sz="2000" dirty="0" smtClean="0">
                <a:solidFill>
                  <a:srgbClr val="000000"/>
                </a:solidFill>
              </a:rPr>
              <a:t> kuvvetlere gerekli direnci gösteremiyorsa buna </a:t>
            </a:r>
            <a:r>
              <a:rPr lang="tr-TR" sz="2000" dirty="0" err="1" smtClean="0">
                <a:solidFill>
                  <a:srgbClr val="000000"/>
                </a:solidFill>
              </a:rPr>
              <a:t>sekonder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oklüzal</a:t>
            </a:r>
            <a:r>
              <a:rPr lang="tr-TR" sz="2000" dirty="0" smtClean="0">
                <a:solidFill>
                  <a:srgbClr val="000000"/>
                </a:solidFill>
              </a:rPr>
              <a:t> travma denir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smtClean="0">
                <a:solidFill>
                  <a:srgbClr val="000000"/>
                </a:solidFill>
              </a:rPr>
              <a:t>Oklüzal kuvvetlere yeterli direnç gösterecek sağlıklı </a:t>
            </a:r>
            <a:r>
              <a:rPr lang="tr-TR" sz="2000" dirty="0" err="1" smtClean="0">
                <a:solidFill>
                  <a:srgbClr val="000000"/>
                </a:solidFill>
              </a:rPr>
              <a:t>periodonsiyum</a:t>
            </a:r>
            <a:r>
              <a:rPr lang="tr-TR" sz="2000" dirty="0" smtClean="0">
                <a:solidFill>
                  <a:srgbClr val="000000"/>
                </a:solidFill>
              </a:rPr>
              <a:t> yoktur.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endParaRPr lang="tr-TR" sz="2400" dirty="0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10081" y="3632111"/>
            <a:ext cx="3700615" cy="1583928"/>
            <a:chOff x="1365540" y="3536529"/>
            <a:chExt cx="3700615" cy="1583928"/>
          </a:xfrm>
        </p:grpSpPr>
        <p:sp>
          <p:nvSpPr>
            <p:cNvPr id="4" name="TextBox 3"/>
            <p:cNvSpPr txBox="1"/>
            <p:nvPr/>
          </p:nvSpPr>
          <p:spPr>
            <a:xfrm>
              <a:off x="1775203" y="4256224"/>
              <a:ext cx="32909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 smtClean="0"/>
                <a:t>ATAÇMAN KAYBI</a:t>
              </a:r>
              <a:endParaRPr lang="tr-TR" sz="2400" dirty="0"/>
            </a:p>
          </p:txBody>
        </p:sp>
        <p:sp>
          <p:nvSpPr>
            <p:cNvPr id="13" name="Lightning Bolt 12"/>
            <p:cNvSpPr/>
            <p:nvPr/>
          </p:nvSpPr>
          <p:spPr>
            <a:xfrm>
              <a:off x="1365540" y="3536529"/>
              <a:ext cx="2430662" cy="1583928"/>
            </a:xfrm>
            <a:prstGeom prst="lightningBol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06701" y="3380574"/>
            <a:ext cx="3322406" cy="2643992"/>
            <a:chOff x="4806701" y="3380574"/>
            <a:chExt cx="3322406" cy="2643992"/>
          </a:xfrm>
        </p:grpSpPr>
        <p:pic>
          <p:nvPicPr>
            <p:cNvPr id="8" name="Picture 7" descr="IMG_7796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6" t="37470" r="12351" b="30660"/>
            <a:stretch/>
          </p:blipFill>
          <p:spPr>
            <a:xfrm>
              <a:off x="4806701" y="3380574"/>
              <a:ext cx="3322406" cy="264399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197720" y="3536529"/>
              <a:ext cx="268745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Sekonder</a:t>
              </a:r>
              <a:r>
                <a:rPr lang="en-US" dirty="0" smtClean="0"/>
                <a:t> </a:t>
              </a:r>
              <a:r>
                <a:rPr lang="en-US" dirty="0" err="1" smtClean="0"/>
                <a:t>Okluzal</a:t>
              </a:r>
              <a:r>
                <a:rPr lang="en-US" dirty="0" smtClean="0"/>
                <a:t> </a:t>
              </a:r>
              <a:r>
                <a:rPr lang="en-US" dirty="0" err="1" smtClean="0"/>
                <a:t>Travma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3254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056" y="476250"/>
            <a:ext cx="42396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Kombine Okluzal Travma</a:t>
            </a:r>
            <a:endParaRPr lang="en-US" sz="2800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9750" y="1125538"/>
            <a:ext cx="4266951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2 İçerik Yer Tutucusu"/>
          <p:cNvSpPr>
            <a:spLocks noGrp="1"/>
          </p:cNvSpPr>
          <p:nvPr>
            <p:ph idx="1"/>
          </p:nvPr>
        </p:nvSpPr>
        <p:spPr>
          <a:xfrm>
            <a:off x="457200" y="1594116"/>
            <a:ext cx="8229600" cy="11367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err="1" smtClean="0">
                <a:solidFill>
                  <a:srgbClr val="000000"/>
                </a:solidFill>
              </a:rPr>
              <a:t>Ataçman</a:t>
            </a:r>
            <a:r>
              <a:rPr lang="tr-TR" sz="2000" dirty="0" smtClean="0">
                <a:solidFill>
                  <a:srgbClr val="000000"/>
                </a:solidFill>
              </a:rPr>
              <a:t> kaybı olan desteği azalmış bir </a:t>
            </a:r>
            <a:r>
              <a:rPr lang="tr-TR" sz="2000" dirty="0" err="1" smtClean="0">
                <a:solidFill>
                  <a:srgbClr val="000000"/>
                </a:solidFill>
              </a:rPr>
              <a:t>periodonsiyum</a:t>
            </a:r>
            <a:r>
              <a:rPr lang="tr-TR" sz="2000" dirty="0" smtClean="0">
                <a:solidFill>
                  <a:srgbClr val="000000"/>
                </a:solidFill>
              </a:rPr>
              <a:t> üzerine aşırı </a:t>
            </a:r>
            <a:r>
              <a:rPr lang="tr-TR" sz="2000" dirty="0" err="1" smtClean="0">
                <a:solidFill>
                  <a:srgbClr val="000000"/>
                </a:solidFill>
              </a:rPr>
              <a:t>oklüzal</a:t>
            </a:r>
            <a:r>
              <a:rPr lang="tr-TR" sz="2000" dirty="0" smtClean="0">
                <a:solidFill>
                  <a:srgbClr val="000000"/>
                </a:solidFill>
              </a:rPr>
              <a:t> kuvvetlerin gelmesi ile oluşur! </a:t>
            </a:r>
            <a:endParaRPr lang="tr-T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8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3811" y="287958"/>
            <a:ext cx="8229600" cy="763444"/>
          </a:xfrm>
        </p:spPr>
        <p:txBody>
          <a:bodyPr>
            <a:noAutofit/>
          </a:bodyPr>
          <a:lstStyle/>
          <a:p>
            <a:pPr algn="l"/>
            <a:r>
              <a:rPr lang="tr-TR" sz="2800" dirty="0" smtClean="0">
                <a:solidFill>
                  <a:srgbClr val="FF0000"/>
                </a:solidFill>
              </a:rPr>
              <a:t>Periodonsiyumun Artmış Kuvvetlere Cevabı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289214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 smtClean="0"/>
              <a:t>Stage-1: Yaralanma fazı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smtClean="0"/>
              <a:t>Aşırı kuvvete karşı tamir mekanizması harekete geçer ve </a:t>
            </a:r>
            <a:r>
              <a:rPr lang="tr-TR" sz="2000" dirty="0" err="1" smtClean="0"/>
              <a:t>periodonsiyumu</a:t>
            </a:r>
            <a:r>
              <a:rPr lang="tr-TR" sz="2000" dirty="0" smtClean="0"/>
              <a:t> restore eder.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smtClean="0"/>
              <a:t>Eğer kuvvet devam ederse </a:t>
            </a:r>
            <a:r>
              <a:rPr lang="tr-TR" sz="2000" dirty="0" err="1" smtClean="0"/>
              <a:t>periodonsiyumda</a:t>
            </a:r>
            <a:r>
              <a:rPr lang="tr-TR" sz="2000" dirty="0" smtClean="0"/>
              <a:t> </a:t>
            </a:r>
            <a:r>
              <a:rPr lang="tr-TR" sz="2000" dirty="0" err="1" smtClean="0"/>
              <a:t>remodeling</a:t>
            </a:r>
            <a:r>
              <a:rPr lang="tr-TR" sz="2000" dirty="0" smtClean="0"/>
              <a:t> oluşur.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smtClean="0"/>
              <a:t>Periodontal </a:t>
            </a:r>
            <a:r>
              <a:rPr lang="tr-TR" sz="2000" dirty="0" err="1" smtClean="0"/>
              <a:t>ligament</a:t>
            </a:r>
            <a:r>
              <a:rPr lang="tr-TR" sz="2000" dirty="0" smtClean="0"/>
              <a:t> kalınlaşır, </a:t>
            </a:r>
            <a:r>
              <a:rPr lang="tr-TR" sz="2000" dirty="0" err="1" smtClean="0"/>
              <a:t>anguler</a:t>
            </a:r>
            <a:r>
              <a:rPr lang="tr-TR" sz="2000" dirty="0" smtClean="0"/>
              <a:t> </a:t>
            </a:r>
            <a:r>
              <a:rPr lang="tr-TR" sz="2000" dirty="0" err="1" smtClean="0"/>
              <a:t>defekt</a:t>
            </a:r>
            <a:r>
              <a:rPr lang="tr-TR" sz="2000" dirty="0" smtClean="0"/>
              <a:t> oluşur ancak cep oluşmaz.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9750" y="1125538"/>
            <a:ext cx="6861479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98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102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 err="1" smtClean="0"/>
              <a:t>Stage</a:t>
            </a:r>
            <a:r>
              <a:rPr lang="tr-TR" sz="2400" dirty="0" smtClean="0"/>
              <a:t>-II: Tamir fazı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smtClean="0"/>
              <a:t>Oklüzal travma tamir aktivitesinin artmasına neden olur; yeni dokular </a:t>
            </a:r>
            <a:r>
              <a:rPr lang="tr-TR" sz="2000" dirty="0" err="1" smtClean="0"/>
              <a:t>nekroze</a:t>
            </a:r>
            <a:r>
              <a:rPr lang="tr-TR" sz="2000" dirty="0" smtClean="0"/>
              <a:t> olanların yerini almaya başlar, buna </a:t>
            </a:r>
            <a:r>
              <a:rPr lang="tr-TR" sz="2000" b="1" dirty="0" err="1" smtClean="0"/>
              <a:t>buttressing</a:t>
            </a:r>
            <a:r>
              <a:rPr lang="tr-TR" sz="2000" b="1" dirty="0" smtClean="0"/>
              <a:t> bone </a:t>
            </a:r>
            <a:r>
              <a:rPr lang="tr-TR" sz="2000" b="1" dirty="0" err="1" smtClean="0"/>
              <a:t>formation</a:t>
            </a:r>
            <a:r>
              <a:rPr lang="tr-TR" sz="2000" b="1" dirty="0" smtClean="0"/>
              <a:t>  (yeni kemik oluşumu) </a:t>
            </a:r>
            <a:r>
              <a:rPr lang="tr-TR" sz="2000" dirty="0" smtClean="0"/>
              <a:t>denir.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smtClean="0"/>
              <a:t>Kemik iliği bölgesinde </a:t>
            </a:r>
            <a:r>
              <a:rPr lang="tr-TR" sz="2000" dirty="0" err="1" smtClean="0"/>
              <a:t>endosteal</a:t>
            </a:r>
            <a:r>
              <a:rPr lang="tr-TR" sz="2000" dirty="0" smtClean="0"/>
              <a:t> hücreler yeni kemik oluşturarak kemik </a:t>
            </a:r>
            <a:r>
              <a:rPr lang="tr-TR" sz="2000" dirty="0" err="1" smtClean="0"/>
              <a:t>trabeküllerini</a:t>
            </a:r>
            <a:r>
              <a:rPr lang="tr-TR" sz="2000" dirty="0" smtClean="0"/>
              <a:t> doldurur, kemiğin dış yüzünde de yeni kemik oluşur.</a:t>
            </a:r>
            <a:endParaRPr lang="tr-TR" sz="2000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63811" y="287958"/>
            <a:ext cx="8229600" cy="763444"/>
          </a:xfrm>
        </p:spPr>
        <p:txBody>
          <a:bodyPr>
            <a:noAutofit/>
          </a:bodyPr>
          <a:lstStyle/>
          <a:p>
            <a:pPr algn="l"/>
            <a:r>
              <a:rPr lang="tr-TR" sz="2800" dirty="0" smtClean="0">
                <a:solidFill>
                  <a:srgbClr val="FF0000"/>
                </a:solidFill>
              </a:rPr>
              <a:t>Periodonsiyumun Artmış Kuvvetlere Cevabı</a:t>
            </a:r>
            <a:endParaRPr lang="tr-TR" sz="28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9750" y="1125538"/>
            <a:ext cx="6861479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49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2401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 err="1" smtClean="0">
                <a:solidFill>
                  <a:srgbClr val="000000"/>
                </a:solidFill>
              </a:rPr>
              <a:t>Stage</a:t>
            </a:r>
            <a:r>
              <a:rPr lang="tr-TR" sz="2400" dirty="0" smtClean="0">
                <a:solidFill>
                  <a:srgbClr val="000000"/>
                </a:solidFill>
              </a:rPr>
              <a:t> III: </a:t>
            </a:r>
            <a:r>
              <a:rPr lang="tr-TR" sz="2400" dirty="0" err="1" smtClean="0">
                <a:solidFill>
                  <a:srgbClr val="000000"/>
                </a:solidFill>
              </a:rPr>
              <a:t>Adapsiyon</a:t>
            </a:r>
            <a:r>
              <a:rPr lang="tr-TR" sz="2400" dirty="0" smtClean="0">
                <a:solidFill>
                  <a:srgbClr val="000000"/>
                </a:solidFill>
              </a:rPr>
              <a:t> ve </a:t>
            </a:r>
            <a:r>
              <a:rPr lang="tr-TR" sz="2400" dirty="0" err="1" smtClean="0">
                <a:solidFill>
                  <a:srgbClr val="000000"/>
                </a:solidFill>
              </a:rPr>
              <a:t>remodeling</a:t>
            </a:r>
            <a:r>
              <a:rPr lang="tr-TR" sz="2400" dirty="0" smtClean="0">
                <a:solidFill>
                  <a:srgbClr val="000000"/>
                </a:solidFill>
              </a:rPr>
              <a:t> fazı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000" dirty="0">
                <a:solidFill>
                  <a:srgbClr val="000000"/>
                </a:solidFill>
              </a:rPr>
              <a:t>E</a:t>
            </a:r>
            <a:r>
              <a:rPr lang="tr-TR" sz="2000" dirty="0" smtClean="0">
                <a:solidFill>
                  <a:srgbClr val="000000"/>
                </a:solidFill>
              </a:rPr>
              <a:t>ğer incinme ve tamir uyumlu gitmezse </a:t>
            </a:r>
            <a:r>
              <a:rPr lang="tr-TR" sz="2000" dirty="0" err="1" smtClean="0">
                <a:solidFill>
                  <a:srgbClr val="000000"/>
                </a:solidFill>
              </a:rPr>
              <a:t>periodonsiyum</a:t>
            </a:r>
            <a:r>
              <a:rPr lang="tr-TR" sz="2000" dirty="0" smtClean="0">
                <a:solidFill>
                  <a:srgbClr val="000000"/>
                </a:solidFill>
              </a:rPr>
              <a:t> mevcut kuvvetlere adapte olur.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smtClean="0">
                <a:solidFill>
                  <a:srgbClr val="000000"/>
                </a:solidFill>
              </a:rPr>
              <a:t>Kalınlaşmış </a:t>
            </a:r>
            <a:r>
              <a:rPr lang="tr-TR" sz="2000" dirty="0" err="1" smtClean="0">
                <a:solidFill>
                  <a:srgbClr val="000000"/>
                </a:solidFill>
              </a:rPr>
              <a:t>periodontal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membran</a:t>
            </a:r>
            <a:r>
              <a:rPr lang="tr-TR" sz="2000" dirty="0" smtClean="0">
                <a:solidFill>
                  <a:srgbClr val="000000"/>
                </a:solidFill>
              </a:rPr>
              <a:t>, </a:t>
            </a:r>
            <a:r>
              <a:rPr lang="tr-TR" sz="2000" dirty="0" err="1" smtClean="0">
                <a:solidFill>
                  <a:srgbClr val="000000"/>
                </a:solidFill>
              </a:rPr>
              <a:t>anguler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defektler</a:t>
            </a:r>
            <a:r>
              <a:rPr lang="tr-TR" sz="2000" dirty="0" smtClean="0">
                <a:solidFill>
                  <a:srgbClr val="000000"/>
                </a:solidFill>
              </a:rPr>
              <a:t> oluşur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smtClean="0">
                <a:solidFill>
                  <a:srgbClr val="000000"/>
                </a:solidFill>
              </a:rPr>
              <a:t>Ancak cep yoktur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smtClean="0">
                <a:solidFill>
                  <a:srgbClr val="000000"/>
                </a:solidFill>
              </a:rPr>
              <a:t>Diş zayıf hale gelir</a:t>
            </a:r>
            <a:endParaRPr lang="tr-TR" sz="20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err="1">
                <a:solidFill>
                  <a:srgbClr val="000000"/>
                </a:solidFill>
              </a:rPr>
              <a:t>V</a:t>
            </a:r>
            <a:r>
              <a:rPr lang="tr-TR" sz="2000" dirty="0" err="1" smtClean="0">
                <a:solidFill>
                  <a:srgbClr val="000000"/>
                </a:solidFill>
              </a:rPr>
              <a:t>askülarizasyon</a:t>
            </a:r>
            <a:r>
              <a:rPr lang="tr-TR" sz="2000" dirty="0" smtClean="0">
                <a:solidFill>
                  <a:srgbClr val="000000"/>
                </a:solidFill>
              </a:rPr>
              <a:t> artar</a:t>
            </a:r>
            <a:endParaRPr lang="tr-TR" sz="2000" dirty="0">
              <a:solidFill>
                <a:srgbClr val="000000"/>
              </a:solidFill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63811" y="287958"/>
            <a:ext cx="8229600" cy="763444"/>
          </a:xfrm>
        </p:spPr>
        <p:txBody>
          <a:bodyPr>
            <a:noAutofit/>
          </a:bodyPr>
          <a:lstStyle/>
          <a:p>
            <a:pPr algn="l"/>
            <a:r>
              <a:rPr lang="tr-TR" sz="2800" dirty="0" smtClean="0">
                <a:solidFill>
                  <a:srgbClr val="FF0000"/>
                </a:solidFill>
              </a:rPr>
              <a:t>Periodonsiyumun Artmış Kuvvetlere Cevabı</a:t>
            </a:r>
            <a:endParaRPr lang="tr-TR" sz="28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9750" y="1125538"/>
            <a:ext cx="6861479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91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287" y="1398180"/>
            <a:ext cx="8623642" cy="487900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charset="2"/>
              <a:buChar char="ü"/>
            </a:pPr>
            <a:r>
              <a:rPr lang="tr-TR" sz="2000" dirty="0" smtClean="0"/>
              <a:t>Yaralanma döneminde artmış </a:t>
            </a:r>
            <a:r>
              <a:rPr lang="tr-TR" sz="2000" dirty="0" err="1" smtClean="0"/>
              <a:t>rezorpsiyon</a:t>
            </a:r>
            <a:r>
              <a:rPr lang="tr-TR" sz="2000" dirty="0" smtClean="0"/>
              <a:t>, azalmış kemik formasyonu!</a:t>
            </a:r>
          </a:p>
          <a:p>
            <a:pPr>
              <a:lnSpc>
                <a:spcPct val="200000"/>
              </a:lnSpc>
              <a:buFont typeface="Wingdings" charset="2"/>
              <a:buChar char="ü"/>
            </a:pPr>
            <a:r>
              <a:rPr lang="tr-TR" sz="2000" dirty="0" smtClean="0"/>
              <a:t>Tamir fazında azalmış </a:t>
            </a:r>
            <a:r>
              <a:rPr lang="tr-TR" sz="2000" dirty="0" err="1" smtClean="0"/>
              <a:t>rezorpsiyon</a:t>
            </a:r>
            <a:r>
              <a:rPr lang="tr-TR" sz="2000" dirty="0" smtClean="0"/>
              <a:t>, artmış kemik formasyonu mevcuttur!</a:t>
            </a:r>
          </a:p>
          <a:p>
            <a:pPr>
              <a:lnSpc>
                <a:spcPct val="200000"/>
              </a:lnSpc>
              <a:buFont typeface="Wingdings" charset="2"/>
              <a:buChar char="ü"/>
            </a:pPr>
            <a:r>
              <a:rPr lang="tr-TR" sz="2000" dirty="0" err="1" smtClean="0"/>
              <a:t>Adaptif</a:t>
            </a:r>
            <a:r>
              <a:rPr lang="tr-TR" sz="2000" dirty="0" smtClean="0"/>
              <a:t> </a:t>
            </a:r>
            <a:r>
              <a:rPr lang="tr-TR" sz="2000" dirty="0" err="1" smtClean="0"/>
              <a:t>remodeling</a:t>
            </a:r>
            <a:r>
              <a:rPr lang="tr-TR" sz="2000" dirty="0" smtClean="0"/>
              <a:t> fazından sonra </a:t>
            </a:r>
            <a:r>
              <a:rPr lang="tr-TR" sz="2000" dirty="0" err="1" smtClean="0"/>
              <a:t>rezorpsiyon</a:t>
            </a:r>
            <a:r>
              <a:rPr lang="tr-TR" sz="2000" dirty="0" smtClean="0"/>
              <a:t> ve formasyon normale döner!</a:t>
            </a:r>
          </a:p>
          <a:p>
            <a:pPr>
              <a:lnSpc>
                <a:spcPct val="200000"/>
              </a:lnSpc>
              <a:buFont typeface="Wingdings" charset="2"/>
              <a:buChar char="ü"/>
            </a:pPr>
            <a:r>
              <a:rPr lang="tr-TR" sz="2000" dirty="0" smtClean="0"/>
              <a:t>Oklüzal </a:t>
            </a:r>
            <a:r>
              <a:rPr lang="tr-TR" sz="2000" dirty="0"/>
              <a:t>travma geri </a:t>
            </a:r>
            <a:r>
              <a:rPr lang="tr-TR" sz="2000" dirty="0" smtClean="0"/>
              <a:t>dönüşebilir.</a:t>
            </a:r>
          </a:p>
          <a:p>
            <a:pPr>
              <a:lnSpc>
                <a:spcPct val="200000"/>
              </a:lnSpc>
              <a:buFont typeface="Wingdings" charset="2"/>
              <a:buChar char="ü"/>
            </a:pPr>
            <a:r>
              <a:rPr lang="tr-TR" sz="2000" dirty="0"/>
              <a:t>Tamirin oluşabilmesi için kuvvetin hafiflemesi gerekir.</a:t>
            </a:r>
          </a:p>
          <a:p>
            <a:pPr>
              <a:lnSpc>
                <a:spcPct val="200000"/>
              </a:lnSpc>
              <a:buFont typeface="Wingdings" charset="2"/>
              <a:buChar char="ü"/>
            </a:pPr>
            <a:r>
              <a:rPr lang="tr-TR" sz="2000" dirty="0" err="1" smtClean="0"/>
              <a:t>Periodonsiyumdaki</a:t>
            </a:r>
            <a:r>
              <a:rPr lang="tr-TR" sz="2000" dirty="0" smtClean="0"/>
              <a:t> </a:t>
            </a:r>
            <a:r>
              <a:rPr lang="tr-TR" sz="2000" dirty="0"/>
              <a:t>plağa bağlı </a:t>
            </a:r>
            <a:r>
              <a:rPr lang="tr-TR" sz="2000" dirty="0" err="1"/>
              <a:t>inflamasyon</a:t>
            </a:r>
            <a:r>
              <a:rPr lang="tr-TR" sz="2000" dirty="0"/>
              <a:t> </a:t>
            </a:r>
            <a:r>
              <a:rPr lang="tr-TR" sz="2000" dirty="0" err="1"/>
              <a:t>travmatik</a:t>
            </a:r>
            <a:r>
              <a:rPr lang="tr-TR" sz="2000" dirty="0"/>
              <a:t> lezyonun geri dönüşümünü </a:t>
            </a:r>
            <a:r>
              <a:rPr lang="tr-TR" sz="2000" dirty="0" smtClean="0"/>
              <a:t>engeller.</a:t>
            </a:r>
          </a:p>
          <a:p>
            <a:pPr>
              <a:lnSpc>
                <a:spcPct val="200000"/>
              </a:lnSpc>
              <a:buFont typeface="Wingdings" charset="2"/>
              <a:buChar char="ü"/>
            </a:pPr>
            <a:endParaRPr lang="tr-TR" sz="2000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63811" y="287958"/>
            <a:ext cx="8229600" cy="763444"/>
          </a:xfrm>
        </p:spPr>
        <p:txBody>
          <a:bodyPr>
            <a:noAutofit/>
          </a:bodyPr>
          <a:lstStyle/>
          <a:p>
            <a:pPr algn="l"/>
            <a:r>
              <a:rPr lang="tr-TR" sz="2800" dirty="0" smtClean="0">
                <a:solidFill>
                  <a:srgbClr val="FF0000"/>
                </a:solidFill>
              </a:rPr>
              <a:t>Periodonsiyumun Artmış Kuvvetlere Cevabı</a:t>
            </a:r>
            <a:endParaRPr lang="tr-TR" sz="28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9750" y="1125538"/>
            <a:ext cx="6861479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912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750" y="1484758"/>
            <a:ext cx="8229600" cy="3555798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tr-TR" sz="2000" dirty="0" smtClean="0"/>
              <a:t>Bu tip kuvvetler de destek </a:t>
            </a:r>
            <a:r>
              <a:rPr lang="tr-TR" sz="2000" dirty="0" err="1" smtClean="0"/>
              <a:t>periodontal</a:t>
            </a:r>
            <a:r>
              <a:rPr lang="tr-TR" sz="2000" dirty="0" smtClean="0"/>
              <a:t> dokuları yaralar;</a:t>
            </a:r>
          </a:p>
          <a:p>
            <a:pPr>
              <a:lnSpc>
                <a:spcPct val="200000"/>
              </a:lnSpc>
              <a:buFont typeface="Wingdings" charset="2"/>
              <a:buChar char="ü"/>
            </a:pPr>
            <a:r>
              <a:rPr lang="tr-TR" sz="2000" dirty="0" smtClean="0"/>
              <a:t>Periodontal </a:t>
            </a:r>
            <a:r>
              <a:rPr lang="tr-TR" sz="2000" dirty="0" err="1" smtClean="0"/>
              <a:t>ligamentte</a:t>
            </a:r>
            <a:r>
              <a:rPr lang="tr-TR" sz="2000" dirty="0" smtClean="0"/>
              <a:t> incelme</a:t>
            </a:r>
          </a:p>
          <a:p>
            <a:pPr>
              <a:lnSpc>
                <a:spcPct val="200000"/>
              </a:lnSpc>
              <a:buFont typeface="Wingdings" charset="2"/>
              <a:buChar char="ü"/>
            </a:pPr>
            <a:r>
              <a:rPr lang="tr-TR" sz="2000" dirty="0" smtClean="0"/>
              <a:t>Liflerde </a:t>
            </a:r>
            <a:r>
              <a:rPr lang="tr-TR" sz="2000" dirty="0" err="1" smtClean="0"/>
              <a:t>atrofi</a:t>
            </a:r>
            <a:endParaRPr lang="tr-TR" sz="2000" dirty="0" smtClean="0"/>
          </a:p>
          <a:p>
            <a:pPr>
              <a:lnSpc>
                <a:spcPct val="200000"/>
              </a:lnSpc>
              <a:buFont typeface="Wingdings" charset="2"/>
              <a:buChar char="ü"/>
            </a:pPr>
            <a:r>
              <a:rPr lang="tr-TR" sz="2000" dirty="0" err="1" smtClean="0"/>
              <a:t>Alveoler</a:t>
            </a:r>
            <a:r>
              <a:rPr lang="tr-TR" sz="2000" dirty="0" smtClean="0"/>
              <a:t> kemikte </a:t>
            </a:r>
            <a:r>
              <a:rPr lang="tr-TR" sz="2000" dirty="0" err="1" smtClean="0"/>
              <a:t>osteoporosis</a:t>
            </a:r>
            <a:endParaRPr lang="tr-TR" sz="2000" dirty="0" smtClean="0"/>
          </a:p>
          <a:p>
            <a:pPr>
              <a:lnSpc>
                <a:spcPct val="200000"/>
              </a:lnSpc>
              <a:buFont typeface="Wingdings" charset="2"/>
              <a:buChar char="ü"/>
            </a:pPr>
            <a:r>
              <a:rPr lang="tr-TR" sz="2000" dirty="0" smtClean="0"/>
              <a:t>Kemik yüksekliğinde azalmaya neden olur.</a:t>
            </a:r>
            <a:endParaRPr lang="tr-TR" sz="2000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463811" y="287958"/>
            <a:ext cx="5207670" cy="763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>
                <a:solidFill>
                  <a:srgbClr val="FF0000"/>
                </a:solidFill>
              </a:rPr>
              <a:t>Yetersiz Oklüzal Kuvvetlerin Etkisi</a:t>
            </a:r>
            <a:endParaRPr lang="tr-TR" sz="28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9750" y="1125538"/>
            <a:ext cx="6861479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85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750" y="1772520"/>
            <a:ext cx="8229600" cy="304313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000" dirty="0" smtClean="0"/>
              <a:t>B</a:t>
            </a:r>
            <a:r>
              <a:rPr lang="tr-TR" sz="2000" dirty="0" smtClean="0"/>
              <a:t>azı araştırmacılar </a:t>
            </a:r>
            <a:r>
              <a:rPr lang="tr-TR" sz="2400" b="1" dirty="0" smtClean="0">
                <a:solidFill>
                  <a:srgbClr val="FF0000"/>
                </a:solidFill>
              </a:rPr>
              <a:t>Glickman’ın</a:t>
            </a:r>
            <a:r>
              <a:rPr lang="tr-TR" sz="2000" dirty="0" smtClean="0"/>
              <a:t> </a:t>
            </a:r>
            <a:r>
              <a:rPr lang="tr-TR" sz="2000" dirty="0" err="1" smtClean="0"/>
              <a:t>okluzal</a:t>
            </a:r>
            <a:r>
              <a:rPr lang="tr-TR" sz="2000" dirty="0" smtClean="0"/>
              <a:t> travmanın </a:t>
            </a:r>
            <a:r>
              <a:rPr lang="tr-TR" sz="2000" dirty="0" err="1" smtClean="0"/>
              <a:t>periodontal</a:t>
            </a:r>
            <a:r>
              <a:rPr lang="tr-TR" sz="2000" dirty="0" smtClean="0"/>
              <a:t> hastalığı kötüleştirici etki yaptığı fikrini desteklerken, bazı araştırmacılar ise </a:t>
            </a:r>
            <a:r>
              <a:rPr lang="tr-TR" sz="2400" b="1" dirty="0" smtClean="0">
                <a:solidFill>
                  <a:srgbClr val="0000FF"/>
                </a:solidFill>
              </a:rPr>
              <a:t>Waerhoug’un</a:t>
            </a:r>
            <a:r>
              <a:rPr lang="tr-TR" sz="2000" dirty="0" smtClean="0"/>
              <a:t> </a:t>
            </a:r>
            <a:r>
              <a:rPr lang="tr-TR" sz="2000" dirty="0" err="1" smtClean="0"/>
              <a:t>okluzal</a:t>
            </a:r>
            <a:r>
              <a:rPr lang="tr-TR" sz="2000" dirty="0" smtClean="0"/>
              <a:t> travma ile </a:t>
            </a:r>
            <a:r>
              <a:rPr lang="tr-TR" sz="2000" dirty="0" err="1" smtClean="0"/>
              <a:t>periodontal</a:t>
            </a:r>
            <a:r>
              <a:rPr lang="tr-TR" sz="2000" dirty="0" smtClean="0"/>
              <a:t> dokuların yıkım dereceleri arasında bir bağlantı bulunmadığı fikrini kabul eder.</a:t>
            </a: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463810" y="287958"/>
            <a:ext cx="8036195" cy="763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>
                <a:solidFill>
                  <a:srgbClr val="FF0000"/>
                </a:solidFill>
              </a:rPr>
              <a:t>Oklüzal Travmanın </a:t>
            </a:r>
            <a:r>
              <a:rPr lang="tr-TR" sz="2800" dirty="0" err="1" smtClean="0">
                <a:solidFill>
                  <a:srgbClr val="FF0000"/>
                </a:solidFill>
              </a:rPr>
              <a:t>Periodontitis</a:t>
            </a:r>
            <a:r>
              <a:rPr lang="tr-TR" sz="2800" dirty="0" smtClean="0">
                <a:solidFill>
                  <a:srgbClr val="FF0000"/>
                </a:solidFill>
              </a:rPr>
              <a:t> Gelişimindeki Etkisi</a:t>
            </a:r>
            <a:endParaRPr lang="tr-TR" sz="2800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9750" y="1125538"/>
            <a:ext cx="7632650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737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35937"/>
            <a:ext cx="8229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  <a:buFont typeface="Wingdings" charset="2"/>
              <a:buChar char="ü"/>
            </a:pPr>
            <a:r>
              <a:rPr lang="tr-TR" sz="2000" dirty="0" smtClean="0"/>
              <a:t>Travma </a:t>
            </a:r>
            <a:r>
              <a:rPr lang="tr-TR" sz="2000" dirty="0" err="1" smtClean="0"/>
              <a:t>gingival</a:t>
            </a:r>
            <a:r>
              <a:rPr lang="tr-TR" sz="2000" dirty="0" smtClean="0"/>
              <a:t> </a:t>
            </a:r>
            <a:r>
              <a:rPr lang="tr-TR" sz="2000" dirty="0" err="1" smtClean="0"/>
              <a:t>inflamasyonun</a:t>
            </a:r>
            <a:r>
              <a:rPr lang="tr-TR" sz="2000" dirty="0" smtClean="0"/>
              <a:t> derin dokulara yayılımını değiştirir, etkiler. Bunun nedeni </a:t>
            </a:r>
            <a:r>
              <a:rPr lang="tr-TR" sz="2000" dirty="0" err="1" smtClean="0"/>
              <a:t>kollagendeki</a:t>
            </a:r>
            <a:r>
              <a:rPr lang="tr-TR" sz="2000" dirty="0" smtClean="0"/>
              <a:t> azalma, damarlanmanın artışı, </a:t>
            </a:r>
            <a:r>
              <a:rPr lang="tr-TR" sz="2000" dirty="0" err="1" smtClean="0"/>
              <a:t>osteoklast</a:t>
            </a:r>
            <a:r>
              <a:rPr lang="tr-TR" sz="2000" dirty="0" smtClean="0"/>
              <a:t> ve lökositlerin varlığıdır.</a:t>
            </a:r>
          </a:p>
          <a:p>
            <a:pPr>
              <a:lnSpc>
                <a:spcPct val="170000"/>
              </a:lnSpc>
              <a:buFont typeface="Wingdings" charset="2"/>
              <a:buChar char="ü"/>
            </a:pPr>
            <a:r>
              <a:rPr lang="tr-TR" sz="2000" dirty="0" smtClean="0"/>
              <a:t>Periodontal cep varlığında açık kök yüzeyi üzerine ilerleyen </a:t>
            </a:r>
            <a:r>
              <a:rPr lang="tr-TR" sz="2000" dirty="0" err="1" smtClean="0"/>
              <a:t>inflame</a:t>
            </a:r>
            <a:r>
              <a:rPr lang="tr-TR" sz="2000" dirty="0" smtClean="0"/>
              <a:t> </a:t>
            </a:r>
            <a:r>
              <a:rPr lang="tr-TR" sz="2000" dirty="0" err="1" smtClean="0"/>
              <a:t>epitel</a:t>
            </a:r>
            <a:r>
              <a:rPr lang="tr-TR" sz="2000" dirty="0" smtClean="0"/>
              <a:t> </a:t>
            </a:r>
            <a:r>
              <a:rPr lang="tr-TR" sz="2000" dirty="0" err="1" smtClean="0"/>
              <a:t>oklüzal</a:t>
            </a:r>
            <a:r>
              <a:rPr lang="tr-TR" sz="2000" dirty="0" smtClean="0"/>
              <a:t> travma varlığında derin lezyonların oluşumuna neden olur.</a:t>
            </a:r>
          </a:p>
          <a:p>
            <a:pPr>
              <a:lnSpc>
                <a:spcPct val="170000"/>
              </a:lnSpc>
              <a:buFont typeface="Wingdings" charset="2"/>
              <a:buChar char="ü"/>
            </a:pPr>
            <a:r>
              <a:rPr lang="tr-TR" sz="2000" dirty="0" smtClean="0"/>
              <a:t>Eğer diş </a:t>
            </a:r>
            <a:r>
              <a:rPr lang="tr-TR" sz="2000" dirty="0" err="1" smtClean="0"/>
              <a:t>ortodontik</a:t>
            </a:r>
            <a:r>
              <a:rPr lang="tr-TR" sz="2000" dirty="0" smtClean="0"/>
              <a:t> olarak hareket ettiriliyorsa </a:t>
            </a:r>
            <a:r>
              <a:rPr lang="tr-TR" sz="2000" dirty="0" err="1" smtClean="0"/>
              <a:t>supragingival</a:t>
            </a:r>
            <a:r>
              <a:rPr lang="tr-TR" sz="2000" dirty="0" smtClean="0"/>
              <a:t> plak </a:t>
            </a:r>
            <a:r>
              <a:rPr lang="tr-TR" sz="2000" dirty="0" err="1" smtClean="0"/>
              <a:t>subgingival</a:t>
            </a:r>
            <a:r>
              <a:rPr lang="tr-TR" sz="2000" dirty="0" smtClean="0"/>
              <a:t> hale gelir ve </a:t>
            </a:r>
            <a:r>
              <a:rPr lang="tr-TR" sz="2000" dirty="0" err="1" smtClean="0"/>
              <a:t>suprabony</a:t>
            </a:r>
            <a:r>
              <a:rPr lang="tr-TR" sz="2000" dirty="0" smtClean="0"/>
              <a:t> </a:t>
            </a:r>
            <a:r>
              <a:rPr lang="tr-TR" sz="2000" dirty="0" smtClean="0"/>
              <a:t>cebin </a:t>
            </a:r>
            <a:r>
              <a:rPr lang="tr-TR" sz="2000" dirty="0" err="1" smtClean="0"/>
              <a:t>infrabony</a:t>
            </a:r>
            <a:r>
              <a:rPr lang="tr-TR" sz="2000" dirty="0" smtClean="0"/>
              <a:t> </a:t>
            </a:r>
            <a:r>
              <a:rPr lang="tr-TR" sz="2000" dirty="0" smtClean="0"/>
              <a:t>cep haline gelmesine neden olur.</a:t>
            </a:r>
          </a:p>
          <a:p>
            <a:pPr>
              <a:lnSpc>
                <a:spcPct val="170000"/>
              </a:lnSpc>
              <a:buFont typeface="Wingdings" charset="2"/>
              <a:buChar char="ü"/>
            </a:pPr>
            <a:r>
              <a:rPr lang="tr-TR" sz="2000" dirty="0" smtClean="0"/>
              <a:t>Artmış </a:t>
            </a:r>
            <a:r>
              <a:rPr lang="tr-TR" sz="2000" dirty="0" err="1" smtClean="0"/>
              <a:t>mobilite</a:t>
            </a:r>
            <a:r>
              <a:rPr lang="tr-TR" sz="2000" dirty="0" smtClean="0"/>
              <a:t> diş üzerindeki plağın derine itilmesine yardımcı olur.</a:t>
            </a:r>
            <a:endParaRPr lang="tr-TR" sz="2000" dirty="0"/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463810" y="367338"/>
            <a:ext cx="8036195" cy="763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>
                <a:solidFill>
                  <a:srgbClr val="FF0000"/>
                </a:solidFill>
              </a:rPr>
              <a:t>Oklüzal Travmanın </a:t>
            </a:r>
            <a:r>
              <a:rPr lang="tr-TR" sz="2800" dirty="0" err="1" smtClean="0">
                <a:solidFill>
                  <a:srgbClr val="FF0000"/>
                </a:solidFill>
              </a:rPr>
              <a:t>Periodontitis</a:t>
            </a:r>
            <a:r>
              <a:rPr lang="tr-TR" sz="2800" dirty="0" smtClean="0">
                <a:solidFill>
                  <a:srgbClr val="FF0000"/>
                </a:solidFill>
              </a:rPr>
              <a:t> Gelişimindeki Etkisi</a:t>
            </a:r>
            <a:endParaRPr lang="tr-TR" sz="2800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9750" y="1204918"/>
            <a:ext cx="7632650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15221" y="103292"/>
            <a:ext cx="1078127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Glickman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113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50" y="476250"/>
            <a:ext cx="575945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O</a:t>
            </a:r>
            <a:r>
              <a:rPr lang="tr-TR" sz="3200" dirty="0" err="1" smtClean="0">
                <a:solidFill>
                  <a:srgbClr val="FF0000"/>
                </a:solidFill>
                <a:latin typeface="+mj-lt"/>
              </a:rPr>
              <a:t>kluzal</a:t>
            </a:r>
            <a:r>
              <a:rPr lang="tr-TR" sz="3200" dirty="0" smtClean="0">
                <a:solidFill>
                  <a:srgbClr val="FF0000"/>
                </a:solidFill>
                <a:latin typeface="+mj-lt"/>
              </a:rPr>
              <a:t> Travma Tanımı</a:t>
            </a:r>
            <a:endParaRPr lang="en-US" sz="3200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39750" y="1125538"/>
            <a:ext cx="6048375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30510" y="1817217"/>
            <a:ext cx="8254330" cy="3041201"/>
            <a:chOff x="430510" y="1694322"/>
            <a:chExt cx="8254330" cy="3041201"/>
          </a:xfrm>
        </p:grpSpPr>
        <p:sp>
          <p:nvSpPr>
            <p:cNvPr id="13" name="Rectangle 12"/>
            <p:cNvSpPr/>
            <p:nvPr/>
          </p:nvSpPr>
          <p:spPr>
            <a:xfrm>
              <a:off x="5439126" y="3946300"/>
              <a:ext cx="3172324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r-TR" sz="2400" dirty="0">
                  <a:solidFill>
                    <a:srgbClr val="FF0000"/>
                  </a:solidFill>
                </a:rPr>
                <a:t>T</a:t>
              </a:r>
              <a:r>
                <a:rPr lang="tr-TR" sz="2400" dirty="0" smtClean="0">
                  <a:solidFill>
                    <a:srgbClr val="FF0000"/>
                  </a:solidFill>
                </a:rPr>
                <a:t>RAVMATİK </a:t>
              </a:r>
              <a:r>
                <a:rPr lang="tr-TR" sz="2400" dirty="0">
                  <a:solidFill>
                    <a:srgbClr val="FF0000"/>
                  </a:solidFill>
                </a:rPr>
                <a:t>O</a:t>
              </a:r>
              <a:r>
                <a:rPr lang="tr-TR" sz="2400" dirty="0" smtClean="0">
                  <a:solidFill>
                    <a:srgbClr val="FF0000"/>
                  </a:solidFill>
                </a:rPr>
                <a:t>KLÜZYON</a:t>
              </a:r>
              <a:endParaRPr lang="tr-TR" sz="2400" dirty="0">
                <a:solidFill>
                  <a:srgbClr val="FF000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30510" y="1694322"/>
              <a:ext cx="8254330" cy="3041201"/>
              <a:chOff x="416855" y="1202758"/>
              <a:chExt cx="8254330" cy="3041201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16855" y="1202758"/>
                <a:ext cx="8254330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r-TR" sz="2400" dirty="0" smtClean="0"/>
                  <a:t>Oklüzal kuvvetler </a:t>
                </a:r>
                <a:r>
                  <a:rPr lang="tr-TR" sz="2400" dirty="0" err="1" smtClean="0"/>
                  <a:t>periodonsiyumun</a:t>
                </a:r>
                <a:r>
                  <a:rPr lang="tr-TR" sz="2400" dirty="0" smtClean="0"/>
                  <a:t> </a:t>
                </a:r>
                <a:r>
                  <a:rPr lang="tr-TR" sz="2400" dirty="0" err="1" smtClean="0"/>
                  <a:t>adaptif</a:t>
                </a:r>
                <a:r>
                  <a:rPr lang="tr-TR" sz="2400" dirty="0" smtClean="0"/>
                  <a:t> kapasitesini aşarsa doku yaralanması olur.</a:t>
                </a:r>
              </a:p>
            </p:txBody>
          </p:sp>
          <p:sp>
            <p:nvSpPr>
              <p:cNvPr id="7" name="Right Brace 6"/>
              <p:cNvSpPr/>
              <p:nvPr/>
            </p:nvSpPr>
            <p:spPr>
              <a:xfrm rot="6712438">
                <a:off x="3154387" y="1736840"/>
                <a:ext cx="942165" cy="2498872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485878" y="3782294"/>
                <a:ext cx="277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OKLUZAL TRAVMA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2" name="Lightning Bolt 11"/>
            <p:cNvSpPr/>
            <p:nvPr/>
          </p:nvSpPr>
          <p:spPr>
            <a:xfrm rot="10089464">
              <a:off x="5302812" y="2990453"/>
              <a:ext cx="1315824" cy="792659"/>
            </a:xfrm>
            <a:prstGeom prst="lightningBol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132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3809" y="1233655"/>
            <a:ext cx="8571057" cy="48520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Gingivitis</a:t>
            </a:r>
            <a:r>
              <a:rPr lang="tr-T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oluşumuna neden olan bakteriyel plaktır.</a:t>
            </a:r>
            <a:r>
              <a:rPr lang="en-US" sz="1800" dirty="0"/>
              <a:t> </a:t>
            </a:r>
            <a:endParaRPr lang="en-US" sz="1800" dirty="0" smtClean="0"/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en-US" sz="1800" dirty="0"/>
              <a:t>P</a:t>
            </a:r>
            <a:r>
              <a:rPr lang="tr-TR" sz="1800" dirty="0" smtClean="0"/>
              <a:t>lak yokluğunda aşırı </a:t>
            </a:r>
            <a:r>
              <a:rPr lang="tr-TR" sz="1800" dirty="0" err="1" smtClean="0"/>
              <a:t>okluzal</a:t>
            </a:r>
            <a:r>
              <a:rPr lang="tr-TR" sz="1800" dirty="0" smtClean="0"/>
              <a:t> kuvvetlerin kemikte yoğunluk kaybı </a:t>
            </a:r>
            <a:r>
              <a:rPr lang="tr-TR" sz="1800" dirty="0" smtClean="0"/>
              <a:t>ve dişte </a:t>
            </a:r>
            <a:r>
              <a:rPr lang="tr-TR" sz="1800" dirty="0" err="1" smtClean="0"/>
              <a:t>mobilite</a:t>
            </a:r>
            <a:r>
              <a:rPr lang="tr-TR" sz="1800" dirty="0" smtClean="0"/>
              <a:t> oluşturduğu fakat bu kuvvetlerin tek başına </a:t>
            </a:r>
            <a:r>
              <a:rPr lang="tr-TR" sz="1800" dirty="0" err="1" smtClean="0"/>
              <a:t>ataçman</a:t>
            </a:r>
            <a:r>
              <a:rPr lang="tr-TR" sz="1800" dirty="0" smtClean="0"/>
              <a:t> kaybının sebebi olmadığı sonucuna varılmaktadır!!!!!!</a:t>
            </a:r>
            <a:endParaRPr lang="tr-TR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Oklüzal</a:t>
            </a:r>
            <a:r>
              <a:rPr lang="tr-T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travma </a:t>
            </a:r>
            <a:r>
              <a:rPr lang="tr-TR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gingivitis</a:t>
            </a:r>
            <a:r>
              <a:rPr lang="tr-T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ve </a:t>
            </a:r>
            <a:r>
              <a:rPr lang="tr-TR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periodontal</a:t>
            </a:r>
            <a:r>
              <a:rPr lang="tr-T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cep oluşturmaz!!!!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İnflamasyon</a:t>
            </a:r>
            <a:r>
              <a:rPr lang="tr-T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sadece </a:t>
            </a:r>
            <a:r>
              <a:rPr lang="tr-TR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gingivada</a:t>
            </a:r>
            <a:r>
              <a:rPr lang="tr-T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sınırlı kaldığı sürece  </a:t>
            </a:r>
            <a:r>
              <a:rPr lang="tr-TR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oklüzal</a:t>
            </a:r>
            <a:r>
              <a:rPr lang="tr-T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travma </a:t>
            </a:r>
            <a:r>
              <a:rPr lang="tr-TR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inflamasyonu</a:t>
            </a:r>
            <a:r>
              <a:rPr lang="tr-T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etkilemez.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Ancak </a:t>
            </a:r>
            <a:r>
              <a:rPr lang="tr-TR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inflamasyon</a:t>
            </a:r>
            <a:r>
              <a:rPr lang="tr-T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derin dokulara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ilerlediğinde </a:t>
            </a:r>
            <a:r>
              <a:rPr lang="tr-TR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oklüzyondan</a:t>
            </a:r>
            <a:r>
              <a:rPr lang="tr-T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etkilenir.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Buna </a:t>
            </a:r>
            <a:r>
              <a:rPr lang="tr-TR" sz="1800" dirty="0" smtClean="0">
                <a:solidFill>
                  <a:srgbClr val="FF0000"/>
                </a:solidFill>
              </a:rPr>
              <a:t>CO-DESTRÜKSİYON </a:t>
            </a:r>
            <a:r>
              <a:rPr lang="tr-T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hattı denir.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endParaRPr lang="tr-TR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463810" y="287958"/>
            <a:ext cx="8036195" cy="763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>
                <a:solidFill>
                  <a:srgbClr val="FF0000"/>
                </a:solidFill>
              </a:rPr>
              <a:t>Oklüzal Travmanın </a:t>
            </a:r>
            <a:r>
              <a:rPr lang="tr-TR" sz="2800" dirty="0" err="1" smtClean="0">
                <a:solidFill>
                  <a:srgbClr val="FF0000"/>
                </a:solidFill>
              </a:rPr>
              <a:t>Periodontitis</a:t>
            </a:r>
            <a:r>
              <a:rPr lang="tr-TR" sz="2800" dirty="0" smtClean="0">
                <a:solidFill>
                  <a:srgbClr val="FF0000"/>
                </a:solidFill>
              </a:rPr>
              <a:t> Gelişimindeki Etkisi</a:t>
            </a:r>
            <a:endParaRPr lang="tr-TR" sz="2800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9750" y="1125538"/>
            <a:ext cx="7632650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471137" y="3980924"/>
            <a:ext cx="4431449" cy="2679096"/>
            <a:chOff x="4733446" y="3341862"/>
            <a:chExt cx="4228351" cy="2983001"/>
          </a:xfrm>
        </p:grpSpPr>
        <p:pic>
          <p:nvPicPr>
            <p:cNvPr id="6" name="Picture 2" descr="F:\ders foto\DSCN2392.JPG"/>
            <p:cNvPicPr>
              <a:picLocks noChangeAspect="1" noChangeArrowheads="1"/>
            </p:cNvPicPr>
            <p:nvPr/>
          </p:nvPicPr>
          <p:blipFill>
            <a:blip r:embed="rId3" cstate="print"/>
            <a:srcRect t="3162" b="2775"/>
            <a:stretch>
              <a:fillRect/>
            </a:stretch>
          </p:blipFill>
          <p:spPr bwMode="auto">
            <a:xfrm>
              <a:off x="4733446" y="3341862"/>
              <a:ext cx="4228351" cy="2983001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056077" y="3356292"/>
              <a:ext cx="842059" cy="3693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Kuvvet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49201" y="4332942"/>
              <a:ext cx="1197655" cy="646331"/>
            </a:xfrm>
            <a:prstGeom prst="rect">
              <a:avLst/>
            </a:prstGeom>
            <a:solidFill>
              <a:srgbClr val="7F7F7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Konak-Mikroorganizma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etkilşimi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49200" y="5083860"/>
              <a:ext cx="1197655" cy="276999"/>
            </a:xfrm>
            <a:prstGeom prst="rect">
              <a:avLst/>
            </a:prstGeom>
            <a:solidFill>
              <a:srgbClr val="7F7F7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Okluzal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travma</a:t>
              </a:r>
              <a:endParaRPr lang="en-US" sz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7689162" y="103292"/>
            <a:ext cx="119776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Waerhoug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95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87081" y="1226675"/>
            <a:ext cx="8462683" cy="4525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charset="2"/>
              <a:buChar char="ü"/>
            </a:pPr>
            <a:r>
              <a:rPr lang="tr-TR" sz="2000" dirty="0" smtClean="0"/>
              <a:t>Marjinalde </a:t>
            </a:r>
            <a:r>
              <a:rPr lang="tr-TR" sz="2000" dirty="0" err="1" smtClean="0"/>
              <a:t>periodontal</a:t>
            </a:r>
            <a:r>
              <a:rPr lang="tr-TR" sz="2000" dirty="0" smtClean="0"/>
              <a:t> aralık genişler, </a:t>
            </a:r>
            <a:r>
              <a:rPr lang="tr-TR" sz="2000" dirty="0" err="1" smtClean="0"/>
              <a:t>interproksimal</a:t>
            </a:r>
            <a:r>
              <a:rPr lang="tr-TR" sz="2000" dirty="0" smtClean="0"/>
              <a:t> kemik incelir, alveol </a:t>
            </a:r>
            <a:r>
              <a:rPr lang="tr-TR" sz="2000" dirty="0" err="1" smtClean="0"/>
              <a:t>marjininde</a:t>
            </a:r>
            <a:r>
              <a:rPr lang="tr-TR" sz="2000" dirty="0" smtClean="0"/>
              <a:t> kalınlaşma olur.</a:t>
            </a:r>
          </a:p>
          <a:p>
            <a:pPr>
              <a:lnSpc>
                <a:spcPct val="200000"/>
              </a:lnSpc>
              <a:buFont typeface="Wingdings" charset="2"/>
              <a:buChar char="ü"/>
            </a:pPr>
            <a:r>
              <a:rPr lang="tr-TR" sz="2000" dirty="0" err="1" smtClean="0"/>
              <a:t>İnflamasyon</a:t>
            </a:r>
            <a:r>
              <a:rPr lang="tr-TR" sz="2000" dirty="0" smtClean="0"/>
              <a:t> yok ise </a:t>
            </a:r>
            <a:r>
              <a:rPr lang="tr-TR" sz="2000" dirty="0" err="1" smtClean="0"/>
              <a:t>oklüzal</a:t>
            </a:r>
            <a:r>
              <a:rPr lang="tr-TR" sz="2000" dirty="0" smtClean="0"/>
              <a:t> travmaya cevap artmış kuvvetlere adaptasyonla sınırlanır.</a:t>
            </a:r>
          </a:p>
          <a:p>
            <a:pPr>
              <a:lnSpc>
                <a:spcPct val="200000"/>
              </a:lnSpc>
              <a:buFont typeface="Wingdings" charset="2"/>
              <a:buChar char="ü"/>
            </a:pPr>
            <a:r>
              <a:rPr lang="tr-TR" sz="2000" dirty="0" err="1" smtClean="0"/>
              <a:t>İnflamasyon</a:t>
            </a:r>
            <a:r>
              <a:rPr lang="tr-TR" sz="2000" dirty="0" smtClean="0"/>
              <a:t> varlığında ise bu değişiklikler </a:t>
            </a:r>
            <a:r>
              <a:rPr lang="tr-TR" sz="2000" dirty="0" err="1" smtClean="0"/>
              <a:t>anguler</a:t>
            </a:r>
            <a:r>
              <a:rPr lang="tr-TR" sz="2000" dirty="0" smtClean="0"/>
              <a:t> kemik </a:t>
            </a:r>
            <a:r>
              <a:rPr lang="tr-TR" sz="2000" dirty="0" err="1" smtClean="0"/>
              <a:t>defektine</a:t>
            </a:r>
            <a:r>
              <a:rPr lang="tr-TR" sz="2000" dirty="0" smtClean="0"/>
              <a:t> dönüşürler.</a:t>
            </a:r>
            <a:endParaRPr lang="tr-TR" sz="2000" dirty="0"/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463809" y="287958"/>
            <a:ext cx="8485956" cy="763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FF0000"/>
                </a:solidFill>
              </a:rPr>
              <a:t>Oklüzal Travma </a:t>
            </a:r>
            <a:r>
              <a:rPr lang="tr-TR" sz="2800" dirty="0" err="1" smtClean="0">
                <a:solidFill>
                  <a:srgbClr val="FF0000"/>
                </a:solidFill>
              </a:rPr>
              <a:t>Alveoler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Krette</a:t>
            </a:r>
            <a:r>
              <a:rPr lang="tr-TR" sz="2800" dirty="0" smtClean="0">
                <a:solidFill>
                  <a:srgbClr val="FF0000"/>
                </a:solidFill>
              </a:rPr>
              <a:t> Değişikliklere Neden Olur</a:t>
            </a:r>
            <a:endParaRPr lang="tr-TR" sz="28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9750" y="1125538"/>
            <a:ext cx="8410015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54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69154" y="1333509"/>
            <a:ext cx="8373037" cy="47657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smtClean="0"/>
              <a:t>Pasif ve fonksiyonel </a:t>
            </a:r>
            <a:r>
              <a:rPr lang="tr-TR" sz="2000" dirty="0" err="1" smtClean="0"/>
              <a:t>mobilite</a:t>
            </a:r>
            <a:endParaRPr lang="tr-TR" sz="2000" dirty="0" smtClean="0"/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en-US" sz="2000" dirty="0" smtClean="0"/>
              <a:t>A</a:t>
            </a:r>
            <a:r>
              <a:rPr lang="tr-TR" sz="2000" dirty="0" err="1" smtClean="0"/>
              <a:t>şınmış</a:t>
            </a:r>
            <a:r>
              <a:rPr lang="tr-TR" sz="2000" dirty="0" smtClean="0"/>
              <a:t> </a:t>
            </a:r>
            <a:r>
              <a:rPr lang="tr-TR" sz="2000" dirty="0" err="1" smtClean="0"/>
              <a:t>trabeküller</a:t>
            </a:r>
            <a:endParaRPr lang="tr-TR" sz="2000" dirty="0" smtClean="0"/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smtClean="0"/>
              <a:t>Periodontal </a:t>
            </a:r>
            <a:r>
              <a:rPr lang="tr-TR" sz="2000" dirty="0" err="1" smtClean="0"/>
              <a:t>ligament</a:t>
            </a:r>
            <a:r>
              <a:rPr lang="tr-TR" sz="2000" dirty="0" smtClean="0"/>
              <a:t> aralığında genişleme, </a:t>
            </a:r>
            <a:r>
              <a:rPr lang="tr-TR" sz="2000" dirty="0" err="1" smtClean="0"/>
              <a:t>lamina</a:t>
            </a:r>
            <a:r>
              <a:rPr lang="tr-TR" sz="2000" dirty="0" smtClean="0"/>
              <a:t> dura da kalınlaşma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err="1" smtClean="0"/>
              <a:t>Vertikal</a:t>
            </a:r>
            <a:r>
              <a:rPr lang="tr-TR" sz="2000" dirty="0" smtClean="0"/>
              <a:t> yıkım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err="1" smtClean="0"/>
              <a:t>Alveoler</a:t>
            </a:r>
            <a:r>
              <a:rPr lang="tr-TR" sz="2000" dirty="0" smtClean="0"/>
              <a:t> kemikte </a:t>
            </a:r>
            <a:r>
              <a:rPr lang="tr-TR" sz="2000" dirty="0" err="1" smtClean="0"/>
              <a:t>radyolüsensi</a:t>
            </a:r>
            <a:r>
              <a:rPr lang="tr-TR" sz="2000" dirty="0" smtClean="0"/>
              <a:t> ve </a:t>
            </a:r>
            <a:r>
              <a:rPr lang="tr-TR" sz="2000" dirty="0" err="1" smtClean="0"/>
              <a:t>kondensasyon</a:t>
            </a:r>
            <a:endParaRPr lang="tr-TR" sz="2000" dirty="0" smtClean="0"/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smtClean="0"/>
              <a:t>Kök </a:t>
            </a:r>
            <a:r>
              <a:rPr lang="tr-TR" sz="2000" dirty="0" err="1" smtClean="0"/>
              <a:t>rezorpsiyonu</a:t>
            </a:r>
            <a:endParaRPr lang="tr-TR" sz="2000" dirty="0" smtClean="0"/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en-US" sz="2000" dirty="0" smtClean="0"/>
              <a:t>O</a:t>
            </a:r>
            <a:r>
              <a:rPr lang="tr-TR" sz="2000" dirty="0" err="1" smtClean="0"/>
              <a:t>steoklastik</a:t>
            </a:r>
            <a:r>
              <a:rPr lang="tr-TR" sz="2000" dirty="0" smtClean="0"/>
              <a:t> alveol kemiği yıkımı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en-US" sz="2000" dirty="0" smtClean="0"/>
              <a:t>P</a:t>
            </a:r>
            <a:r>
              <a:rPr lang="tr-TR" sz="2000" dirty="0" err="1" smtClean="0"/>
              <a:t>eriodontal</a:t>
            </a:r>
            <a:r>
              <a:rPr lang="tr-TR" sz="2000" dirty="0" smtClean="0"/>
              <a:t> </a:t>
            </a:r>
            <a:r>
              <a:rPr lang="tr-TR" sz="2000" dirty="0" err="1" smtClean="0"/>
              <a:t>ligamentte</a:t>
            </a:r>
            <a:r>
              <a:rPr lang="tr-TR" sz="2000" dirty="0" smtClean="0"/>
              <a:t> damarsal değişim ve bozulma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en-US" sz="2000" dirty="0" smtClean="0"/>
              <a:t>K</a:t>
            </a:r>
            <a:r>
              <a:rPr lang="tr-TR" sz="2000" dirty="0" err="1" smtClean="0"/>
              <a:t>ollojen</a:t>
            </a:r>
            <a:r>
              <a:rPr lang="tr-TR" sz="2000" dirty="0" smtClean="0"/>
              <a:t> lif sayısında azalma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7196" y="287958"/>
            <a:ext cx="8892974" cy="763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>
                <a:solidFill>
                  <a:srgbClr val="FF0000"/>
                </a:solidFill>
              </a:rPr>
              <a:t>Oklüzal Travmanın Klinik, Radyografik ve Histolojik Bulguları</a:t>
            </a:r>
            <a:endParaRPr lang="tr-TR" sz="28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7196" y="1125538"/>
            <a:ext cx="8742686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480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33927" y="1241616"/>
            <a:ext cx="8485956" cy="51681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smtClean="0">
                <a:solidFill>
                  <a:srgbClr val="000000"/>
                </a:solidFill>
              </a:rPr>
              <a:t>Dişlerin fizyolojik konumunu sağlayan faktörlerin </a:t>
            </a:r>
            <a:r>
              <a:rPr lang="tr-TR" sz="2000" dirty="0" err="1" smtClean="0">
                <a:solidFill>
                  <a:srgbClr val="000000"/>
                </a:solidFill>
              </a:rPr>
              <a:t>periodontal</a:t>
            </a:r>
            <a:r>
              <a:rPr lang="tr-TR" sz="2000" dirty="0" smtClean="0">
                <a:solidFill>
                  <a:srgbClr val="000000"/>
                </a:solidFill>
              </a:rPr>
              <a:t> hastalık nedeni ile bozulması sonucu dişlerin yer değiştirmesidir.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smtClean="0">
                <a:solidFill>
                  <a:srgbClr val="000000"/>
                </a:solidFill>
              </a:rPr>
              <a:t>Periodontal hastalığın ilk belirtilerindendir.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err="1" smtClean="0">
                <a:solidFill>
                  <a:srgbClr val="000000"/>
                </a:solidFill>
              </a:rPr>
              <a:t>İnflamatuar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destrüksiyon</a:t>
            </a:r>
            <a:r>
              <a:rPr lang="tr-TR" sz="2000" dirty="0" smtClean="0">
                <a:solidFill>
                  <a:srgbClr val="000000"/>
                </a:solidFill>
              </a:rPr>
              <a:t> dişi yerinde tutan kuvvetlerle, </a:t>
            </a:r>
            <a:r>
              <a:rPr lang="tr-TR" sz="2000" dirty="0" err="1" smtClean="0">
                <a:solidFill>
                  <a:srgbClr val="000000"/>
                </a:solidFill>
              </a:rPr>
              <a:t>oklüzal</a:t>
            </a:r>
            <a:r>
              <a:rPr lang="tr-TR" sz="2000" dirty="0" smtClean="0">
                <a:solidFill>
                  <a:srgbClr val="000000"/>
                </a:solidFill>
              </a:rPr>
              <a:t> ve </a:t>
            </a:r>
            <a:r>
              <a:rPr lang="tr-TR" sz="2000" dirty="0" err="1" smtClean="0">
                <a:solidFill>
                  <a:srgbClr val="000000"/>
                </a:solidFill>
              </a:rPr>
              <a:t>muskuler</a:t>
            </a:r>
            <a:r>
              <a:rPr lang="tr-TR" sz="2000" dirty="0" smtClean="0">
                <a:solidFill>
                  <a:srgbClr val="000000"/>
                </a:solidFill>
              </a:rPr>
              <a:t> kuvvetler arasında dengesizlik oluşturur.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smtClean="0">
                <a:solidFill>
                  <a:srgbClr val="000000"/>
                </a:solidFill>
              </a:rPr>
              <a:t>Dişler </a:t>
            </a:r>
            <a:r>
              <a:rPr lang="tr-TR" sz="2000" dirty="0" err="1" smtClean="0">
                <a:solidFill>
                  <a:srgbClr val="000000"/>
                </a:solidFill>
              </a:rPr>
              <a:t>proksimal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kontakt</a:t>
            </a:r>
            <a:r>
              <a:rPr lang="tr-TR" sz="2000" dirty="0" smtClean="0">
                <a:solidFill>
                  <a:srgbClr val="000000"/>
                </a:solidFill>
              </a:rPr>
              <a:t> engel olana kadar hareket eder.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smtClean="0">
                <a:solidFill>
                  <a:srgbClr val="000000"/>
                </a:solidFill>
              </a:rPr>
              <a:t>Kaybedilmiş dişlerin yerinin doldurulmaması nedeni ile dişler boşluğa doğru hareket eder.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smtClean="0">
                <a:solidFill>
                  <a:srgbClr val="000000"/>
                </a:solidFill>
              </a:rPr>
              <a:t>Genellikle </a:t>
            </a:r>
            <a:r>
              <a:rPr lang="tr-TR" sz="2000" dirty="0" err="1" smtClean="0">
                <a:solidFill>
                  <a:srgbClr val="000000"/>
                </a:solidFill>
              </a:rPr>
              <a:t>mezial</a:t>
            </a:r>
            <a:r>
              <a:rPr lang="tr-TR" sz="2000" dirty="0" smtClean="0">
                <a:solidFill>
                  <a:srgbClr val="000000"/>
                </a:solidFill>
              </a:rPr>
              <a:t> yönde olan bu hareket yıkım oluşturabilir.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smtClean="0">
                <a:solidFill>
                  <a:srgbClr val="000000"/>
                </a:solidFill>
              </a:rPr>
              <a:t>Oklüzal </a:t>
            </a:r>
            <a:r>
              <a:rPr lang="tr-TR" sz="2000" dirty="0">
                <a:solidFill>
                  <a:srgbClr val="000000"/>
                </a:solidFill>
              </a:rPr>
              <a:t>veya </a:t>
            </a:r>
            <a:r>
              <a:rPr lang="tr-TR" sz="2000" dirty="0" err="1">
                <a:solidFill>
                  <a:srgbClr val="000000"/>
                </a:solidFill>
              </a:rPr>
              <a:t>insizal</a:t>
            </a:r>
            <a:r>
              <a:rPr lang="tr-TR" sz="2000" dirty="0">
                <a:solidFill>
                  <a:srgbClr val="000000"/>
                </a:solidFill>
              </a:rPr>
              <a:t> yönde </a:t>
            </a:r>
            <a:r>
              <a:rPr lang="tr-TR" sz="2000" dirty="0" err="1">
                <a:solidFill>
                  <a:srgbClr val="000000"/>
                </a:solidFill>
              </a:rPr>
              <a:t>migrasyona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ekstrüsion</a:t>
            </a:r>
            <a:r>
              <a:rPr lang="tr-TR" sz="2000" dirty="0">
                <a:solidFill>
                  <a:srgbClr val="000000"/>
                </a:solidFill>
              </a:rPr>
              <a:t> denir</a:t>
            </a:r>
            <a:r>
              <a:rPr lang="tr-TR" sz="2000" dirty="0" smtClean="0">
                <a:solidFill>
                  <a:srgbClr val="000000"/>
                </a:solidFill>
              </a:rPr>
              <a:t>. </a:t>
            </a:r>
            <a:endParaRPr lang="tr-TR" sz="2000" dirty="0">
              <a:solidFill>
                <a:srgbClr val="000000"/>
              </a:solidFill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553455" y="287958"/>
            <a:ext cx="3615132" cy="763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>
                <a:solidFill>
                  <a:srgbClr val="FF0000"/>
                </a:solidFill>
              </a:rPr>
              <a:t>Patolojik </a:t>
            </a:r>
            <a:r>
              <a:rPr lang="tr-TR" sz="2800" dirty="0" err="1" smtClean="0">
                <a:solidFill>
                  <a:srgbClr val="FF0000"/>
                </a:solidFill>
              </a:rPr>
              <a:t>Migrasyon</a:t>
            </a:r>
            <a:endParaRPr lang="tr-TR" sz="28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84573" y="1125538"/>
            <a:ext cx="3539191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23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869" y="597646"/>
            <a:ext cx="4914028" cy="272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2611" y="597646"/>
            <a:ext cx="3364004" cy="272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0471" y="3445098"/>
            <a:ext cx="4766235" cy="321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6711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83336" y="1261129"/>
            <a:ext cx="7854471" cy="151272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D</a:t>
            </a:r>
            <a:r>
              <a:rPr lang="tr-TR" sz="2000" dirty="0" smtClean="0"/>
              <a:t>işin alveol soket içinde, </a:t>
            </a:r>
            <a:r>
              <a:rPr lang="tr-TR" sz="2000" dirty="0" err="1" smtClean="0"/>
              <a:t>periodontal</a:t>
            </a:r>
            <a:r>
              <a:rPr lang="tr-TR" sz="2000" dirty="0" smtClean="0"/>
              <a:t> dokuların izin verdiği ölçüde dikey ve yatay yönlerde sınırlı hareketidir.</a:t>
            </a:r>
            <a:r>
              <a:rPr lang="tr-TR" sz="2000" dirty="0"/>
              <a:t> </a:t>
            </a:r>
            <a:r>
              <a:rPr lang="en-US" sz="2000" dirty="0" smtClean="0"/>
              <a:t>B</a:t>
            </a:r>
            <a:r>
              <a:rPr lang="tr-TR" sz="2000" dirty="0" smtClean="0"/>
              <a:t>u hareket bazen dönme şeklinde de olabilir.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553455" y="287958"/>
            <a:ext cx="7395251" cy="763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>
                <a:solidFill>
                  <a:srgbClr val="FF0000"/>
                </a:solidFill>
              </a:rPr>
              <a:t>Mobilite</a:t>
            </a:r>
            <a:endParaRPr lang="tr-TR" sz="28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57563" y="1125538"/>
            <a:ext cx="7214721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9542" y="3092271"/>
            <a:ext cx="8248623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G</a:t>
            </a:r>
            <a:r>
              <a:rPr lang="tr-TR" sz="2000" dirty="0"/>
              <a:t>ünün çeşitli </a:t>
            </a:r>
            <a:r>
              <a:rPr lang="tr-TR" sz="2000" dirty="0" smtClean="0"/>
              <a:t>saatlerinde, bireysel olarak </a:t>
            </a:r>
            <a:r>
              <a:rPr lang="tr-TR" sz="2000" dirty="0"/>
              <a:t>ve dişin lokalizasyonuna göre değişim </a:t>
            </a:r>
            <a:r>
              <a:rPr lang="tr-TR" sz="2000" dirty="0" smtClean="0"/>
              <a:t>gösterir;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n-US" sz="2000" dirty="0" smtClean="0"/>
              <a:t>S</a:t>
            </a:r>
            <a:r>
              <a:rPr lang="tr-TR" sz="2000" dirty="0" err="1" smtClean="0"/>
              <a:t>abah</a:t>
            </a:r>
            <a:r>
              <a:rPr lang="tr-TR" sz="2000" dirty="0" smtClean="0"/>
              <a:t> saatlerinde en yüksek (uyku saatlerindeki </a:t>
            </a:r>
            <a:r>
              <a:rPr lang="tr-TR" sz="2000" dirty="0" err="1" smtClean="0"/>
              <a:t>hipofonksiyon</a:t>
            </a:r>
            <a:r>
              <a:rPr lang="tr-TR" sz="2000" dirty="0" smtClean="0"/>
              <a:t> nedeni ile)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tr-TR" sz="2000" dirty="0" smtClean="0"/>
              <a:t>Çocuklarda erişkinlere göre daha yüksek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n-US" sz="2000" dirty="0" smtClean="0"/>
              <a:t>K</a:t>
            </a:r>
            <a:r>
              <a:rPr lang="tr-TR" sz="2000" dirty="0" err="1" smtClean="0"/>
              <a:t>adınlarda</a:t>
            </a:r>
            <a:r>
              <a:rPr lang="tr-TR" sz="2000" dirty="0" smtClean="0"/>
              <a:t> erkeklere göre daha yüksek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n-US" sz="2000" dirty="0" smtClean="0"/>
              <a:t>K</a:t>
            </a:r>
            <a:r>
              <a:rPr lang="tr-TR" sz="2000" dirty="0" smtClean="0"/>
              <a:t>esici&gt; </a:t>
            </a:r>
            <a:r>
              <a:rPr lang="tr-TR" sz="2000" dirty="0" err="1" smtClean="0"/>
              <a:t>premolar</a:t>
            </a:r>
            <a:r>
              <a:rPr lang="tr-TR" sz="2000" dirty="0" smtClean="0"/>
              <a:t>&gt; </a:t>
            </a:r>
            <a:r>
              <a:rPr lang="tr-TR" sz="2000" dirty="0" err="1" smtClean="0"/>
              <a:t>kanin</a:t>
            </a:r>
            <a:r>
              <a:rPr lang="tr-TR" sz="2000" dirty="0" smtClean="0"/>
              <a:t>&gt; </a:t>
            </a:r>
            <a:r>
              <a:rPr lang="tr-TR" sz="2000" dirty="0" err="1" smtClean="0"/>
              <a:t>molar</a:t>
            </a:r>
            <a:r>
              <a:rPr lang="tr-TR" sz="2000" dirty="0" smtClean="0"/>
              <a:t> dişler!!!!!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30926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553455" y="287958"/>
            <a:ext cx="7395251" cy="763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>
                <a:solidFill>
                  <a:srgbClr val="FF0000"/>
                </a:solidFill>
              </a:rPr>
              <a:t>Mobilite</a:t>
            </a:r>
            <a:endParaRPr lang="tr-TR" sz="28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57563" y="1125538"/>
            <a:ext cx="7214721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57563" y="4175397"/>
            <a:ext cx="7532715" cy="191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i="1" dirty="0" smtClean="0">
                <a:solidFill>
                  <a:srgbClr val="0000FF"/>
                </a:solidFill>
              </a:rPr>
              <a:t>Azalmış Diş Mobilitesi: </a:t>
            </a:r>
            <a:r>
              <a:rPr lang="en-US" sz="2000" dirty="0">
                <a:solidFill>
                  <a:srgbClr val="000000"/>
                </a:solidFill>
              </a:rPr>
              <a:t>D</a:t>
            </a:r>
            <a:r>
              <a:rPr lang="tr-TR" sz="2000" dirty="0">
                <a:solidFill>
                  <a:srgbClr val="000000"/>
                </a:solidFill>
              </a:rPr>
              <a:t>iş soket içinde hareket edemez, sadece kökte ve alveol kemikte elastik deformasyon sonucu hareket edebilir.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rgbClr val="000000"/>
                </a:solidFill>
              </a:rPr>
              <a:t>(</a:t>
            </a:r>
            <a:r>
              <a:rPr lang="tr-TR" sz="2000" dirty="0" err="1" smtClean="0">
                <a:solidFill>
                  <a:srgbClr val="000000"/>
                </a:solidFill>
              </a:rPr>
              <a:t>reimplantasyon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smtClean="0">
                <a:solidFill>
                  <a:srgbClr val="000000"/>
                </a:solidFill>
              </a:rPr>
              <a:t>sonrası ankiloz veya kök yüzeyine </a:t>
            </a:r>
            <a:r>
              <a:rPr lang="tr-TR" sz="2000" dirty="0" err="1" smtClean="0">
                <a:solidFill>
                  <a:srgbClr val="000000"/>
                </a:solidFill>
              </a:rPr>
              <a:t>otojen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greft</a:t>
            </a:r>
            <a:r>
              <a:rPr lang="tr-TR" sz="2000" dirty="0" smtClean="0">
                <a:solidFill>
                  <a:srgbClr val="000000"/>
                </a:solidFill>
              </a:rPr>
              <a:t> uygulanmasından sonra </a:t>
            </a:r>
            <a:r>
              <a:rPr lang="tr-TR" sz="2000" dirty="0" smtClean="0">
                <a:solidFill>
                  <a:srgbClr val="000000"/>
                </a:solidFill>
              </a:rPr>
              <a:t>görülebilir)</a:t>
            </a:r>
            <a:endParaRPr lang="tr-TR" sz="20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563" y="2824071"/>
            <a:ext cx="7532715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i="1" dirty="0" smtClean="0">
                <a:solidFill>
                  <a:srgbClr val="0000FF"/>
                </a:solidFill>
              </a:rPr>
              <a:t>Patolojik Mobilite: </a:t>
            </a:r>
            <a:r>
              <a:rPr lang="tr-TR" sz="2000" dirty="0" smtClean="0"/>
              <a:t>mobilite fizyolojik sınırın dışına çıktığında anormal yada patolojik mobilite olarak adlandırılır.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559" y="1503727"/>
            <a:ext cx="7532715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i="1" dirty="0" smtClean="0">
                <a:solidFill>
                  <a:srgbClr val="0000FF"/>
                </a:solidFill>
              </a:rPr>
              <a:t>Fizyolojik Mobilite: </a:t>
            </a:r>
            <a:r>
              <a:rPr lang="tr-TR" sz="2000" dirty="0"/>
              <a:t>P</a:t>
            </a:r>
            <a:r>
              <a:rPr lang="tr-TR" sz="2000" dirty="0" smtClean="0"/>
              <a:t>eriodonsiyumun esnekliği sayesinde dişte görülen sınırlı hareketlilik!!!!!</a:t>
            </a:r>
          </a:p>
        </p:txBody>
      </p:sp>
    </p:spTree>
    <p:extLst>
      <p:ext uri="{BB962C8B-B14F-4D97-AF65-F5344CB8AC3E}">
        <p14:creationId xmlns:p14="http://schemas.microsoft.com/office/powerpoint/2010/main" val="267343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553455" y="287958"/>
            <a:ext cx="7395251" cy="763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err="1" smtClean="0">
                <a:solidFill>
                  <a:srgbClr val="FF0000"/>
                </a:solidFill>
              </a:rPr>
              <a:t>Mobiliteyi</a:t>
            </a:r>
            <a:r>
              <a:rPr lang="tr-TR" sz="2800" dirty="0" smtClean="0">
                <a:solidFill>
                  <a:srgbClr val="FF0000"/>
                </a:solidFill>
              </a:rPr>
              <a:t> Etkileyen Faktörler</a:t>
            </a:r>
            <a:endParaRPr lang="tr-TR" sz="28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57563" y="1125538"/>
            <a:ext cx="7214721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57563" y="1416141"/>
            <a:ext cx="7532715" cy="434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charset="2"/>
              <a:buChar char="ü"/>
            </a:pPr>
            <a:r>
              <a:rPr lang="en-US" sz="2000" dirty="0" smtClean="0">
                <a:solidFill>
                  <a:srgbClr val="000000"/>
                </a:solidFill>
              </a:rPr>
              <a:t>A</a:t>
            </a:r>
            <a:r>
              <a:rPr lang="tr-TR" sz="2000" dirty="0" err="1" smtClean="0">
                <a:solidFill>
                  <a:srgbClr val="000000"/>
                </a:solidFill>
              </a:rPr>
              <a:t>lveol</a:t>
            </a:r>
            <a:r>
              <a:rPr lang="tr-TR" sz="2000" dirty="0" smtClean="0">
                <a:solidFill>
                  <a:srgbClr val="000000"/>
                </a:solidFill>
              </a:rPr>
              <a:t> kemiğin yüksekliği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ü"/>
            </a:pPr>
            <a:r>
              <a:rPr lang="en-US" sz="2000" dirty="0" smtClean="0">
                <a:solidFill>
                  <a:srgbClr val="000000"/>
                </a:solidFill>
              </a:rPr>
              <a:t>K</a:t>
            </a:r>
            <a:r>
              <a:rPr lang="tr-TR" sz="2000" dirty="0" err="1" smtClean="0">
                <a:solidFill>
                  <a:srgbClr val="000000"/>
                </a:solidFill>
              </a:rPr>
              <a:t>ök</a:t>
            </a:r>
            <a:r>
              <a:rPr lang="tr-TR" sz="2000" dirty="0" smtClean="0">
                <a:solidFill>
                  <a:srgbClr val="000000"/>
                </a:solidFill>
              </a:rPr>
              <a:t> sayısı, şekli, uzunluğu ve kök/kuron oranı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ü"/>
            </a:pPr>
            <a:r>
              <a:rPr lang="en-US" sz="2000" dirty="0" smtClean="0">
                <a:solidFill>
                  <a:srgbClr val="000000"/>
                </a:solidFill>
              </a:rPr>
              <a:t>O</a:t>
            </a:r>
            <a:r>
              <a:rPr lang="tr-TR" sz="2000" dirty="0" err="1" smtClean="0">
                <a:solidFill>
                  <a:srgbClr val="000000"/>
                </a:solidFill>
              </a:rPr>
              <a:t>kluzal</a:t>
            </a:r>
            <a:r>
              <a:rPr lang="tr-TR" sz="2000" dirty="0" smtClean="0">
                <a:solidFill>
                  <a:srgbClr val="000000"/>
                </a:solidFill>
              </a:rPr>
              <a:t> travma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ü"/>
            </a:pPr>
            <a:r>
              <a:rPr lang="tr-TR" sz="2000" dirty="0" smtClean="0">
                <a:solidFill>
                  <a:srgbClr val="000000"/>
                </a:solidFill>
              </a:rPr>
              <a:t>Çevre dokularda görülen </a:t>
            </a:r>
            <a:r>
              <a:rPr lang="tr-TR" sz="2000" dirty="0" err="1" smtClean="0">
                <a:solidFill>
                  <a:srgbClr val="000000"/>
                </a:solidFill>
              </a:rPr>
              <a:t>enflamasyon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dirty="0" smtClean="0">
                <a:solidFill>
                  <a:srgbClr val="000000"/>
                </a:solidFill>
              </a:rPr>
              <a:t>(PDL aralığı genişliyor)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ü"/>
            </a:pPr>
            <a:r>
              <a:rPr lang="en-US" sz="2000" dirty="0" smtClean="0">
                <a:solidFill>
                  <a:srgbClr val="000000"/>
                </a:solidFill>
              </a:rPr>
              <a:t>P</a:t>
            </a:r>
            <a:r>
              <a:rPr lang="tr-TR" sz="2000" dirty="0" err="1" smtClean="0">
                <a:solidFill>
                  <a:srgbClr val="000000"/>
                </a:solidFill>
              </a:rPr>
              <a:t>eriodontal</a:t>
            </a:r>
            <a:r>
              <a:rPr lang="tr-TR" sz="2000" dirty="0" smtClean="0">
                <a:solidFill>
                  <a:srgbClr val="000000"/>
                </a:solidFill>
              </a:rPr>
              <a:t> cerrahi sonrası 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ü"/>
            </a:pPr>
            <a:r>
              <a:rPr lang="en-US" sz="2000" dirty="0" smtClean="0">
                <a:solidFill>
                  <a:srgbClr val="000000"/>
                </a:solidFill>
              </a:rPr>
              <a:t>H</a:t>
            </a:r>
            <a:r>
              <a:rPr lang="tr-TR" sz="2000" dirty="0" err="1" smtClean="0">
                <a:solidFill>
                  <a:srgbClr val="000000"/>
                </a:solidFill>
              </a:rPr>
              <a:t>amilelikte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dirty="0" smtClean="0">
                <a:solidFill>
                  <a:srgbClr val="000000"/>
                </a:solidFill>
              </a:rPr>
              <a:t>(</a:t>
            </a:r>
            <a:r>
              <a:rPr lang="tr-TR" dirty="0" err="1" smtClean="0">
                <a:solidFill>
                  <a:srgbClr val="000000"/>
                </a:solidFill>
              </a:rPr>
              <a:t>periodontal</a:t>
            </a:r>
            <a:r>
              <a:rPr lang="tr-TR" dirty="0" smtClean="0">
                <a:solidFill>
                  <a:srgbClr val="000000"/>
                </a:solidFill>
              </a:rPr>
              <a:t> dokulardaki </a:t>
            </a:r>
            <a:r>
              <a:rPr lang="tr-TR" dirty="0" err="1" smtClean="0">
                <a:solidFill>
                  <a:srgbClr val="000000"/>
                </a:solidFill>
              </a:rPr>
              <a:t>fizikokimyasal</a:t>
            </a:r>
            <a:r>
              <a:rPr lang="tr-TR" dirty="0" smtClean="0">
                <a:solidFill>
                  <a:srgbClr val="000000"/>
                </a:solidFill>
              </a:rPr>
              <a:t> olaylar nedeni ile)</a:t>
            </a:r>
            <a:endParaRPr lang="tr-TR" sz="2000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charset="2"/>
              <a:buChar char="ü"/>
            </a:pPr>
            <a:r>
              <a:rPr lang="en-US" sz="2000" dirty="0" smtClean="0">
                <a:solidFill>
                  <a:srgbClr val="000000"/>
                </a:solidFill>
              </a:rPr>
              <a:t>O</a:t>
            </a:r>
            <a:r>
              <a:rPr lang="tr-TR" sz="2000" dirty="0" err="1" smtClean="0">
                <a:solidFill>
                  <a:srgbClr val="000000"/>
                </a:solidFill>
              </a:rPr>
              <a:t>steomyelit</a:t>
            </a:r>
            <a:r>
              <a:rPr lang="tr-TR" sz="2000" dirty="0" smtClean="0">
                <a:solidFill>
                  <a:srgbClr val="000000"/>
                </a:solidFill>
              </a:rPr>
              <a:t> ve ağız bölgesi tümörleri gibi patolojik hastalıklar</a:t>
            </a:r>
          </a:p>
        </p:txBody>
      </p:sp>
    </p:spTree>
    <p:extLst>
      <p:ext uri="{BB962C8B-B14F-4D97-AF65-F5344CB8AC3E}">
        <p14:creationId xmlns:p14="http://schemas.microsoft.com/office/powerpoint/2010/main" val="221356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553455" y="287958"/>
            <a:ext cx="7395251" cy="763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>
                <a:solidFill>
                  <a:srgbClr val="FF0000"/>
                </a:solidFill>
              </a:rPr>
              <a:t>Mobilite Sınıflandırması</a:t>
            </a:r>
            <a:endParaRPr lang="tr-TR" sz="28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15955" y="1037944"/>
            <a:ext cx="7214721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40781" y="1182557"/>
            <a:ext cx="455402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</a:t>
            </a:r>
            <a:r>
              <a:rPr lang="tr-TR" dirty="0" err="1" smtClean="0">
                <a:solidFill>
                  <a:srgbClr val="0000FF"/>
                </a:solidFill>
              </a:rPr>
              <a:t>ühlemann’ın</a:t>
            </a:r>
            <a:r>
              <a:rPr lang="tr-TR" dirty="0" smtClean="0">
                <a:solidFill>
                  <a:srgbClr val="0000FF"/>
                </a:solidFill>
              </a:rPr>
              <a:t> mobilite sınıflaması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0: Normal diş mobilitesi (fizyolojik)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1: Algılanabilir mobilite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2: Görülebilen diş mobilitesi (0.5 mm’ye kadar)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3: Şiddetli diş mobilitesi (1 mm’ye kadar)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4: Aşırı diş mobilitesi (dikey diş mobilitesi)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779" y="3153777"/>
            <a:ext cx="5590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rgbClr val="0000FF"/>
                </a:solidFill>
              </a:rPr>
              <a:t>Miller’in</a:t>
            </a:r>
            <a:r>
              <a:rPr lang="tr-TR" dirty="0" smtClean="0">
                <a:solidFill>
                  <a:srgbClr val="0000FF"/>
                </a:solidFill>
              </a:rPr>
              <a:t> mobilite sınıflaması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0: Kuvvet uygulandığında 0.2 mm’yi geçmeyen hareket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1: 1 mm’den daha az hareket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2: 1-2 mm arasında hareket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3: 2 mm’yi aşan, dikey yönde veya dönme hareketi</a:t>
            </a:r>
            <a:endParaRPr lang="tr-TR" sz="1200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182" y="4890694"/>
            <a:ext cx="70211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rgbClr val="0000FF"/>
                </a:solidFill>
              </a:rPr>
              <a:t>Wilkins</a:t>
            </a:r>
            <a:r>
              <a:rPr lang="tr-TR" dirty="0" smtClean="0">
                <a:solidFill>
                  <a:srgbClr val="0000FF"/>
                </a:solidFill>
              </a:rPr>
              <a:t> (1994) ve </a:t>
            </a:r>
            <a:r>
              <a:rPr lang="tr-TR" dirty="0" err="1" smtClean="0">
                <a:solidFill>
                  <a:srgbClr val="0000FF"/>
                </a:solidFill>
              </a:rPr>
              <a:t>Carranza</a:t>
            </a:r>
            <a:r>
              <a:rPr lang="tr-TR" dirty="0" smtClean="0">
                <a:solidFill>
                  <a:srgbClr val="0000FF"/>
                </a:solidFill>
              </a:rPr>
              <a:t> (2002) </a:t>
            </a:r>
            <a:r>
              <a:rPr lang="tr-TR" dirty="0">
                <a:solidFill>
                  <a:srgbClr val="0000FF"/>
                </a:solidFill>
              </a:rPr>
              <a:t>mobilite </a:t>
            </a:r>
            <a:r>
              <a:rPr lang="tr-TR" dirty="0" smtClean="0">
                <a:solidFill>
                  <a:srgbClr val="0000FF"/>
                </a:solidFill>
              </a:rPr>
              <a:t>sınıflaması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0: Normal mobilite 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1: Hafif mobilite (fizyolojik </a:t>
            </a:r>
            <a:r>
              <a:rPr lang="tr-TR" dirty="0" err="1" smtClean="0">
                <a:solidFill>
                  <a:srgbClr val="000000"/>
                </a:solidFill>
              </a:rPr>
              <a:t>mobiliteden</a:t>
            </a:r>
            <a:r>
              <a:rPr lang="tr-TR" dirty="0" smtClean="0">
                <a:solidFill>
                  <a:srgbClr val="000000"/>
                </a:solidFill>
              </a:rPr>
              <a:t> büyük)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2: Orta derecede mobilite (</a:t>
            </a:r>
            <a:r>
              <a:rPr lang="tr-TR" dirty="0">
                <a:solidFill>
                  <a:srgbClr val="000000"/>
                </a:solidFill>
              </a:rPr>
              <a:t>1 mm’den </a:t>
            </a:r>
            <a:r>
              <a:rPr lang="tr-TR" dirty="0" smtClean="0">
                <a:solidFill>
                  <a:srgbClr val="000000"/>
                </a:solidFill>
              </a:rPr>
              <a:t>fazla hareketlilik)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3: Şiddetli mobilitesi (dikey ve yatay tüm yönlerde hareketlilik)</a:t>
            </a:r>
          </a:p>
        </p:txBody>
      </p:sp>
    </p:spTree>
    <p:extLst>
      <p:ext uri="{BB962C8B-B14F-4D97-AF65-F5344CB8AC3E}">
        <p14:creationId xmlns:p14="http://schemas.microsoft.com/office/powerpoint/2010/main" val="1598368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553455" y="287958"/>
            <a:ext cx="7395251" cy="763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>
                <a:solidFill>
                  <a:srgbClr val="FF0000"/>
                </a:solidFill>
              </a:rPr>
              <a:t>Mobilite Belirleme ve </a:t>
            </a:r>
            <a:r>
              <a:rPr lang="tr-TR" sz="2800" dirty="0">
                <a:solidFill>
                  <a:srgbClr val="FF0000"/>
                </a:solidFill>
              </a:rPr>
              <a:t>D</a:t>
            </a:r>
            <a:r>
              <a:rPr lang="tr-TR" sz="2800" dirty="0" smtClean="0">
                <a:solidFill>
                  <a:srgbClr val="FF0000"/>
                </a:solidFill>
              </a:rPr>
              <a:t>eğerlendirme </a:t>
            </a:r>
            <a:r>
              <a:rPr lang="tr-TR" sz="2800" dirty="0">
                <a:solidFill>
                  <a:srgbClr val="FF0000"/>
                </a:solidFill>
              </a:rPr>
              <a:t>Y</a:t>
            </a:r>
            <a:r>
              <a:rPr lang="tr-TR" sz="2800" dirty="0" smtClean="0">
                <a:solidFill>
                  <a:srgbClr val="FF0000"/>
                </a:solidFill>
              </a:rPr>
              <a:t>öntemleri</a:t>
            </a:r>
            <a:endParaRPr lang="tr-TR" sz="28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57563" y="1125538"/>
            <a:ext cx="7214721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11847" y="1430740"/>
            <a:ext cx="8366098" cy="784040"/>
            <a:chOff x="611847" y="1430740"/>
            <a:chExt cx="8366098" cy="784040"/>
          </a:xfrm>
        </p:grpSpPr>
        <p:sp>
          <p:nvSpPr>
            <p:cNvPr id="2" name="TextBox 1"/>
            <p:cNvSpPr txBox="1"/>
            <p:nvPr/>
          </p:nvSpPr>
          <p:spPr>
            <a:xfrm>
              <a:off x="611847" y="1591329"/>
              <a:ext cx="11837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smtClean="0">
                  <a:solidFill>
                    <a:srgbClr val="000000"/>
                  </a:solidFill>
                </a:rPr>
                <a:t>Manuel 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737196" y="1659993"/>
              <a:ext cx="875897" cy="43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737196" y="2031381"/>
              <a:ext cx="875897" cy="43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686085" y="1430740"/>
              <a:ext cx="62918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Y</a:t>
              </a:r>
              <a:r>
                <a:rPr lang="tr-TR" sz="2000" dirty="0" err="1" smtClean="0"/>
                <a:t>atay</a:t>
              </a:r>
              <a:r>
                <a:rPr lang="tr-TR" sz="2000" dirty="0" smtClean="0"/>
                <a:t>: iki el aletinin sapı </a:t>
              </a:r>
              <a:r>
                <a:rPr lang="tr-TR" sz="2000" dirty="0" err="1" smtClean="0"/>
                <a:t>bukkal</a:t>
              </a:r>
              <a:r>
                <a:rPr lang="tr-TR" sz="2000" dirty="0" smtClean="0"/>
                <a:t> ve </a:t>
              </a:r>
              <a:r>
                <a:rPr lang="tr-TR" sz="2000" dirty="0" err="1" smtClean="0"/>
                <a:t>linguale</a:t>
              </a:r>
              <a:r>
                <a:rPr lang="tr-TR" sz="2000" dirty="0" smtClean="0"/>
                <a:t> yerleştirilerek </a:t>
              </a:r>
              <a:endParaRPr lang="tr-TR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86085" y="1814670"/>
              <a:ext cx="59123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 smtClean="0"/>
                <a:t>Dikey: tek el aleti ile </a:t>
              </a:r>
              <a:r>
                <a:rPr lang="tr-TR" sz="2000" dirty="0" err="1" smtClean="0"/>
                <a:t>okluzyondan</a:t>
              </a:r>
              <a:r>
                <a:rPr lang="tr-TR" sz="2000" dirty="0" smtClean="0"/>
                <a:t> kuvvet uygulayarak</a:t>
              </a:r>
              <a:endParaRPr lang="tr-TR" sz="20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9975" y="2438080"/>
            <a:ext cx="8028416" cy="376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err="1" smtClean="0">
                <a:solidFill>
                  <a:srgbClr val="0000FF"/>
                </a:solidFill>
              </a:rPr>
              <a:t>Fremitus</a:t>
            </a:r>
            <a:r>
              <a:rPr lang="tr-TR" sz="2000" dirty="0" smtClean="0">
                <a:solidFill>
                  <a:srgbClr val="0000FF"/>
                </a:solidFill>
              </a:rPr>
              <a:t>: </a:t>
            </a:r>
            <a:r>
              <a:rPr lang="tr-TR" sz="2000" dirty="0" smtClean="0"/>
              <a:t>dişler karşıt arktaki dişler ile temastayken yani fonksiyondayken izlenen mobilite!!!! 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İşaret parmağı </a:t>
            </a:r>
            <a:r>
              <a:rPr lang="tr-TR" sz="2000" dirty="0" err="1" smtClean="0"/>
              <a:t>maksiller</a:t>
            </a:r>
            <a:r>
              <a:rPr lang="tr-TR" sz="2000" dirty="0" smtClean="0"/>
              <a:t> dişlerin </a:t>
            </a:r>
            <a:r>
              <a:rPr lang="tr-TR" sz="2000" dirty="0" err="1" smtClean="0"/>
              <a:t>bukkal</a:t>
            </a:r>
            <a:r>
              <a:rPr lang="tr-TR" sz="2000" dirty="0" smtClean="0"/>
              <a:t> yüzeyine konup hasta maksimum </a:t>
            </a:r>
            <a:r>
              <a:rPr lang="tr-TR" sz="2000" dirty="0" err="1" smtClean="0"/>
              <a:t>interkuspal</a:t>
            </a:r>
            <a:r>
              <a:rPr lang="tr-TR" sz="2000" dirty="0" smtClean="0"/>
              <a:t> pozisyonda iken dişlere </a:t>
            </a:r>
            <a:r>
              <a:rPr lang="tr-TR" sz="2000" dirty="0" err="1" smtClean="0"/>
              <a:t>lateral</a:t>
            </a:r>
            <a:r>
              <a:rPr lang="tr-TR" sz="2000" dirty="0" smtClean="0"/>
              <a:t> ve </a:t>
            </a:r>
            <a:r>
              <a:rPr lang="tr-TR" sz="2000" dirty="0" err="1" smtClean="0"/>
              <a:t>protruziv</a:t>
            </a:r>
            <a:r>
              <a:rPr lang="tr-TR" sz="2000" dirty="0" smtClean="0"/>
              <a:t> hareketler yaptırılıp, titreşim hissedilmeye çalışılır.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1: Hafif titreşim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2: Belirgin titreşim ama gözle görülmeyen hareket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3: Gözle görülür hareket</a:t>
            </a:r>
          </a:p>
        </p:txBody>
      </p:sp>
    </p:spTree>
    <p:extLst>
      <p:ext uri="{BB962C8B-B14F-4D97-AF65-F5344CB8AC3E}">
        <p14:creationId xmlns:p14="http://schemas.microsoft.com/office/powerpoint/2010/main" val="2362510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818" y="476250"/>
            <a:ext cx="83499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O</a:t>
            </a:r>
            <a:r>
              <a:rPr lang="tr-TR" sz="2400" dirty="0" err="1" smtClean="0">
                <a:solidFill>
                  <a:srgbClr val="FF0000"/>
                </a:solidFill>
                <a:latin typeface="+mj-lt"/>
              </a:rPr>
              <a:t>kluzal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 Kuvvetlere Periodonsiyumun Fizyolojik </a:t>
            </a:r>
            <a:r>
              <a:rPr lang="tr-TR" sz="2400" dirty="0" err="1" smtClean="0">
                <a:solidFill>
                  <a:srgbClr val="FF0000"/>
                </a:solidFill>
                <a:latin typeface="+mj-lt"/>
              </a:rPr>
              <a:t>Adaptif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 Kapasitesi</a:t>
            </a:r>
            <a:endParaRPr lang="en-US" sz="2400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9750" y="1125538"/>
            <a:ext cx="8063155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2 İçerik Yer Tutucusu"/>
          <p:cNvSpPr>
            <a:spLocks noGrp="1"/>
          </p:cNvSpPr>
          <p:nvPr>
            <p:ph idx="1"/>
          </p:nvPr>
        </p:nvSpPr>
        <p:spPr>
          <a:xfrm>
            <a:off x="457818" y="1662389"/>
            <a:ext cx="8229600" cy="30074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400" dirty="0" smtClean="0"/>
              <a:t>Dişin aksı boyunca gelen kuvvetlere adaptasyon iyidir, ancak </a:t>
            </a:r>
            <a:r>
              <a:rPr lang="tr-TR" sz="2400" dirty="0" err="1" smtClean="0"/>
              <a:t>lateral</a:t>
            </a:r>
            <a:r>
              <a:rPr lang="tr-TR" sz="2400" dirty="0" smtClean="0"/>
              <a:t> ve </a:t>
            </a:r>
            <a:r>
              <a:rPr lang="tr-TR" sz="2400" dirty="0" err="1" smtClean="0"/>
              <a:t>rotasyonel</a:t>
            </a:r>
            <a:r>
              <a:rPr lang="tr-TR" sz="2400" dirty="0" smtClean="0"/>
              <a:t> hareketler </a:t>
            </a:r>
            <a:r>
              <a:rPr lang="tr-TR" sz="2400" dirty="0" err="1" smtClean="0"/>
              <a:t>periodonsiyumda</a:t>
            </a:r>
            <a:r>
              <a:rPr lang="tr-TR" sz="2400" dirty="0" smtClean="0"/>
              <a:t> yaralanmaya neden olur.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400" dirty="0" smtClean="0"/>
              <a:t>Oklüzal kuvvetler devamlı ise yaralanma daha fazladır,aralıklı kuvvetler daha az yaralayıcıdır.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8149" y="5570291"/>
            <a:ext cx="81522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/>
              <a:t>Okluzal kuvvetler </a:t>
            </a:r>
            <a:r>
              <a:rPr lang="tr-TR" sz="1600" dirty="0" err="1" smtClean="0"/>
              <a:t>adaptif</a:t>
            </a:r>
            <a:r>
              <a:rPr lang="tr-TR" sz="1600" dirty="0" smtClean="0"/>
              <a:t> kapasiteyi aşarsa  yaralanma olur, buna </a:t>
            </a:r>
            <a:r>
              <a:rPr lang="tr-TR" sz="2000" b="1" dirty="0" smtClean="0">
                <a:solidFill>
                  <a:srgbClr val="FF0000"/>
                </a:solidFill>
              </a:rPr>
              <a:t>OKLÜZAL TRAVMA </a:t>
            </a:r>
            <a:r>
              <a:rPr lang="tr-TR" sz="1600" dirty="0" smtClean="0"/>
              <a:t>denir!</a:t>
            </a:r>
          </a:p>
        </p:txBody>
      </p:sp>
    </p:spTree>
    <p:extLst>
      <p:ext uri="{BB962C8B-B14F-4D97-AF65-F5344CB8AC3E}">
        <p14:creationId xmlns:p14="http://schemas.microsoft.com/office/powerpoint/2010/main" val="1274041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553455" y="287958"/>
            <a:ext cx="7395251" cy="763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>
                <a:solidFill>
                  <a:srgbClr val="FF0000"/>
                </a:solidFill>
              </a:rPr>
              <a:t>Mobilite Belirleme ve </a:t>
            </a:r>
            <a:r>
              <a:rPr lang="tr-TR" sz="2800" dirty="0">
                <a:solidFill>
                  <a:srgbClr val="FF0000"/>
                </a:solidFill>
              </a:rPr>
              <a:t>D</a:t>
            </a:r>
            <a:r>
              <a:rPr lang="tr-TR" sz="2800" dirty="0" smtClean="0">
                <a:solidFill>
                  <a:srgbClr val="FF0000"/>
                </a:solidFill>
              </a:rPr>
              <a:t>eğerlendirme </a:t>
            </a:r>
            <a:r>
              <a:rPr lang="tr-TR" sz="2800" dirty="0">
                <a:solidFill>
                  <a:srgbClr val="FF0000"/>
                </a:solidFill>
              </a:rPr>
              <a:t>Y</a:t>
            </a:r>
            <a:r>
              <a:rPr lang="tr-TR" sz="2800" dirty="0" smtClean="0">
                <a:solidFill>
                  <a:srgbClr val="FF0000"/>
                </a:solidFill>
              </a:rPr>
              <a:t>öntemleri</a:t>
            </a:r>
            <a:endParaRPr lang="tr-TR" sz="28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57563" y="1125538"/>
            <a:ext cx="7214721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3928" y="1255542"/>
            <a:ext cx="8248028" cy="297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tr-TR" dirty="0" err="1" smtClean="0">
                <a:solidFill>
                  <a:srgbClr val="0000FF"/>
                </a:solidFill>
              </a:rPr>
              <a:t>eriotest</a:t>
            </a:r>
            <a:r>
              <a:rPr lang="tr-TR" dirty="0" smtClean="0">
                <a:solidFill>
                  <a:srgbClr val="0000FF"/>
                </a:solidFill>
              </a:rPr>
              <a:t>: </a:t>
            </a:r>
            <a:r>
              <a:rPr lang="tr-TR" dirty="0" smtClean="0"/>
              <a:t>en çok bilinen ve kullanılan mobilite teşhis cihazı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dirty="0"/>
              <a:t>B</a:t>
            </a:r>
            <a:r>
              <a:rPr lang="tr-TR" dirty="0" smtClean="0"/>
              <a:t>ir dereceye kadar diş </a:t>
            </a:r>
            <a:r>
              <a:rPr lang="tr-TR" dirty="0" err="1" smtClean="0"/>
              <a:t>mobilitesinin</a:t>
            </a:r>
            <a:r>
              <a:rPr lang="tr-TR" dirty="0" smtClean="0"/>
              <a:t> miktarına bağlı olsa da esas olarak </a:t>
            </a:r>
            <a:r>
              <a:rPr lang="tr-TR" dirty="0" err="1" smtClean="0"/>
              <a:t>periodonsiyumun</a:t>
            </a:r>
            <a:r>
              <a:rPr lang="tr-TR" dirty="0" smtClean="0"/>
              <a:t> kuvvetleri karşılama özelliğine bağlıdır.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tr-TR" dirty="0"/>
              <a:t>B</a:t>
            </a:r>
            <a:r>
              <a:rPr lang="tr-TR" dirty="0" smtClean="0"/>
              <a:t>iyofiziksel bir parametredir.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dirty="0" smtClean="0"/>
              <a:t>P</a:t>
            </a:r>
            <a:r>
              <a:rPr lang="tr-TR" dirty="0" err="1" smtClean="0"/>
              <a:t>eriodonsiyumun</a:t>
            </a:r>
            <a:r>
              <a:rPr lang="tr-TR" dirty="0" smtClean="0"/>
              <a:t> </a:t>
            </a:r>
            <a:r>
              <a:rPr lang="tr-TR" dirty="0" err="1" smtClean="0"/>
              <a:t>stabilitesi</a:t>
            </a:r>
            <a:r>
              <a:rPr lang="tr-TR" dirty="0" smtClean="0"/>
              <a:t> ne kadar yüksekse, durdurucu etki o kadar yüksektir.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dirty="0" smtClean="0"/>
              <a:t>B</a:t>
            </a:r>
            <a:r>
              <a:rPr lang="tr-TR" dirty="0" smtClean="0"/>
              <a:t>u frenleme etkisi vurucu uçtaki </a:t>
            </a:r>
            <a:r>
              <a:rPr lang="tr-TR" dirty="0" err="1" smtClean="0"/>
              <a:t>akselometre</a:t>
            </a:r>
            <a:r>
              <a:rPr lang="tr-TR" dirty="0" smtClean="0"/>
              <a:t> ile kaydedilir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dirty="0"/>
              <a:t>D</a:t>
            </a:r>
            <a:r>
              <a:rPr lang="tr-TR" dirty="0" err="1" smtClean="0"/>
              <a:t>eğerleri</a:t>
            </a:r>
            <a:r>
              <a:rPr lang="tr-TR" dirty="0" smtClean="0"/>
              <a:t> -8’den +50’ye kadar sayısal bir indeks sistemi üzerine kurulmuştur.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57563" y="4321149"/>
            <a:ext cx="7940085" cy="2190784"/>
            <a:chOff x="657563" y="4321149"/>
            <a:chExt cx="7940085" cy="2190784"/>
          </a:xfrm>
        </p:grpSpPr>
        <p:sp>
          <p:nvSpPr>
            <p:cNvPr id="3" name="TextBox 2"/>
            <p:cNvSpPr txBox="1"/>
            <p:nvPr/>
          </p:nvSpPr>
          <p:spPr>
            <a:xfrm>
              <a:off x="3278120" y="6173379"/>
              <a:ext cx="53195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dirty="0" smtClean="0"/>
                <a:t>Saniyede 4 defa olmak üzere 16 kez perküsyon yapıyor</a:t>
              </a:r>
              <a:endParaRPr lang="tr-TR" sz="1600" dirty="0"/>
            </a:p>
          </p:txBody>
        </p:sp>
        <p:pic>
          <p:nvPicPr>
            <p:cNvPr id="6" name="Picture 5" descr="IMG_7790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24" b="29540"/>
            <a:stretch/>
          </p:blipFill>
          <p:spPr>
            <a:xfrm>
              <a:off x="657563" y="4602489"/>
              <a:ext cx="2282578" cy="1363880"/>
            </a:xfrm>
            <a:prstGeom prst="rect">
              <a:avLst/>
            </a:prstGeom>
          </p:spPr>
        </p:pic>
        <p:pic>
          <p:nvPicPr>
            <p:cNvPr id="2" name="Picture 1" descr="ContempClinDent_2015_6_1_12_149284_f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119" y="4321149"/>
              <a:ext cx="2610602" cy="1737178"/>
            </a:xfrm>
            <a:prstGeom prst="rect">
              <a:avLst/>
            </a:prstGeom>
          </p:spPr>
        </p:pic>
        <p:pic>
          <p:nvPicPr>
            <p:cNvPr id="7" name="Picture 6" descr="ContempClinDent_2015_6_1_12_149284_f2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098" y="4321149"/>
              <a:ext cx="2602550" cy="1737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236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553455" y="287958"/>
            <a:ext cx="7395251" cy="763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>
                <a:solidFill>
                  <a:srgbClr val="FF0000"/>
                </a:solidFill>
              </a:rPr>
              <a:t>Mobilite Belirleme ve </a:t>
            </a:r>
            <a:r>
              <a:rPr lang="tr-TR" sz="2800" dirty="0">
                <a:solidFill>
                  <a:srgbClr val="FF0000"/>
                </a:solidFill>
              </a:rPr>
              <a:t>D</a:t>
            </a:r>
            <a:r>
              <a:rPr lang="tr-TR" sz="2800" dirty="0" smtClean="0">
                <a:solidFill>
                  <a:srgbClr val="FF0000"/>
                </a:solidFill>
              </a:rPr>
              <a:t>eğerlendirme </a:t>
            </a:r>
            <a:r>
              <a:rPr lang="tr-TR" sz="2800" dirty="0">
                <a:solidFill>
                  <a:srgbClr val="FF0000"/>
                </a:solidFill>
              </a:rPr>
              <a:t>Y</a:t>
            </a:r>
            <a:r>
              <a:rPr lang="tr-TR" sz="2800" dirty="0" smtClean="0">
                <a:solidFill>
                  <a:srgbClr val="FF0000"/>
                </a:solidFill>
              </a:rPr>
              <a:t>öntemleri</a:t>
            </a:r>
            <a:endParaRPr lang="tr-TR" sz="28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57563" y="1125538"/>
            <a:ext cx="7214721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5761" y="1562121"/>
            <a:ext cx="85016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P</a:t>
            </a:r>
            <a:r>
              <a:rPr lang="tr-TR" sz="2400" dirty="0" err="1" smtClean="0">
                <a:solidFill>
                  <a:srgbClr val="0000FF"/>
                </a:solidFill>
              </a:rPr>
              <a:t>eriotest</a:t>
            </a:r>
            <a:r>
              <a:rPr lang="tr-TR" sz="2400" dirty="0" smtClean="0">
                <a:solidFill>
                  <a:srgbClr val="0000FF"/>
                </a:solidFill>
              </a:rPr>
              <a:t> Değerlerinin </a:t>
            </a:r>
            <a:r>
              <a:rPr lang="tr-TR" sz="2400" dirty="0" err="1" smtClean="0">
                <a:solidFill>
                  <a:srgbClr val="0000FF"/>
                </a:solidFill>
              </a:rPr>
              <a:t>Miller’in</a:t>
            </a:r>
            <a:r>
              <a:rPr lang="tr-TR" sz="2400" dirty="0" smtClean="0">
                <a:solidFill>
                  <a:srgbClr val="0000FF"/>
                </a:solidFill>
              </a:rPr>
              <a:t> Mobilite İndeksi İle Karşılaştırılması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591340"/>
              </p:ext>
            </p:extLst>
          </p:nvPr>
        </p:nvGraphicFramePr>
        <p:xfrm>
          <a:off x="335761" y="2324100"/>
          <a:ext cx="8394013" cy="21263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2107"/>
                <a:gridCol w="2845664"/>
                <a:gridCol w="246624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noProof="0" dirty="0" smtClean="0"/>
                        <a:t>Periodontal sağlık durumu</a:t>
                      </a:r>
                      <a:endParaRPr lang="tr-TR" noProof="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noProof="0" dirty="0" err="1" smtClean="0"/>
                        <a:t>Mobilite</a:t>
                      </a:r>
                      <a:r>
                        <a:rPr lang="tr-TR" noProof="0" dirty="0" smtClean="0"/>
                        <a:t> indeksi (Miller)</a:t>
                      </a:r>
                      <a:endParaRPr lang="tr-TR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noProof="0" dirty="0" err="1" smtClean="0"/>
                        <a:t>Periotest</a:t>
                      </a:r>
                      <a:r>
                        <a:rPr lang="tr-TR" noProof="0" dirty="0" smtClean="0"/>
                        <a:t> değeri (PTD)</a:t>
                      </a:r>
                      <a:endParaRPr lang="tr-TR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noProof="0" dirty="0" smtClean="0"/>
                        <a:t>Klinik olarak sağlıklı dişler</a:t>
                      </a:r>
                      <a:endParaRPr lang="tr-TR" noProof="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noProof="0" dirty="0" smtClean="0"/>
                        <a:t>0</a:t>
                      </a:r>
                      <a:endParaRPr lang="tr-TR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noProof="0" dirty="0" smtClean="0"/>
                        <a:t>-8&lt; PTD &lt;+9</a:t>
                      </a:r>
                      <a:endParaRPr lang="tr-TR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noProof="0" dirty="0" err="1" smtClean="0"/>
                        <a:t>Palpe</a:t>
                      </a:r>
                      <a:r>
                        <a:rPr lang="tr-TR" noProof="0" dirty="0" smtClean="0"/>
                        <a:t> edilebilir </a:t>
                      </a:r>
                      <a:r>
                        <a:rPr lang="tr-TR" noProof="0" dirty="0" err="1" smtClean="0"/>
                        <a:t>mobilite</a:t>
                      </a:r>
                      <a:endParaRPr lang="tr-TR" noProof="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noProof="0" dirty="0" smtClean="0"/>
                        <a:t>1</a:t>
                      </a:r>
                      <a:endParaRPr lang="tr-TR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noProof="0" dirty="0" smtClean="0"/>
                        <a:t>10-19</a:t>
                      </a:r>
                      <a:endParaRPr lang="tr-TR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786">
                <a:tc>
                  <a:txBody>
                    <a:bodyPr/>
                    <a:lstStyle/>
                    <a:p>
                      <a:pPr algn="l"/>
                      <a:r>
                        <a:rPr lang="tr-TR" noProof="0" smtClean="0"/>
                        <a:t>Gözle görülebilir mobilite</a:t>
                      </a:r>
                      <a:endParaRPr lang="tr-TR" noProof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noProof="0" dirty="0" smtClean="0"/>
                        <a:t>2</a:t>
                      </a:r>
                      <a:endParaRPr lang="tr-TR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noProof="0" dirty="0" smtClean="0"/>
                        <a:t>20-29</a:t>
                      </a:r>
                      <a:endParaRPr lang="tr-TR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noProof="0" dirty="0" smtClean="0"/>
                        <a:t>Dudak veya dil basıncı ile görülen </a:t>
                      </a:r>
                      <a:r>
                        <a:rPr lang="tr-TR" noProof="0" dirty="0" err="1" smtClean="0"/>
                        <a:t>mobilite</a:t>
                      </a:r>
                      <a:endParaRPr lang="tr-TR" noProof="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noProof="0" dirty="0" smtClean="0"/>
                        <a:t>3</a:t>
                      </a:r>
                      <a:endParaRPr lang="tr-TR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noProof="0" dirty="0" smtClean="0"/>
                        <a:t>30-50</a:t>
                      </a:r>
                      <a:endParaRPr lang="tr-TR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25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597249" y="287958"/>
            <a:ext cx="7395251" cy="763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err="1" smtClean="0">
                <a:solidFill>
                  <a:srgbClr val="FF0000"/>
                </a:solidFill>
              </a:rPr>
              <a:t>Mobilitenin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smtClean="0">
                <a:solidFill>
                  <a:srgbClr val="FF0000"/>
                </a:solidFill>
              </a:rPr>
              <a:t>Periodontal Dokular Üzerine Etkisi</a:t>
            </a:r>
            <a:endParaRPr lang="tr-TR" sz="28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57563" y="1125538"/>
            <a:ext cx="7214721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5536" y="1255542"/>
            <a:ext cx="8248028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en-US" sz="2000" dirty="0" smtClean="0"/>
              <a:t>A</a:t>
            </a:r>
            <a:r>
              <a:rPr lang="tr-TR" sz="2000" dirty="0" err="1" smtClean="0"/>
              <a:t>rtmış</a:t>
            </a:r>
            <a:r>
              <a:rPr lang="tr-TR" sz="2000" dirty="0" smtClean="0"/>
              <a:t> </a:t>
            </a:r>
            <a:r>
              <a:rPr lang="tr-TR" sz="2000" dirty="0" err="1" smtClean="0"/>
              <a:t>mobilite</a:t>
            </a:r>
            <a:r>
              <a:rPr lang="tr-TR" sz="2000" dirty="0" smtClean="0"/>
              <a:t> ilerleyen </a:t>
            </a:r>
            <a:r>
              <a:rPr lang="tr-TR" sz="2000" dirty="0" err="1" smtClean="0"/>
              <a:t>periodontitis</a:t>
            </a:r>
            <a:r>
              <a:rPr lang="tr-TR" sz="2000" dirty="0" smtClean="0"/>
              <a:t> için kabul edilen bir risk faktörüdür ancak ileri </a:t>
            </a:r>
            <a:r>
              <a:rPr lang="tr-TR" sz="2000" dirty="0" err="1" smtClean="0"/>
              <a:t>periodontitis</a:t>
            </a:r>
            <a:r>
              <a:rPr lang="tr-TR" sz="2000" dirty="0" smtClean="0"/>
              <a:t> gözlenen dişlerde her zaman artmış </a:t>
            </a:r>
            <a:r>
              <a:rPr lang="tr-TR" sz="2000" dirty="0" err="1" smtClean="0"/>
              <a:t>mobilite</a:t>
            </a:r>
            <a:r>
              <a:rPr lang="tr-TR" sz="2000" dirty="0" smtClean="0"/>
              <a:t> gözlenmez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en-US" sz="2000" dirty="0" smtClean="0"/>
              <a:t>A</a:t>
            </a:r>
            <a:r>
              <a:rPr lang="tr-TR" sz="2000" dirty="0" err="1" smtClean="0"/>
              <a:t>rtmış</a:t>
            </a:r>
            <a:r>
              <a:rPr lang="tr-TR" sz="2000" dirty="0" smtClean="0"/>
              <a:t> fakat ilerlemeyen </a:t>
            </a:r>
            <a:r>
              <a:rPr lang="tr-TR" sz="2000" dirty="0" err="1" smtClean="0"/>
              <a:t>mobilitenin</a:t>
            </a:r>
            <a:r>
              <a:rPr lang="tr-TR" sz="2000" dirty="0" smtClean="0"/>
              <a:t> </a:t>
            </a:r>
            <a:r>
              <a:rPr lang="tr-TR" sz="2000" dirty="0" err="1" smtClean="0"/>
              <a:t>periodontal</a:t>
            </a:r>
            <a:r>
              <a:rPr lang="tr-TR" sz="2000" dirty="0" smtClean="0"/>
              <a:t> hastalıkla ilişkili iltihabi lezyon üzerinde belirgin bir etkisi yoktur.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en-US" sz="2000" dirty="0" smtClean="0"/>
              <a:t>G</a:t>
            </a:r>
            <a:r>
              <a:rPr lang="tr-TR" sz="2000" dirty="0" err="1" smtClean="0"/>
              <a:t>iderek</a:t>
            </a:r>
            <a:r>
              <a:rPr lang="tr-TR" sz="2000" dirty="0" smtClean="0"/>
              <a:t> artan </a:t>
            </a:r>
            <a:r>
              <a:rPr lang="tr-TR" sz="2000" dirty="0" err="1" smtClean="0"/>
              <a:t>mobilite</a:t>
            </a:r>
            <a:r>
              <a:rPr lang="tr-TR" sz="2000" dirty="0" smtClean="0"/>
              <a:t> </a:t>
            </a:r>
            <a:r>
              <a:rPr lang="tr-TR" sz="2000" dirty="0" err="1" smtClean="0"/>
              <a:t>periodontal</a:t>
            </a:r>
            <a:r>
              <a:rPr lang="tr-TR" sz="2000" dirty="0" smtClean="0"/>
              <a:t> yıkımın daha da ilerlemesinde rol oynayabilir.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tr-TR" sz="2000" dirty="0" smtClean="0"/>
              <a:t>İltihabı kontrol altında tutmak ve yeterli yeterli ağız bakımı uygulamak koşulu ile dişlerin stabil </a:t>
            </a:r>
            <a:r>
              <a:rPr lang="tr-TR" sz="2000" dirty="0" err="1" smtClean="0"/>
              <a:t>hipermobilite</a:t>
            </a:r>
            <a:r>
              <a:rPr lang="tr-TR" sz="2000" dirty="0" smtClean="0"/>
              <a:t> göstermesi klinik olarak önemli bir sorun değildir.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en-US" sz="2000" dirty="0" smtClean="0"/>
              <a:t>T</a:t>
            </a:r>
            <a:r>
              <a:rPr lang="tr-TR" sz="2000" dirty="0" err="1" smtClean="0"/>
              <a:t>edavi</a:t>
            </a:r>
            <a:r>
              <a:rPr lang="tr-TR" sz="2000" dirty="0" smtClean="0"/>
              <a:t> sonrası iyileşmenin başlangıç evresinde </a:t>
            </a:r>
            <a:r>
              <a:rPr lang="tr-TR" sz="2000" dirty="0" err="1" smtClean="0"/>
              <a:t>mobilitenin</a:t>
            </a:r>
            <a:r>
              <a:rPr lang="tr-TR" sz="2000" dirty="0" smtClean="0"/>
              <a:t> kontrolü tedavi sonucunu geliştirmez.</a:t>
            </a:r>
          </a:p>
        </p:txBody>
      </p:sp>
    </p:spTree>
    <p:extLst>
      <p:ext uri="{BB962C8B-B14F-4D97-AF65-F5344CB8AC3E}">
        <p14:creationId xmlns:p14="http://schemas.microsoft.com/office/powerpoint/2010/main" val="3492648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597249" y="287958"/>
            <a:ext cx="7395251" cy="763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S</a:t>
            </a:r>
            <a:r>
              <a:rPr lang="tr-TR" sz="2800" dirty="0" err="1" smtClean="0">
                <a:solidFill>
                  <a:srgbClr val="FF0000"/>
                </a:solidFill>
              </a:rPr>
              <a:t>plintlerin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Mobilite</a:t>
            </a:r>
            <a:r>
              <a:rPr lang="tr-TR" sz="2800" dirty="0" smtClean="0">
                <a:solidFill>
                  <a:srgbClr val="FF0000"/>
                </a:solidFill>
              </a:rPr>
              <a:t> Üzerine Etkisi</a:t>
            </a:r>
            <a:endParaRPr lang="tr-TR" sz="28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57563" y="1125538"/>
            <a:ext cx="7214721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5536" y="1255542"/>
            <a:ext cx="824802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S</a:t>
            </a:r>
            <a:r>
              <a:rPr lang="tr-TR" sz="2000" dirty="0" err="1" smtClean="0"/>
              <a:t>plint</a:t>
            </a:r>
            <a:r>
              <a:rPr lang="tr-TR" sz="2000" dirty="0" smtClean="0"/>
              <a:t>: mobil dişleri hareketsiz hale getiren, destek sağlamak amacı ile iki veya daha fazla dişi birbirine bağlayan aparey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7248" y="2248288"/>
            <a:ext cx="8176316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u="sng" dirty="0" smtClean="0"/>
              <a:t>İdeal </a:t>
            </a:r>
            <a:r>
              <a:rPr lang="tr-TR" u="sng" dirty="0" err="1" smtClean="0"/>
              <a:t>Splint</a:t>
            </a:r>
            <a:r>
              <a:rPr lang="tr-TR" u="sng" dirty="0" smtClean="0"/>
              <a:t>: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en-US" dirty="0" smtClean="0"/>
              <a:t>B</a:t>
            </a:r>
            <a:r>
              <a:rPr lang="tr-TR" dirty="0" smtClean="0"/>
              <a:t>asit ve ekonomik olmalı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en-US" dirty="0" smtClean="0"/>
              <a:t>S</a:t>
            </a:r>
            <a:r>
              <a:rPr lang="tr-TR" dirty="0" err="1" smtClean="0"/>
              <a:t>tabil</a:t>
            </a:r>
            <a:r>
              <a:rPr lang="tr-TR" dirty="0" smtClean="0"/>
              <a:t> ve dişe gelen kuvvetlere dirençli olmalı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en-US" dirty="0" smtClean="0"/>
              <a:t>H</a:t>
            </a:r>
            <a:r>
              <a:rPr lang="tr-TR" dirty="0" err="1" smtClean="0"/>
              <a:t>ijyenik</a:t>
            </a:r>
            <a:r>
              <a:rPr lang="tr-TR" dirty="0" smtClean="0"/>
              <a:t> ve kolay temizlenebilir olmalı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en-US" dirty="0" smtClean="0"/>
              <a:t>D</a:t>
            </a:r>
            <a:r>
              <a:rPr lang="tr-TR" dirty="0" smtClean="0"/>
              <a:t>estek dişlere aşırı kuvvet vermemeli ve </a:t>
            </a:r>
            <a:r>
              <a:rPr lang="tr-TR" dirty="0" err="1" smtClean="0"/>
              <a:t>ortodontik</a:t>
            </a:r>
            <a:r>
              <a:rPr lang="tr-TR" dirty="0" smtClean="0"/>
              <a:t> aparey gibi davranmamalı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en-US" dirty="0" smtClean="0"/>
              <a:t>E</a:t>
            </a:r>
            <a:r>
              <a:rPr lang="tr-TR" dirty="0" err="1" smtClean="0"/>
              <a:t>stetik</a:t>
            </a:r>
            <a:r>
              <a:rPr lang="tr-TR" dirty="0" smtClean="0"/>
              <a:t> olmalı fonksiyon ve </a:t>
            </a:r>
            <a:r>
              <a:rPr lang="tr-TR" dirty="0" err="1" smtClean="0"/>
              <a:t>fonasyonu</a:t>
            </a:r>
            <a:r>
              <a:rPr lang="tr-TR" dirty="0" smtClean="0"/>
              <a:t> bozmamalı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en-US" dirty="0" smtClean="0"/>
              <a:t>Y</a:t>
            </a:r>
            <a:r>
              <a:rPr lang="tr-TR" dirty="0" err="1" smtClean="0"/>
              <a:t>umuşak</a:t>
            </a:r>
            <a:r>
              <a:rPr lang="tr-TR" dirty="0" smtClean="0"/>
              <a:t> dokulara ve dişlere zarar vermemeli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en-US" dirty="0" smtClean="0"/>
              <a:t>Y</a:t>
            </a:r>
            <a:r>
              <a:rPr lang="tr-TR" dirty="0" err="1" smtClean="0"/>
              <a:t>apılacak</a:t>
            </a:r>
            <a:r>
              <a:rPr lang="tr-TR" dirty="0" smtClean="0"/>
              <a:t> tedaviye engel olmamalı</a:t>
            </a:r>
          </a:p>
        </p:txBody>
      </p:sp>
    </p:spTree>
    <p:extLst>
      <p:ext uri="{BB962C8B-B14F-4D97-AF65-F5344CB8AC3E}">
        <p14:creationId xmlns:p14="http://schemas.microsoft.com/office/powerpoint/2010/main" val="103746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597249" y="287958"/>
            <a:ext cx="7395251" cy="763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S</a:t>
            </a:r>
            <a:r>
              <a:rPr lang="tr-TR" sz="2800" dirty="0" err="1" smtClean="0">
                <a:solidFill>
                  <a:srgbClr val="FF0000"/>
                </a:solidFill>
              </a:rPr>
              <a:t>plintlerin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Mobilite</a:t>
            </a:r>
            <a:r>
              <a:rPr lang="tr-TR" sz="2800" dirty="0" smtClean="0">
                <a:solidFill>
                  <a:srgbClr val="FF0000"/>
                </a:solidFill>
              </a:rPr>
              <a:t> Üzerine Etkisi</a:t>
            </a:r>
            <a:endParaRPr lang="tr-TR" sz="28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57563" y="1125538"/>
            <a:ext cx="7214721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8052" y="1386936"/>
            <a:ext cx="7986542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u="sng" dirty="0" smtClean="0"/>
              <a:t>Amaçları</a:t>
            </a:r>
            <a:endParaRPr lang="tr-TR" sz="2000" u="sng" dirty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 smtClean="0"/>
              <a:t>M</a:t>
            </a:r>
            <a:r>
              <a:rPr lang="tr-TR" sz="2000" dirty="0" err="1" smtClean="0"/>
              <a:t>obiliteyi</a:t>
            </a:r>
            <a:r>
              <a:rPr lang="tr-TR" sz="2000" dirty="0" smtClean="0"/>
              <a:t> azaltmak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 smtClean="0"/>
              <a:t>M</a:t>
            </a:r>
            <a:r>
              <a:rPr lang="tr-TR" sz="2000" dirty="0" err="1" smtClean="0"/>
              <a:t>obil</a:t>
            </a:r>
            <a:r>
              <a:rPr lang="tr-TR" sz="2000" dirty="0" smtClean="0"/>
              <a:t> dişleri stabilize ederek </a:t>
            </a:r>
            <a:r>
              <a:rPr lang="tr-TR" sz="2000" dirty="0" err="1" smtClean="0"/>
              <a:t>okluzal</a:t>
            </a:r>
            <a:r>
              <a:rPr lang="tr-TR" sz="2000" dirty="0" smtClean="0"/>
              <a:t> dengeyi korumak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 smtClean="0"/>
              <a:t>T</a:t>
            </a:r>
            <a:r>
              <a:rPr lang="tr-TR" sz="2000" dirty="0" smtClean="0"/>
              <a:t>ek bir diş tarafından karşılanan kuvvetleri diğer dişlere dağıtarak, destek dokuların dinlenmesini sağlamak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 smtClean="0"/>
              <a:t>P</a:t>
            </a:r>
            <a:r>
              <a:rPr lang="tr-TR" sz="2000" dirty="0" err="1" smtClean="0"/>
              <a:t>roksimal</a:t>
            </a:r>
            <a:r>
              <a:rPr lang="tr-TR" sz="2000" dirty="0" smtClean="0"/>
              <a:t> noktaları stabilize ederek yemek birikimini önlemek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 smtClean="0"/>
              <a:t>P</a:t>
            </a:r>
            <a:r>
              <a:rPr lang="tr-TR" sz="2000" dirty="0" err="1" smtClean="0"/>
              <a:t>atolojik</a:t>
            </a:r>
            <a:r>
              <a:rPr lang="tr-TR" sz="2000" dirty="0" smtClean="0"/>
              <a:t> diş </a:t>
            </a:r>
            <a:r>
              <a:rPr lang="tr-TR" sz="2000" dirty="0" err="1" smtClean="0"/>
              <a:t>migrasyonunu</a:t>
            </a:r>
            <a:r>
              <a:rPr lang="tr-TR" sz="2000" dirty="0" smtClean="0"/>
              <a:t> önlemek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 smtClean="0"/>
              <a:t>O</a:t>
            </a:r>
            <a:r>
              <a:rPr lang="tr-TR" sz="2000" dirty="0" err="1" smtClean="0"/>
              <a:t>rtodontik</a:t>
            </a:r>
            <a:r>
              <a:rPr lang="tr-TR" sz="2000" dirty="0" smtClean="0"/>
              <a:t> tedavi ile hareket ettirilen dişleri yeni konumlarında tutmak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 smtClean="0"/>
              <a:t>D</a:t>
            </a:r>
            <a:r>
              <a:rPr lang="tr-TR" sz="2000" dirty="0" smtClean="0"/>
              <a:t>iş </a:t>
            </a:r>
            <a:r>
              <a:rPr lang="tr-TR" sz="2000" dirty="0" err="1" smtClean="0"/>
              <a:t>mobilitesinin</a:t>
            </a:r>
            <a:r>
              <a:rPr lang="tr-TR" sz="2000" dirty="0" smtClean="0"/>
              <a:t> yarattığı rahatsızlık ve ağrıyı elime etmek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1028542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597249" y="287958"/>
            <a:ext cx="7395251" cy="763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S</a:t>
            </a:r>
            <a:r>
              <a:rPr lang="tr-TR" sz="2800" dirty="0" err="1" smtClean="0">
                <a:solidFill>
                  <a:srgbClr val="FF0000"/>
                </a:solidFill>
              </a:rPr>
              <a:t>plint</a:t>
            </a:r>
            <a:r>
              <a:rPr lang="tr-TR" sz="2800" dirty="0" smtClean="0">
                <a:solidFill>
                  <a:srgbClr val="FF0000"/>
                </a:solidFill>
              </a:rPr>
              <a:t> Sınıflaması</a:t>
            </a:r>
            <a:endParaRPr lang="tr-TR" sz="28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57563" y="1125538"/>
            <a:ext cx="7214721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04375" y="3501571"/>
            <a:ext cx="4423278" cy="1229888"/>
            <a:chOff x="160568" y="1216872"/>
            <a:chExt cx="4656867" cy="1229888"/>
          </a:xfrm>
        </p:grpSpPr>
        <p:sp>
          <p:nvSpPr>
            <p:cNvPr id="2" name="TextBox 1"/>
            <p:cNvSpPr txBox="1"/>
            <p:nvPr/>
          </p:nvSpPr>
          <p:spPr>
            <a:xfrm>
              <a:off x="160568" y="1459934"/>
              <a:ext cx="2613106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r-TR" dirty="0" smtClean="0"/>
                <a:t>Apareyin Cinsine Göre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667760" y="1416134"/>
              <a:ext cx="789548" cy="861349"/>
              <a:chOff x="2667760" y="1416134"/>
              <a:chExt cx="789548" cy="861349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2698197" y="1416134"/>
                <a:ext cx="759111" cy="3065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2667760" y="1944484"/>
                <a:ext cx="759111" cy="3329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3598479" y="1216872"/>
              <a:ext cx="890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rgbClr val="0000FF"/>
                  </a:solidFill>
                </a:rPr>
                <a:t>Sabit</a:t>
              </a:r>
              <a:endParaRPr lang="tr-TR" dirty="0">
                <a:solidFill>
                  <a:srgbClr val="0000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69283" y="2077428"/>
              <a:ext cx="124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rgbClr val="0000FF"/>
                  </a:solidFill>
                </a:rPr>
                <a:t>Hareketli</a:t>
              </a:r>
              <a:endParaRPr lang="tr-TR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59035" y="3486969"/>
            <a:ext cx="4204373" cy="1229888"/>
            <a:chOff x="160568" y="1216872"/>
            <a:chExt cx="4656867" cy="1229888"/>
          </a:xfrm>
        </p:grpSpPr>
        <p:sp>
          <p:nvSpPr>
            <p:cNvPr id="14" name="TextBox 13"/>
            <p:cNvSpPr txBox="1"/>
            <p:nvPr/>
          </p:nvSpPr>
          <p:spPr>
            <a:xfrm>
              <a:off x="160568" y="1459934"/>
              <a:ext cx="261310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r-TR" smtClean="0"/>
                <a:t>Kullanım Süresine Göre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759069" y="1416134"/>
              <a:ext cx="759111" cy="861349"/>
              <a:chOff x="2759069" y="1416134"/>
              <a:chExt cx="759111" cy="861349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V="1">
                <a:off x="2759069" y="1416134"/>
                <a:ext cx="759111" cy="3065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2759069" y="1944484"/>
                <a:ext cx="759111" cy="3329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3598479" y="1216872"/>
              <a:ext cx="890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chemeClr val="accent6">
                      <a:lumMod val="75000"/>
                    </a:schemeClr>
                  </a:solidFill>
                </a:rPr>
                <a:t>Geçici</a:t>
              </a:r>
              <a:endParaRPr lang="tr-TR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69283" y="2077428"/>
              <a:ext cx="124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mtClean="0">
                  <a:solidFill>
                    <a:srgbClr val="E46C0A"/>
                  </a:solidFill>
                </a:rPr>
                <a:t>Daimi</a:t>
              </a:r>
              <a:endParaRPr lang="tr-TR">
                <a:solidFill>
                  <a:srgbClr val="E46C0A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5961" y="5142080"/>
            <a:ext cx="6153751" cy="1123335"/>
            <a:chOff x="160568" y="1391270"/>
            <a:chExt cx="4156297" cy="1123335"/>
          </a:xfrm>
        </p:grpSpPr>
        <p:sp>
          <p:nvSpPr>
            <p:cNvPr id="21" name="TextBox 20"/>
            <p:cNvSpPr txBox="1"/>
            <p:nvPr/>
          </p:nvSpPr>
          <p:spPr>
            <a:xfrm>
              <a:off x="160568" y="1459934"/>
              <a:ext cx="2613106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r-TR" smtClean="0"/>
                <a:t>Kuron Üzerinde Preperasyon </a:t>
              </a:r>
            </a:p>
            <a:p>
              <a:pPr algn="ctr">
                <a:lnSpc>
                  <a:spcPct val="150000"/>
                </a:lnSpc>
              </a:pPr>
              <a:r>
                <a:rPr lang="tr-TR" smtClean="0"/>
                <a:t>Gerekliliğine Göre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475451" y="1600013"/>
              <a:ext cx="593262" cy="749646"/>
              <a:chOff x="2475451" y="1600013"/>
              <a:chExt cx="593262" cy="749646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flipV="1">
                <a:off x="2496709" y="1600013"/>
                <a:ext cx="572004" cy="21345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2475451" y="2016660"/>
                <a:ext cx="517405" cy="3329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3040813" y="1391270"/>
              <a:ext cx="890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>
                  <a:solidFill>
                    <a:srgbClr val="008000"/>
                  </a:solidFill>
                </a:rPr>
                <a:t>Eksternal</a:t>
              </a:r>
              <a:endParaRPr lang="tr-TR" dirty="0">
                <a:solidFill>
                  <a:srgbClr val="008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68713" y="2145273"/>
              <a:ext cx="124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mtClean="0">
                  <a:solidFill>
                    <a:srgbClr val="008000"/>
                  </a:solidFill>
                </a:rPr>
                <a:t>İnternal</a:t>
              </a:r>
              <a:endParaRPr lang="tr-TR">
                <a:solidFill>
                  <a:srgbClr val="008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57563" y="1154992"/>
            <a:ext cx="5653264" cy="187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r-TR" b="1" dirty="0" err="1" smtClean="0"/>
              <a:t>Splint</a:t>
            </a:r>
            <a:r>
              <a:rPr lang="tr-TR" b="1" dirty="0" smtClean="0"/>
              <a:t> Seçimi: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tr-TR" dirty="0" err="1" smtClean="0"/>
              <a:t>Mobilitenin</a:t>
            </a:r>
            <a:r>
              <a:rPr lang="tr-TR" dirty="0" smtClean="0"/>
              <a:t> ciddiyeti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tr-TR" dirty="0" smtClean="0"/>
              <a:t>Dişlerin dağılımı ve kök/kuron oranı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tr-TR" dirty="0" smtClean="0"/>
              <a:t>Fonksiyonel ve estetik gereksinimler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tr-TR" dirty="0" smtClean="0"/>
              <a:t>Hastanın ekonomik durumu</a:t>
            </a:r>
          </a:p>
        </p:txBody>
      </p:sp>
    </p:spTree>
    <p:extLst>
      <p:ext uri="{BB962C8B-B14F-4D97-AF65-F5344CB8AC3E}">
        <p14:creationId xmlns:p14="http://schemas.microsoft.com/office/powerpoint/2010/main" val="260183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597249" y="287958"/>
            <a:ext cx="7395251" cy="763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S</a:t>
            </a:r>
            <a:r>
              <a:rPr lang="tr-TR" sz="2800" dirty="0" err="1" smtClean="0">
                <a:solidFill>
                  <a:srgbClr val="FF0000"/>
                </a:solidFill>
              </a:rPr>
              <a:t>plintler</a:t>
            </a:r>
            <a:endParaRPr lang="tr-TR" sz="28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57563" y="1125538"/>
            <a:ext cx="7214721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57563" y="1297985"/>
            <a:ext cx="8130604" cy="191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/>
              <a:t>Geçici </a:t>
            </a:r>
            <a:r>
              <a:rPr lang="tr-TR" sz="2000" dirty="0" err="1" smtClean="0"/>
              <a:t>Splintler</a:t>
            </a:r>
            <a:endParaRPr lang="tr-TR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tr-TR" sz="2000" dirty="0" smtClean="0"/>
              <a:t>Bir dişe gelen travma sonucu (Akut </a:t>
            </a:r>
            <a:r>
              <a:rPr lang="tr-TR" sz="2000" dirty="0" err="1" smtClean="0"/>
              <a:t>okluzal</a:t>
            </a:r>
            <a:r>
              <a:rPr lang="tr-TR" sz="2000" dirty="0" smtClean="0"/>
              <a:t> travmada)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tr-TR" sz="2000" dirty="0" smtClean="0"/>
              <a:t>Cerrahi işlemlerden sonra </a:t>
            </a:r>
            <a:r>
              <a:rPr lang="tr-TR" sz="2000" dirty="0" err="1" smtClean="0"/>
              <a:t>reataçman</a:t>
            </a:r>
            <a:r>
              <a:rPr lang="tr-TR" sz="2000" dirty="0" smtClean="0"/>
              <a:t> olmasını kolaylaştırmak amacıyla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tr-TR" sz="2000" dirty="0" smtClean="0"/>
              <a:t>Daimi bir </a:t>
            </a:r>
            <a:r>
              <a:rPr lang="tr-TR" sz="2000" dirty="0" err="1" smtClean="0"/>
              <a:t>splintin</a:t>
            </a:r>
            <a:r>
              <a:rPr lang="tr-TR" sz="2000" dirty="0" smtClean="0"/>
              <a:t> uygulanmasından önce hazırlık olarak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7563" y="3888913"/>
            <a:ext cx="8116646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smtClean="0"/>
              <a:t>Normal şartlarda geçici bir </a:t>
            </a:r>
            <a:r>
              <a:rPr lang="tr-TR" sz="2000" dirty="0" err="1" smtClean="0"/>
              <a:t>splint</a:t>
            </a:r>
            <a:r>
              <a:rPr lang="tr-TR" sz="2000" dirty="0" smtClean="0"/>
              <a:t> yerinde </a:t>
            </a:r>
            <a:r>
              <a:rPr lang="tr-TR" sz="2000" b="1" dirty="0" smtClean="0">
                <a:solidFill>
                  <a:srgbClr val="FF6600"/>
                </a:solidFill>
              </a:rPr>
              <a:t>6 haftadan </a:t>
            </a:r>
            <a:r>
              <a:rPr lang="tr-TR" sz="2000" dirty="0" smtClean="0"/>
              <a:t>fazla kalmamalıdır. 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smtClean="0"/>
              <a:t>Bu süreden sonra doku tamiri olmamışsa </a:t>
            </a:r>
            <a:r>
              <a:rPr lang="tr-TR" sz="2000" dirty="0" err="1" smtClean="0"/>
              <a:t>splinti</a:t>
            </a:r>
            <a:r>
              <a:rPr lang="tr-TR" sz="2000" dirty="0" smtClean="0"/>
              <a:t> yerinde tutmak faydasız olacaktır, daimi </a:t>
            </a:r>
            <a:r>
              <a:rPr lang="tr-TR" sz="2000" dirty="0" err="1" smtClean="0"/>
              <a:t>splinte</a:t>
            </a:r>
            <a:r>
              <a:rPr lang="tr-TR" sz="2000" dirty="0" smtClean="0"/>
              <a:t> geçmekte fayda var!!!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298287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597249" y="287958"/>
            <a:ext cx="7395251" cy="763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S</a:t>
            </a:r>
            <a:r>
              <a:rPr lang="tr-TR" sz="2800" dirty="0" err="1" smtClean="0">
                <a:solidFill>
                  <a:srgbClr val="FF0000"/>
                </a:solidFill>
              </a:rPr>
              <a:t>plintler</a:t>
            </a:r>
            <a:endParaRPr lang="tr-TR" sz="28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57563" y="1125538"/>
            <a:ext cx="7214721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57563" y="1297985"/>
            <a:ext cx="8130604" cy="237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/>
              <a:t>Daimi </a:t>
            </a:r>
            <a:r>
              <a:rPr lang="tr-TR" sz="2000" dirty="0" err="1" smtClean="0"/>
              <a:t>Splintler</a:t>
            </a:r>
            <a:r>
              <a:rPr lang="tr-TR" sz="2000" dirty="0" smtClean="0"/>
              <a:t>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 smtClean="0"/>
              <a:t>H</a:t>
            </a:r>
            <a:r>
              <a:rPr lang="tr-TR" sz="2000" dirty="0" err="1" smtClean="0"/>
              <a:t>areketli</a:t>
            </a:r>
            <a:r>
              <a:rPr lang="tr-TR" sz="2000" dirty="0" smtClean="0"/>
              <a:t> (</a:t>
            </a:r>
            <a:r>
              <a:rPr lang="tr-TR" sz="2000" dirty="0" err="1" smtClean="0"/>
              <a:t>Eksternal</a:t>
            </a:r>
            <a:r>
              <a:rPr lang="tr-TR" sz="2000" dirty="0" smtClean="0"/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 smtClean="0"/>
              <a:t>S</a:t>
            </a:r>
            <a:r>
              <a:rPr lang="tr-TR" sz="2000" dirty="0" err="1" smtClean="0"/>
              <a:t>abit</a:t>
            </a:r>
            <a:r>
              <a:rPr lang="tr-TR" sz="2000" dirty="0" smtClean="0"/>
              <a:t> (</a:t>
            </a:r>
            <a:r>
              <a:rPr lang="tr-TR" sz="2000" dirty="0" err="1" smtClean="0"/>
              <a:t>İnternal</a:t>
            </a:r>
            <a:r>
              <a:rPr lang="tr-TR" sz="2000" dirty="0" smtClean="0"/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tr-TR" sz="2000" dirty="0" smtClean="0"/>
              <a:t>Kombine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tr-TR" sz="2000" dirty="0" err="1" smtClean="0"/>
              <a:t>Endodontik</a:t>
            </a:r>
            <a:endParaRPr lang="tr-TR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57563" y="3888913"/>
            <a:ext cx="8116646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B</a:t>
            </a:r>
            <a:r>
              <a:rPr lang="tr-TR" sz="2000" dirty="0" smtClean="0"/>
              <a:t>ütün </a:t>
            </a:r>
            <a:r>
              <a:rPr lang="tr-TR" sz="2000" dirty="0" err="1" smtClean="0"/>
              <a:t>periodontal</a:t>
            </a:r>
            <a:r>
              <a:rPr lang="tr-TR" sz="2000" dirty="0" smtClean="0"/>
              <a:t> lezyonlar tedavi edildikten ve </a:t>
            </a:r>
            <a:r>
              <a:rPr lang="tr-TR" sz="2000" dirty="0" err="1" smtClean="0"/>
              <a:t>okluzyon</a:t>
            </a:r>
            <a:r>
              <a:rPr lang="tr-TR" sz="2000" dirty="0" smtClean="0"/>
              <a:t> düzeltildikten sonra </a:t>
            </a:r>
            <a:r>
              <a:rPr lang="tr-TR" sz="2000" dirty="0" err="1" smtClean="0"/>
              <a:t>mobilitede</a:t>
            </a:r>
            <a:r>
              <a:rPr lang="tr-TR" sz="2000" dirty="0" smtClean="0"/>
              <a:t> bir azalma olmazsa ve eğer kalan dişlerin desteği fonksiyonel ihtiyaçları karşılayamayacak düzeyde ise daimi </a:t>
            </a:r>
            <a:r>
              <a:rPr lang="tr-TR" sz="2000" dirty="0" err="1" smtClean="0"/>
              <a:t>splint</a:t>
            </a:r>
            <a:r>
              <a:rPr lang="tr-TR" sz="2000" dirty="0" smtClean="0"/>
              <a:t> yapılır!!!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08026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Başlık"/>
          <p:cNvSpPr txBox="1">
            <a:spLocks/>
          </p:cNvSpPr>
          <p:nvPr/>
        </p:nvSpPr>
        <p:spPr>
          <a:xfrm>
            <a:off x="597249" y="287958"/>
            <a:ext cx="7395251" cy="763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>
                <a:solidFill>
                  <a:srgbClr val="FF0000"/>
                </a:solidFill>
              </a:rPr>
              <a:t>Nasıl bir tedavi uygulayalım??????</a:t>
            </a:r>
            <a:endParaRPr lang="tr-TR" sz="2800" dirty="0">
              <a:solidFill>
                <a:srgbClr val="C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57563" y="1125538"/>
            <a:ext cx="7214721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132503"/>
              </p:ext>
            </p:extLst>
          </p:nvPr>
        </p:nvGraphicFramePr>
        <p:xfrm>
          <a:off x="366608" y="1397000"/>
          <a:ext cx="8549895" cy="40778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2763"/>
                <a:gridCol w="2225853"/>
                <a:gridCol w="2261929"/>
                <a:gridCol w="1849350"/>
              </a:tblGrid>
              <a:tr h="645669">
                <a:tc>
                  <a:txBody>
                    <a:bodyPr/>
                    <a:lstStyle/>
                    <a:p>
                      <a:pPr algn="ctr"/>
                      <a:r>
                        <a:rPr lang="tr-TR" sz="1800" b="1" noProof="0" dirty="0" smtClean="0"/>
                        <a:t>Klinik Bulgular</a:t>
                      </a:r>
                      <a:endParaRPr lang="tr-TR" sz="1800" b="1" noProof="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noProof="0" smtClean="0"/>
                        <a:t>Radyografik bulgular</a:t>
                      </a:r>
                      <a:endParaRPr lang="tr-TR" sz="1800" b="1" noProof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noProof="0" smtClean="0"/>
                        <a:t>Gerekli tedavi </a:t>
                      </a:r>
                      <a:endParaRPr lang="tr-TR" sz="1800" b="1" noProof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noProof="0" dirty="0" smtClean="0"/>
                        <a:t>Tedavi sonucu</a:t>
                      </a:r>
                      <a:endParaRPr lang="tr-TR" sz="1800" b="1" noProof="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553">
                <a:tc>
                  <a:txBody>
                    <a:bodyPr/>
                    <a:lstStyle/>
                    <a:p>
                      <a:r>
                        <a:rPr lang="tr-TR" sz="1400" noProof="0" dirty="0" smtClean="0"/>
                        <a:t>Artmış </a:t>
                      </a:r>
                      <a:r>
                        <a:rPr lang="tr-TR" sz="1400" noProof="0" dirty="0" err="1" smtClean="0"/>
                        <a:t>mobilite</a:t>
                      </a:r>
                      <a:endParaRPr lang="tr-TR" sz="1400" noProof="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tr-TR" sz="1400" noProof="0" dirty="0" smtClean="0"/>
                        <a:t>Artmış PDL genişliği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tr-TR" sz="1400" noProof="0" dirty="0" smtClean="0"/>
                        <a:t>Normal kemik yüksekliği</a:t>
                      </a:r>
                      <a:endParaRPr lang="tr-TR" sz="1400" noProof="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tr-TR" sz="1400" noProof="0" dirty="0" smtClean="0"/>
                        <a:t>Periodontal tedavi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tr-TR" sz="1400" noProof="0" dirty="0" err="1" smtClean="0"/>
                        <a:t>Okluzal</a:t>
                      </a:r>
                      <a:r>
                        <a:rPr lang="tr-TR" sz="1400" noProof="0" dirty="0" smtClean="0"/>
                        <a:t> uyumlama</a:t>
                      </a:r>
                      <a:endParaRPr lang="tr-TR" sz="1400" noProof="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noProof="0" dirty="0" smtClean="0"/>
                        <a:t>PDL genişliği normale döner</a:t>
                      </a:r>
                      <a:endParaRPr lang="tr-TR" sz="1400" noProof="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5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noProof="0" dirty="0" smtClean="0"/>
                        <a:t>Artmış </a:t>
                      </a:r>
                      <a:r>
                        <a:rPr lang="tr-TR" sz="1400" noProof="0" dirty="0" err="1" smtClean="0"/>
                        <a:t>mobilite</a:t>
                      </a:r>
                      <a:endParaRPr lang="tr-TR" sz="1400" noProof="0" dirty="0" smtClean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tr-TR" sz="1400" noProof="0" dirty="0" smtClean="0"/>
                        <a:t>Artmış PDL genişliği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tr-TR" sz="1400" noProof="0" dirty="0" smtClean="0"/>
                        <a:t>Azalmış kemik yüksekliği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tr-TR" sz="1400" noProof="0" dirty="0" smtClean="0"/>
                        <a:t>Periodontal tedavi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tr-TR" sz="1400" noProof="0" dirty="0" err="1" smtClean="0"/>
                        <a:t>Okluzal</a:t>
                      </a:r>
                      <a:r>
                        <a:rPr lang="tr-TR" sz="1400" noProof="0" dirty="0" smtClean="0"/>
                        <a:t> uyumlama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A</a:t>
                      </a:r>
                      <a:r>
                        <a:rPr lang="tr-TR" sz="1400" noProof="0" dirty="0" err="1" smtClean="0"/>
                        <a:t>çısal</a:t>
                      </a:r>
                      <a:r>
                        <a:rPr lang="tr-TR" sz="1400" noProof="0" dirty="0" smtClean="0"/>
                        <a:t> </a:t>
                      </a:r>
                      <a:r>
                        <a:rPr lang="tr-TR" sz="1400" noProof="0" dirty="0" err="1" smtClean="0"/>
                        <a:t>defektler</a:t>
                      </a:r>
                      <a:r>
                        <a:rPr lang="tr-TR" sz="1400" noProof="0" dirty="0" smtClean="0"/>
                        <a:t> kemik ile dolar, kemik yüksekliği stabil kalır, PDL aralığı</a:t>
                      </a:r>
                      <a:r>
                        <a:rPr lang="tr-TR" sz="1400" baseline="0" noProof="0" dirty="0" smtClean="0"/>
                        <a:t> normale döner</a:t>
                      </a:r>
                      <a:endParaRPr lang="tr-TR" sz="1400" noProof="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60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400" noProof="0" dirty="0" smtClean="0"/>
                        <a:t>Artmış </a:t>
                      </a:r>
                      <a:r>
                        <a:rPr lang="tr-TR" sz="1400" noProof="0" dirty="0" err="1" smtClean="0"/>
                        <a:t>mobilite</a:t>
                      </a:r>
                      <a:endParaRPr lang="tr-TR" sz="1400" noProof="0" dirty="0" smtClean="0"/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400" noProof="0" dirty="0" smtClean="0"/>
                        <a:t>H</a:t>
                      </a:r>
                      <a:r>
                        <a:rPr lang="tr-TR" sz="1400" noProof="0" dirty="0" smtClean="0"/>
                        <a:t>asta fonksiyon sırasında rahatsız</a:t>
                      </a:r>
                      <a:endParaRPr lang="tr-TR" sz="1400" noProof="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tr-TR" sz="1400" noProof="0" dirty="0" smtClean="0"/>
                        <a:t>Normal PDL genişliği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tr-TR" sz="1400" noProof="0" dirty="0" smtClean="0"/>
                        <a:t>Azalmış kemik yüksekliği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tr-TR" sz="1400" noProof="0" dirty="0" smtClean="0"/>
                        <a:t>Periodontal tedavi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tr-TR" sz="1400" noProof="0" dirty="0" err="1" smtClean="0"/>
                        <a:t>Okluzal</a:t>
                      </a:r>
                      <a:r>
                        <a:rPr lang="tr-TR" sz="1400" noProof="0" dirty="0" smtClean="0"/>
                        <a:t> uyumlama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tr-TR" sz="1400" noProof="0" dirty="0" err="1" smtClean="0"/>
                        <a:t>Splint</a:t>
                      </a:r>
                      <a:endParaRPr lang="tr-TR" sz="1400" noProof="0" dirty="0" smtClean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H</a:t>
                      </a:r>
                      <a:r>
                        <a:rPr lang="tr-TR" sz="1400" noProof="0" dirty="0" smtClean="0"/>
                        <a:t>asta konforu ve fonksiyonu düzelebilir</a:t>
                      </a:r>
                      <a:endParaRPr lang="tr-TR" sz="1400" noProof="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5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400" noProof="0" dirty="0" smtClean="0"/>
                        <a:t>Artmış </a:t>
                      </a:r>
                      <a:r>
                        <a:rPr lang="tr-TR" sz="1400" noProof="0" dirty="0" err="1" smtClean="0"/>
                        <a:t>mobilite</a:t>
                      </a:r>
                      <a:endParaRPr lang="tr-TR" sz="1400" noProof="0" dirty="0" smtClean="0"/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400" noProof="0" dirty="0" smtClean="0"/>
                        <a:t>H</a:t>
                      </a:r>
                      <a:r>
                        <a:rPr lang="tr-TR" sz="1400" noProof="0" dirty="0" smtClean="0"/>
                        <a:t>asta fonksiyon sırasında rahatsız değil</a:t>
                      </a:r>
                    </a:p>
                    <a:p>
                      <a:endParaRPr lang="tr-TR" sz="1400" noProof="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tr-TR" sz="1400" noProof="0" dirty="0" smtClean="0"/>
                        <a:t>Normal PDL genişliği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tr-TR" sz="1400" noProof="0" dirty="0" smtClean="0"/>
                        <a:t>Azalmış kemik yüksekliği</a:t>
                      </a:r>
                    </a:p>
                    <a:p>
                      <a:endParaRPr lang="tr-TR" sz="1400" noProof="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400" noProof="0" dirty="0" smtClean="0"/>
                        <a:t>S</a:t>
                      </a:r>
                      <a:r>
                        <a:rPr lang="tr-TR" sz="1400" noProof="0" dirty="0" err="1" smtClean="0"/>
                        <a:t>adece</a:t>
                      </a:r>
                      <a:r>
                        <a:rPr lang="tr-TR" sz="1400" baseline="0" noProof="0" dirty="0" smtClean="0"/>
                        <a:t> </a:t>
                      </a:r>
                      <a:r>
                        <a:rPr lang="tr-TR" sz="1400" baseline="0" noProof="0" dirty="0" err="1" smtClean="0"/>
                        <a:t>p</a:t>
                      </a:r>
                      <a:r>
                        <a:rPr lang="tr-TR" sz="1400" noProof="0" dirty="0" err="1" smtClean="0"/>
                        <a:t>eriodontal</a:t>
                      </a:r>
                      <a:r>
                        <a:rPr lang="tr-TR" sz="1400" noProof="0" dirty="0" smtClean="0"/>
                        <a:t> tedavi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tr-TR" sz="1400" noProof="0" dirty="0" err="1" smtClean="0"/>
                        <a:t>Okluzal</a:t>
                      </a:r>
                      <a:r>
                        <a:rPr lang="tr-TR" sz="1400" noProof="0" dirty="0" smtClean="0"/>
                        <a:t> uyumlama gereksiz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Y</a:t>
                      </a:r>
                      <a:r>
                        <a:rPr lang="tr-TR" sz="1400" noProof="0" dirty="0" smtClean="0"/>
                        <a:t>eni yıkım oluşmaz</a:t>
                      </a:r>
                      <a:endParaRPr lang="tr-TR" sz="1400" noProof="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25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597249" y="287958"/>
            <a:ext cx="7395251" cy="763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S</a:t>
            </a:r>
            <a:r>
              <a:rPr lang="tr-TR" sz="2800" dirty="0" err="1" smtClean="0">
                <a:solidFill>
                  <a:srgbClr val="FF0000"/>
                </a:solidFill>
              </a:rPr>
              <a:t>onuç</a:t>
            </a:r>
            <a:r>
              <a:rPr lang="tr-TR" sz="2800" dirty="0" smtClean="0">
                <a:solidFill>
                  <a:srgbClr val="FF0000"/>
                </a:solidFill>
              </a:rPr>
              <a:t> Olarak....</a:t>
            </a:r>
            <a:endParaRPr lang="tr-TR" sz="28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57563" y="1125538"/>
            <a:ext cx="7214721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13123" y="1356381"/>
            <a:ext cx="8072851" cy="456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+mj-lt"/>
              <a:buAutoNum type="arabicParenR"/>
            </a:pPr>
            <a:r>
              <a:rPr lang="tr-TR" sz="1600" dirty="0" smtClean="0"/>
              <a:t>Periodontal yıkım gözlenen dişlerde her zaman artmış </a:t>
            </a:r>
            <a:r>
              <a:rPr lang="tr-TR" sz="1600" dirty="0" err="1" smtClean="0"/>
              <a:t>mobilite</a:t>
            </a:r>
            <a:r>
              <a:rPr lang="tr-TR" sz="1600" dirty="0" smtClean="0"/>
              <a:t> oluşmaz.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arenR"/>
            </a:pPr>
            <a:r>
              <a:rPr lang="tr-TR" sz="1600" dirty="0" smtClean="0"/>
              <a:t>Plağa bağlı </a:t>
            </a:r>
            <a:r>
              <a:rPr lang="tr-TR" sz="1600" dirty="0" err="1" smtClean="0"/>
              <a:t>periodontal</a:t>
            </a:r>
            <a:r>
              <a:rPr lang="tr-TR" sz="1600" dirty="0" smtClean="0"/>
              <a:t> hastalıkların tedavisi artmış </a:t>
            </a:r>
            <a:r>
              <a:rPr lang="tr-TR" sz="1600" dirty="0" err="1" smtClean="0"/>
              <a:t>mobiliteyi</a:t>
            </a:r>
            <a:r>
              <a:rPr lang="tr-TR" sz="1600" dirty="0" smtClean="0"/>
              <a:t> kısmen veya tamamen ortadan kaldırabilir.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arenR"/>
            </a:pPr>
            <a:r>
              <a:rPr lang="tr-TR" sz="1600" dirty="0" smtClean="0"/>
              <a:t>Giderek artan </a:t>
            </a:r>
            <a:r>
              <a:rPr lang="tr-TR" sz="1600" dirty="0" err="1" smtClean="0"/>
              <a:t>mobilite</a:t>
            </a:r>
            <a:r>
              <a:rPr lang="tr-TR" sz="1600" dirty="0" smtClean="0"/>
              <a:t> mevcut </a:t>
            </a:r>
            <a:r>
              <a:rPr lang="tr-TR" sz="1600" dirty="0" err="1" smtClean="0"/>
              <a:t>periodontal</a:t>
            </a:r>
            <a:r>
              <a:rPr lang="tr-TR" sz="1600" dirty="0" smtClean="0"/>
              <a:t> yıkımı daha da arttırıcı rol oynayabilir.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arenR"/>
            </a:pPr>
            <a:r>
              <a:rPr lang="tr-TR" sz="1600" dirty="0" smtClean="0"/>
              <a:t>Artmış fakat stabil </a:t>
            </a:r>
            <a:r>
              <a:rPr lang="tr-TR" sz="1600" dirty="0" err="1" smtClean="0"/>
              <a:t>mobilite</a:t>
            </a:r>
            <a:r>
              <a:rPr lang="tr-TR" sz="1600" dirty="0" smtClean="0"/>
              <a:t> plağa bağlı </a:t>
            </a:r>
            <a:r>
              <a:rPr lang="tr-TR" sz="1600" dirty="0" err="1" smtClean="0"/>
              <a:t>periodontal</a:t>
            </a:r>
            <a:r>
              <a:rPr lang="tr-TR" sz="1600" dirty="0" smtClean="0"/>
              <a:t> hastalıklar üzerinde önemli bir etki göstermez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arenR"/>
            </a:pPr>
            <a:r>
              <a:rPr lang="tr-TR" sz="1600" dirty="0" err="1" smtClean="0"/>
              <a:t>Mobilite</a:t>
            </a:r>
            <a:r>
              <a:rPr lang="tr-TR" sz="1600" dirty="0" smtClean="0"/>
              <a:t> </a:t>
            </a:r>
            <a:r>
              <a:rPr lang="tr-TR" sz="1600" dirty="0" err="1" smtClean="0"/>
              <a:t>periodontal</a:t>
            </a:r>
            <a:r>
              <a:rPr lang="tr-TR" sz="1600" dirty="0" smtClean="0"/>
              <a:t> cerrahi sonrası iyileşmeyi kötü etkilemez fakat mobil olmayan dişlerde daha iyi sonuçlar elde edilebilir, enfeksiyon ile </a:t>
            </a:r>
            <a:r>
              <a:rPr lang="tr-TR" sz="1600" dirty="0" err="1" smtClean="0"/>
              <a:t>inflamasyon</a:t>
            </a:r>
            <a:r>
              <a:rPr lang="tr-TR" sz="1600" dirty="0" smtClean="0"/>
              <a:t> kontrol altında ise </a:t>
            </a:r>
            <a:r>
              <a:rPr lang="tr-TR" sz="1600" dirty="0" err="1" smtClean="0"/>
              <a:t>mobilite</a:t>
            </a:r>
            <a:r>
              <a:rPr lang="tr-TR" sz="1600" dirty="0" smtClean="0"/>
              <a:t> varlığında da kemik tamiri meydana gelebilir.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arenR"/>
            </a:pPr>
            <a:r>
              <a:rPr lang="tr-TR" sz="1600" dirty="0" smtClean="0"/>
              <a:t>Erken kontakların ortadan kaldırılması ile artmış </a:t>
            </a:r>
            <a:r>
              <a:rPr lang="tr-TR" sz="1600" dirty="0" err="1" smtClean="0"/>
              <a:t>mobilite</a:t>
            </a:r>
            <a:r>
              <a:rPr lang="tr-TR" sz="1600" dirty="0" smtClean="0"/>
              <a:t> kısmen veya tamamen gerileyebilir ve </a:t>
            </a:r>
            <a:r>
              <a:rPr lang="tr-TR" sz="1600" dirty="0" err="1" smtClean="0"/>
              <a:t>periodontal</a:t>
            </a:r>
            <a:r>
              <a:rPr lang="tr-TR" sz="1600" dirty="0" smtClean="0"/>
              <a:t> </a:t>
            </a:r>
            <a:r>
              <a:rPr lang="tr-TR" sz="1600" dirty="0" err="1" smtClean="0"/>
              <a:t>ligament</a:t>
            </a:r>
            <a:r>
              <a:rPr lang="tr-TR" sz="1600" dirty="0" smtClean="0"/>
              <a:t> aralığı daralır.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arenR"/>
            </a:pPr>
            <a:r>
              <a:rPr lang="tr-TR" sz="1600" dirty="0" err="1" smtClean="0"/>
              <a:t>Okluzal</a:t>
            </a:r>
            <a:r>
              <a:rPr lang="tr-TR" sz="1600" dirty="0" smtClean="0"/>
              <a:t> travmaya bağlı </a:t>
            </a:r>
            <a:r>
              <a:rPr lang="tr-TR" sz="1600" dirty="0" err="1" smtClean="0"/>
              <a:t>mobilitenin</a:t>
            </a:r>
            <a:r>
              <a:rPr lang="tr-TR" sz="1600" dirty="0" smtClean="0"/>
              <a:t> tedavisi </a:t>
            </a:r>
            <a:r>
              <a:rPr lang="tr-TR" sz="1600" dirty="0" err="1" smtClean="0"/>
              <a:t>okluzal</a:t>
            </a:r>
            <a:r>
              <a:rPr lang="tr-TR" sz="1600" dirty="0" smtClean="0"/>
              <a:t> düzenlemedir. </a:t>
            </a:r>
            <a:r>
              <a:rPr lang="tr-TR" sz="1600" dirty="0" err="1" smtClean="0"/>
              <a:t>Splint</a:t>
            </a:r>
            <a:r>
              <a:rPr lang="tr-TR" sz="1600" dirty="0" smtClean="0"/>
              <a:t> uygulamak destek miktarını ve </a:t>
            </a:r>
            <a:r>
              <a:rPr lang="tr-TR" sz="1600" dirty="0" err="1" smtClean="0"/>
              <a:t>ataçman</a:t>
            </a:r>
            <a:r>
              <a:rPr lang="tr-TR" sz="1600" dirty="0" smtClean="0"/>
              <a:t> seviyesini etkilemez. </a:t>
            </a:r>
            <a:r>
              <a:rPr lang="tr-TR" sz="1600" dirty="0" err="1" smtClean="0"/>
              <a:t>Spilnt</a:t>
            </a:r>
            <a:r>
              <a:rPr lang="tr-TR" sz="1600" dirty="0" smtClean="0"/>
              <a:t> tedavi amacı ile değil sadece çiğneme fonksiyonu ve hasta konforunu geliştirmek amacı ile uygulanan bir araçtır.</a:t>
            </a:r>
          </a:p>
        </p:txBody>
      </p:sp>
    </p:spTree>
    <p:extLst>
      <p:ext uri="{BB962C8B-B14F-4D97-AF65-F5344CB8AC3E}">
        <p14:creationId xmlns:p14="http://schemas.microsoft.com/office/powerpoint/2010/main" val="255753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539750" y="1125538"/>
            <a:ext cx="8063155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9747" y="1568106"/>
            <a:ext cx="7039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0090"/>
                </a:solidFill>
                <a:latin typeface="+mj-lt"/>
              </a:rPr>
              <a:t>O</a:t>
            </a:r>
            <a:r>
              <a:rPr lang="tr-TR" sz="2400" dirty="0" err="1" smtClean="0">
                <a:solidFill>
                  <a:srgbClr val="000090"/>
                </a:solidFill>
                <a:latin typeface="+mj-lt"/>
              </a:rPr>
              <a:t>kluzal</a:t>
            </a:r>
            <a:r>
              <a:rPr lang="tr-TR" sz="2400" dirty="0" smtClean="0">
                <a:solidFill>
                  <a:srgbClr val="000090"/>
                </a:solidFill>
                <a:latin typeface="+mj-lt"/>
              </a:rPr>
              <a:t> Kuvvetlerin Büyüklüğü Artarsa ?????</a:t>
            </a:r>
            <a:endParaRPr lang="en-US" sz="2400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749" y="2448215"/>
            <a:ext cx="74486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charset="2"/>
              <a:buChar char="ü"/>
            </a:pPr>
            <a:r>
              <a:rPr lang="tr-TR" sz="2400" dirty="0"/>
              <a:t>P</a:t>
            </a:r>
            <a:r>
              <a:rPr lang="tr-TR" sz="2400" dirty="0" smtClean="0"/>
              <a:t>eriodontal </a:t>
            </a:r>
            <a:r>
              <a:rPr lang="tr-TR" sz="2400" dirty="0" err="1" smtClean="0"/>
              <a:t>ligament</a:t>
            </a:r>
            <a:r>
              <a:rPr lang="tr-TR" sz="2400" dirty="0" smtClean="0"/>
              <a:t> alanı genişler!</a:t>
            </a:r>
          </a:p>
          <a:p>
            <a:pPr marL="342900" indent="-342900">
              <a:lnSpc>
                <a:spcPct val="200000"/>
              </a:lnSpc>
              <a:buFont typeface="Wingdings" charset="2"/>
              <a:buChar char="ü"/>
            </a:pPr>
            <a:r>
              <a:rPr lang="tr-TR" sz="2400" dirty="0"/>
              <a:t>P</a:t>
            </a:r>
            <a:r>
              <a:rPr lang="tr-TR" sz="2400" dirty="0" smtClean="0"/>
              <a:t>eriodontal </a:t>
            </a:r>
            <a:r>
              <a:rPr lang="tr-TR" sz="2400" dirty="0" err="1" smtClean="0"/>
              <a:t>ligament</a:t>
            </a:r>
            <a:r>
              <a:rPr lang="tr-TR" sz="2400" dirty="0" smtClean="0"/>
              <a:t> liflerinde sayıca artış!</a:t>
            </a:r>
          </a:p>
          <a:p>
            <a:pPr marL="342900" indent="-342900">
              <a:lnSpc>
                <a:spcPct val="200000"/>
              </a:lnSpc>
              <a:buFont typeface="Wingdings" charset="2"/>
              <a:buChar char="ü"/>
            </a:pPr>
            <a:r>
              <a:rPr lang="tr-TR" sz="2400" dirty="0" err="1"/>
              <a:t>A</a:t>
            </a:r>
            <a:r>
              <a:rPr lang="tr-TR" sz="2400" dirty="0" err="1" smtClean="0"/>
              <a:t>lveoler</a:t>
            </a:r>
            <a:r>
              <a:rPr lang="tr-TR" sz="2400" dirty="0" smtClean="0"/>
              <a:t> kemikte </a:t>
            </a:r>
            <a:r>
              <a:rPr lang="tr-TR" sz="2400" dirty="0" err="1" smtClean="0"/>
              <a:t>densite</a:t>
            </a:r>
            <a:r>
              <a:rPr lang="tr-TR" sz="2400" dirty="0" smtClean="0"/>
              <a:t> artışı!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818" y="476250"/>
            <a:ext cx="83499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O</a:t>
            </a:r>
            <a:r>
              <a:rPr lang="tr-TR" sz="2400" dirty="0" err="1" smtClean="0">
                <a:solidFill>
                  <a:srgbClr val="FF0000"/>
                </a:solidFill>
                <a:latin typeface="+mj-lt"/>
              </a:rPr>
              <a:t>kluzal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 Kuvvetlerin Büyüklüğü, Yönü, Süresi ve Sıklığı!!!!!!!!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991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818" y="476250"/>
            <a:ext cx="83499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O</a:t>
            </a:r>
            <a:r>
              <a:rPr lang="tr-TR" sz="2400" dirty="0" err="1" smtClean="0">
                <a:solidFill>
                  <a:srgbClr val="FF0000"/>
                </a:solidFill>
                <a:latin typeface="+mj-lt"/>
              </a:rPr>
              <a:t>kluzal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 Kuvvetlerin Büyüklüğü, Yönü, Süresi ve Sıklığı!!!!!!!!</a:t>
            </a:r>
            <a:endParaRPr lang="en-US" sz="2400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9750" y="1125538"/>
            <a:ext cx="8063155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9747" y="1568106"/>
            <a:ext cx="7039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0090"/>
                </a:solidFill>
                <a:latin typeface="+mj-lt"/>
              </a:rPr>
              <a:t>O</a:t>
            </a:r>
            <a:r>
              <a:rPr lang="tr-TR" sz="2400" dirty="0" err="1" smtClean="0">
                <a:solidFill>
                  <a:srgbClr val="000090"/>
                </a:solidFill>
                <a:latin typeface="+mj-lt"/>
              </a:rPr>
              <a:t>kluzal</a:t>
            </a:r>
            <a:r>
              <a:rPr lang="tr-TR" sz="2400" dirty="0" smtClean="0">
                <a:solidFill>
                  <a:srgbClr val="000090"/>
                </a:solidFill>
                <a:latin typeface="+mj-lt"/>
              </a:rPr>
              <a:t> Kuvvetlerin Yönü Değişirse ?????</a:t>
            </a:r>
            <a:endParaRPr lang="en-US" sz="2400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2439" y="2251251"/>
            <a:ext cx="8472817" cy="311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charset="2"/>
              <a:buChar char="ü"/>
            </a:pPr>
            <a:r>
              <a:rPr lang="tr-TR" sz="2000" dirty="0" smtClean="0"/>
              <a:t>Dişin aksı boyunca gelen kuvvetlere adaptasyon iyidir.</a:t>
            </a:r>
          </a:p>
          <a:p>
            <a:pPr marL="342900" indent="-342900">
              <a:lnSpc>
                <a:spcPct val="200000"/>
              </a:lnSpc>
              <a:buFont typeface="Wingdings" charset="2"/>
              <a:buChar char="ü"/>
            </a:pPr>
            <a:r>
              <a:rPr lang="tr-TR" sz="2000" dirty="0" err="1"/>
              <a:t>L</a:t>
            </a:r>
            <a:r>
              <a:rPr lang="tr-TR" sz="2000" dirty="0" err="1" smtClean="0"/>
              <a:t>ateral</a:t>
            </a:r>
            <a:r>
              <a:rPr lang="tr-TR" sz="2000" dirty="0" smtClean="0"/>
              <a:t> ve </a:t>
            </a:r>
            <a:r>
              <a:rPr lang="tr-TR" sz="2000" dirty="0" err="1" smtClean="0"/>
              <a:t>rotasyonel</a:t>
            </a:r>
            <a:r>
              <a:rPr lang="tr-TR" sz="2000" dirty="0" smtClean="0"/>
              <a:t> hareketler </a:t>
            </a:r>
            <a:r>
              <a:rPr lang="tr-TR" sz="2000" dirty="0" err="1" smtClean="0"/>
              <a:t>periodonsiyumda</a:t>
            </a:r>
            <a:r>
              <a:rPr lang="tr-TR" sz="2000" dirty="0" smtClean="0"/>
              <a:t> yaralanmaya neden olur.</a:t>
            </a:r>
          </a:p>
          <a:p>
            <a:pPr marL="342900" indent="-342900">
              <a:lnSpc>
                <a:spcPct val="200000"/>
              </a:lnSpc>
              <a:buFont typeface="Wingdings" charset="2"/>
              <a:buChar char="ü"/>
            </a:pPr>
            <a:r>
              <a:rPr lang="tr-TR" sz="2000" dirty="0" smtClean="0"/>
              <a:t>Kuvvetin yönündeki değişiklikte </a:t>
            </a:r>
            <a:r>
              <a:rPr lang="tr-TR" sz="2000" dirty="0" err="1" smtClean="0"/>
              <a:t>periodontal</a:t>
            </a:r>
            <a:r>
              <a:rPr lang="tr-TR" sz="2000" dirty="0" smtClean="0"/>
              <a:t> </a:t>
            </a:r>
            <a:r>
              <a:rPr lang="tr-TR" sz="2000" dirty="0" err="1" smtClean="0"/>
              <a:t>ligament</a:t>
            </a:r>
            <a:r>
              <a:rPr lang="tr-TR" sz="2000" dirty="0" smtClean="0"/>
              <a:t> lifleri yeni duruma uyum gösterir. </a:t>
            </a:r>
          </a:p>
          <a:p>
            <a:pPr algn="ctr">
              <a:lnSpc>
                <a:spcPct val="200000"/>
              </a:lnSpc>
            </a:pPr>
            <a:r>
              <a:rPr lang="tr-TR" sz="2000" dirty="0" smtClean="0">
                <a:solidFill>
                  <a:srgbClr val="FF0000"/>
                </a:solidFill>
              </a:rPr>
              <a:t>ORYANTASYONLARI YENİ KUVVETLERE GÖRE DEĞİŞİR!</a:t>
            </a:r>
          </a:p>
        </p:txBody>
      </p:sp>
    </p:spTree>
    <p:extLst>
      <p:ext uri="{BB962C8B-B14F-4D97-AF65-F5344CB8AC3E}">
        <p14:creationId xmlns:p14="http://schemas.microsoft.com/office/powerpoint/2010/main" val="234745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818" y="476250"/>
            <a:ext cx="83499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O</a:t>
            </a:r>
            <a:r>
              <a:rPr lang="tr-TR" sz="2400" dirty="0" err="1" smtClean="0">
                <a:solidFill>
                  <a:srgbClr val="FF0000"/>
                </a:solidFill>
                <a:latin typeface="+mj-lt"/>
              </a:rPr>
              <a:t>kluzal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 Kuvvetlerin Büyüklüğü, Yönü, Süresi ve Sıklığı!!!!!!!!</a:t>
            </a:r>
            <a:endParaRPr lang="en-US" sz="2400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9750" y="1125538"/>
            <a:ext cx="8063155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9747" y="1568106"/>
            <a:ext cx="7039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0090"/>
                </a:solidFill>
                <a:latin typeface="+mj-lt"/>
              </a:rPr>
              <a:t>O</a:t>
            </a:r>
            <a:r>
              <a:rPr lang="tr-TR" sz="2400" dirty="0" err="1" smtClean="0">
                <a:solidFill>
                  <a:srgbClr val="000090"/>
                </a:solidFill>
                <a:latin typeface="+mj-lt"/>
              </a:rPr>
              <a:t>kluzal</a:t>
            </a:r>
            <a:r>
              <a:rPr lang="tr-TR" sz="2400" dirty="0" smtClean="0">
                <a:solidFill>
                  <a:srgbClr val="000090"/>
                </a:solidFill>
                <a:latin typeface="+mj-lt"/>
              </a:rPr>
              <a:t> Kuvvetlerin Süresi ve Sıklığı ?????</a:t>
            </a:r>
            <a:endParaRPr lang="en-US" sz="2400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750" y="2259253"/>
            <a:ext cx="7639837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charset="2"/>
              <a:buChar char="ü"/>
            </a:pPr>
            <a:r>
              <a:rPr lang="tr-TR" sz="2000" dirty="0" smtClean="0"/>
              <a:t>Kuvvetin süresi ve sıklığı </a:t>
            </a:r>
            <a:r>
              <a:rPr lang="tr-TR" sz="2000" dirty="0" err="1" smtClean="0"/>
              <a:t>alveoler</a:t>
            </a:r>
            <a:r>
              <a:rPr lang="tr-TR" sz="2000" dirty="0" smtClean="0"/>
              <a:t> kemiğin cevabını etkiler.</a:t>
            </a:r>
          </a:p>
          <a:p>
            <a:pPr marL="342900" indent="-342900">
              <a:lnSpc>
                <a:spcPct val="200000"/>
              </a:lnSpc>
              <a:buFont typeface="Wingdings" charset="2"/>
              <a:buChar char="ü"/>
            </a:pPr>
            <a:r>
              <a:rPr lang="tr-TR" sz="2000" dirty="0" smtClean="0"/>
              <a:t>Oklüzal kuvvetler devamlı ise yaralanma daha fazladır, aralıklı kuvvetler daha az yaralayıcıdır.</a:t>
            </a:r>
          </a:p>
        </p:txBody>
      </p:sp>
    </p:spTree>
    <p:extLst>
      <p:ext uri="{BB962C8B-B14F-4D97-AF65-F5344CB8AC3E}">
        <p14:creationId xmlns:p14="http://schemas.microsoft.com/office/powerpoint/2010/main" val="345519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057" y="476250"/>
            <a:ext cx="19865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SINIFLAMA</a:t>
            </a:r>
            <a:endParaRPr lang="en-US" sz="2800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9750" y="1125538"/>
            <a:ext cx="2204986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9750" y="1793287"/>
            <a:ext cx="694341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err="1" smtClean="0"/>
              <a:t>Akut</a:t>
            </a:r>
            <a:r>
              <a:rPr lang="en-US" sz="2400" dirty="0" smtClean="0"/>
              <a:t> </a:t>
            </a:r>
            <a:r>
              <a:rPr lang="en-US" sz="2400" dirty="0" err="1"/>
              <a:t>v</a:t>
            </a:r>
            <a:r>
              <a:rPr lang="en-US" sz="2400" dirty="0" err="1" smtClean="0"/>
              <a:t>e</a:t>
            </a:r>
            <a:r>
              <a:rPr lang="en-US" sz="2400" dirty="0" smtClean="0"/>
              <a:t> </a:t>
            </a:r>
            <a:r>
              <a:rPr lang="en-US" sz="2400" dirty="0" err="1" smtClean="0"/>
              <a:t>Kronik</a:t>
            </a:r>
            <a:r>
              <a:rPr lang="en-US" sz="2400" dirty="0" smtClean="0"/>
              <a:t> </a:t>
            </a:r>
            <a:r>
              <a:rPr lang="en-US" sz="2400" dirty="0" err="1" smtClean="0"/>
              <a:t>Okluzal</a:t>
            </a:r>
            <a:r>
              <a:rPr lang="en-US" sz="2400" dirty="0" smtClean="0"/>
              <a:t> </a:t>
            </a:r>
            <a:r>
              <a:rPr lang="en-US" sz="2400" dirty="0" err="1" smtClean="0"/>
              <a:t>Travma</a:t>
            </a:r>
            <a:endParaRPr lang="en-US" sz="2400" dirty="0" smtClean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/>
              <a:t>Primer, </a:t>
            </a:r>
            <a:r>
              <a:rPr lang="en-US" sz="2400" dirty="0" err="1" smtClean="0"/>
              <a:t>Sekonder</a:t>
            </a:r>
            <a:r>
              <a:rPr lang="en-US" sz="2400" dirty="0" smtClean="0"/>
              <a:t> </a:t>
            </a:r>
            <a:r>
              <a:rPr lang="en-US" sz="2400" dirty="0" err="1"/>
              <a:t>v</a:t>
            </a:r>
            <a:r>
              <a:rPr lang="en-US" sz="2400" dirty="0" err="1" smtClean="0"/>
              <a:t>e</a:t>
            </a:r>
            <a:r>
              <a:rPr lang="en-US" sz="2400" dirty="0" smtClean="0"/>
              <a:t> </a:t>
            </a:r>
            <a:r>
              <a:rPr lang="en-US" sz="2400" dirty="0" err="1" smtClean="0"/>
              <a:t>Kombine</a:t>
            </a:r>
            <a:r>
              <a:rPr lang="en-US" sz="2400" dirty="0" smtClean="0"/>
              <a:t> </a:t>
            </a:r>
            <a:r>
              <a:rPr lang="en-US" sz="2400" dirty="0" err="1" smtClean="0"/>
              <a:t>Okluzal</a:t>
            </a:r>
            <a:r>
              <a:rPr lang="en-US" sz="2400" dirty="0" smtClean="0"/>
              <a:t> </a:t>
            </a:r>
            <a:r>
              <a:rPr lang="en-US" sz="2400" dirty="0" err="1" smtClean="0"/>
              <a:t>Travma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9209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057" y="476250"/>
            <a:ext cx="37207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Akut Okluzal Travma</a:t>
            </a:r>
            <a:endParaRPr lang="en-US" sz="2800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9750" y="1125538"/>
            <a:ext cx="3748047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2 İçerik Yer Tutucusu"/>
          <p:cNvSpPr>
            <a:spLocks noGrp="1"/>
          </p:cNvSpPr>
          <p:nvPr>
            <p:ph idx="1"/>
          </p:nvPr>
        </p:nvSpPr>
        <p:spPr>
          <a:xfrm>
            <a:off x="457200" y="1471210"/>
            <a:ext cx="8229600" cy="33488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smtClean="0"/>
              <a:t>Ani </a:t>
            </a:r>
            <a:r>
              <a:rPr lang="tr-TR" sz="2000" dirty="0" err="1" smtClean="0"/>
              <a:t>okluzal</a:t>
            </a:r>
            <a:r>
              <a:rPr lang="tr-TR" sz="2000" dirty="0" smtClean="0"/>
              <a:t> kuvvetler (sert cisim ısırmak) 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000" dirty="0"/>
              <a:t>O</a:t>
            </a:r>
            <a:r>
              <a:rPr lang="tr-TR" sz="2000" dirty="0" smtClean="0"/>
              <a:t>klüzal kuvvetlerin yönünün değişmesi (yanlış </a:t>
            </a:r>
            <a:r>
              <a:rPr lang="tr-TR" sz="2000" dirty="0" err="1" smtClean="0"/>
              <a:t>protetik</a:t>
            </a:r>
            <a:r>
              <a:rPr lang="tr-TR" sz="2000" dirty="0" smtClean="0"/>
              <a:t> restorasyonlar)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u="sng" dirty="0" smtClean="0"/>
              <a:t>K</a:t>
            </a:r>
            <a:r>
              <a:rPr lang="tr-TR" sz="2000" u="sng" dirty="0" err="1" smtClean="0"/>
              <a:t>linik</a:t>
            </a:r>
            <a:r>
              <a:rPr lang="tr-TR" sz="2000" u="sng" dirty="0" smtClean="0"/>
              <a:t> özellikleri: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Dişte ağrı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P</a:t>
            </a:r>
            <a:r>
              <a:rPr lang="tr-TR" sz="2000" dirty="0" smtClean="0"/>
              <a:t>erküsyonda hassasiyet 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Dişte mobilite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16037" y="5133365"/>
            <a:ext cx="6740223" cy="901703"/>
            <a:chOff x="674662" y="5133365"/>
            <a:chExt cx="6740223" cy="901703"/>
          </a:xfrm>
        </p:grpSpPr>
        <p:sp>
          <p:nvSpPr>
            <p:cNvPr id="4" name="Rectangle 3"/>
            <p:cNvSpPr/>
            <p:nvPr/>
          </p:nvSpPr>
          <p:spPr>
            <a:xfrm>
              <a:off x="674662" y="5133365"/>
              <a:ext cx="2288561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r-TR" dirty="0" smtClean="0"/>
                <a:t>Kuvvet kalkarsa</a:t>
              </a:r>
            </a:p>
            <a:p>
              <a:pPr>
                <a:lnSpc>
                  <a:spcPct val="150000"/>
                </a:lnSpc>
              </a:pPr>
              <a:r>
                <a:rPr lang="tr-TR" dirty="0" smtClean="0"/>
                <a:t>Kuvvet devam ederse</a:t>
              </a:r>
              <a:endParaRPr lang="tr-TR" dirty="0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853964" y="5407203"/>
              <a:ext cx="928567" cy="1502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58564" y="5134822"/>
              <a:ext cx="3556321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r-TR" dirty="0" smtClean="0">
                  <a:solidFill>
                    <a:srgbClr val="FF0000"/>
                  </a:solidFill>
                </a:rPr>
                <a:t>Tamir</a:t>
              </a:r>
            </a:p>
            <a:p>
              <a:pPr>
                <a:lnSpc>
                  <a:spcPct val="150000"/>
                </a:lnSpc>
              </a:pPr>
              <a:r>
                <a:rPr lang="tr-TR" dirty="0">
                  <a:solidFill>
                    <a:srgbClr val="FF0000"/>
                  </a:solidFill>
                </a:rPr>
                <a:t>P</a:t>
              </a:r>
              <a:r>
                <a:rPr lang="tr-TR" dirty="0" smtClean="0">
                  <a:solidFill>
                    <a:srgbClr val="FF0000"/>
                  </a:solidFill>
                </a:rPr>
                <a:t>eriodontal apse ile birlikte nekroz</a:t>
              </a:r>
              <a:endParaRPr lang="tr-TR" dirty="0">
                <a:solidFill>
                  <a:srgbClr val="FF0000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853977" y="5817338"/>
              <a:ext cx="928567" cy="1502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685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057" y="476250"/>
            <a:ext cx="37207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800" dirty="0">
                <a:solidFill>
                  <a:srgbClr val="FF0000"/>
                </a:solidFill>
                <a:latin typeface="+mj-lt"/>
              </a:rPr>
              <a:t>K</a:t>
            </a: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ronik Okluzal Travma</a:t>
            </a:r>
            <a:endParaRPr lang="en-US" sz="2800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9750" y="1125538"/>
            <a:ext cx="3748047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2 İçerik Yer Tutucusu"/>
          <p:cNvSpPr>
            <a:spLocks noGrp="1"/>
          </p:cNvSpPr>
          <p:nvPr>
            <p:ph idx="1"/>
          </p:nvPr>
        </p:nvSpPr>
        <p:spPr>
          <a:xfrm>
            <a:off x="457200" y="1537458"/>
            <a:ext cx="8487090" cy="23267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smtClean="0"/>
              <a:t>Daha sık gözlenir, klinik önemi daha fazladır.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smtClean="0"/>
              <a:t>Restorasyonlar, dişin </a:t>
            </a:r>
            <a:r>
              <a:rPr lang="tr-TR" sz="2000" dirty="0" err="1" smtClean="0"/>
              <a:t>ekstrüzyonu</a:t>
            </a:r>
            <a:r>
              <a:rPr lang="tr-TR" sz="2000" dirty="0" smtClean="0"/>
              <a:t>, yanlış alışkanlıklar (diş gıcırdatma, </a:t>
            </a:r>
            <a:r>
              <a:rPr lang="tr-TR" sz="2000" dirty="0" err="1" smtClean="0"/>
              <a:t>bruksizm</a:t>
            </a:r>
            <a:r>
              <a:rPr lang="tr-TR" sz="2000" dirty="0" smtClean="0"/>
              <a:t> gibi) neden olabilir.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000" dirty="0" smtClean="0"/>
              <a:t>Eğer </a:t>
            </a:r>
            <a:r>
              <a:rPr lang="tr-TR" sz="2000" dirty="0" err="1" smtClean="0"/>
              <a:t>periodosiyum</a:t>
            </a:r>
            <a:r>
              <a:rPr lang="tr-TR" sz="2000" dirty="0" smtClean="0"/>
              <a:t> artmış kuvvetlere adapte olursa yaralanma olmaz.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63445" y="4532093"/>
            <a:ext cx="7087153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dirty="0" smtClean="0">
                <a:solidFill>
                  <a:srgbClr val="FF0000"/>
                </a:solidFill>
              </a:rPr>
              <a:t>Oklüzyon düzgün olduğunda da </a:t>
            </a:r>
            <a:r>
              <a:rPr lang="tr-TR" dirty="0" err="1" smtClean="0">
                <a:solidFill>
                  <a:srgbClr val="FF0000"/>
                </a:solidFill>
              </a:rPr>
              <a:t>oklüzal</a:t>
            </a:r>
            <a:r>
              <a:rPr lang="tr-TR" dirty="0" smtClean="0">
                <a:solidFill>
                  <a:srgbClr val="FF0000"/>
                </a:solidFill>
              </a:rPr>
              <a:t> travma oluşabilir veya </a:t>
            </a:r>
            <a:r>
              <a:rPr lang="tr-TR" dirty="0" err="1" smtClean="0">
                <a:solidFill>
                  <a:srgbClr val="FF0000"/>
                </a:solidFill>
              </a:rPr>
              <a:t>maloklüzyonda</a:t>
            </a:r>
            <a:r>
              <a:rPr lang="tr-TR" dirty="0" smtClean="0">
                <a:solidFill>
                  <a:srgbClr val="FF0000"/>
                </a:solidFill>
              </a:rPr>
              <a:t> mutlaka </a:t>
            </a:r>
            <a:r>
              <a:rPr lang="tr-TR" dirty="0" err="1" smtClean="0">
                <a:solidFill>
                  <a:srgbClr val="FF0000"/>
                </a:solidFill>
              </a:rPr>
              <a:t>oklüzal</a:t>
            </a:r>
            <a:r>
              <a:rPr lang="tr-TR" dirty="0" smtClean="0">
                <a:solidFill>
                  <a:srgbClr val="FF0000"/>
                </a:solidFill>
              </a:rPr>
              <a:t> travma oluşması gerekmez</a:t>
            </a:r>
            <a:endParaRPr lang="tr-TR" sz="6000" dirty="0" smtClean="0">
              <a:solidFill>
                <a:srgbClr val="FF0000"/>
              </a:solidFill>
            </a:endParaRPr>
          </a:p>
        </p:txBody>
      </p:sp>
      <p:sp>
        <p:nvSpPr>
          <p:cNvPr id="13" name="Lightning Bolt 12"/>
          <p:cNvSpPr/>
          <p:nvPr/>
        </p:nvSpPr>
        <p:spPr>
          <a:xfrm rot="20062505">
            <a:off x="966274" y="3945374"/>
            <a:ext cx="710081" cy="1472512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2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2201</Words>
  <Application>Microsoft Macintosh PowerPoint</Application>
  <PresentationFormat>On-screen Show (4:3)</PresentationFormat>
  <Paragraphs>324</Paragraphs>
  <Slides>39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Periodonsiyumun Artmış Kuvvetlere Cevabı</vt:lpstr>
      <vt:lpstr>Periodonsiyumun Artmış Kuvvetlere Cevabı</vt:lpstr>
      <vt:lpstr>Periodonsiyumun Artmış Kuvvetlere Cevabı</vt:lpstr>
      <vt:lpstr>Periodonsiyumun Artmış Kuvvetlere Cevabı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sivge</dc:creator>
  <cp:lastModifiedBy>sivge</cp:lastModifiedBy>
  <cp:revision>45</cp:revision>
  <dcterms:created xsi:type="dcterms:W3CDTF">2017-11-04T16:44:47Z</dcterms:created>
  <dcterms:modified xsi:type="dcterms:W3CDTF">2017-11-09T06:40:10Z</dcterms:modified>
</cp:coreProperties>
</file>