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66" r:id="rId4"/>
    <p:sldId id="280" r:id="rId5"/>
    <p:sldId id="283" r:id="rId6"/>
    <p:sldId id="292" r:id="rId7"/>
    <p:sldId id="284" r:id="rId8"/>
    <p:sldId id="294" r:id="rId9"/>
    <p:sldId id="293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19.11.2017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19.11.2017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ÇOKKÜLTÜRCÜ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KAVRAM VE YAKLAŞIM OLARAK ÇOKKÜLTÜRCÜLÜK</a:t>
            </a: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err="1"/>
              <a:t>Çokkültürcülük</a:t>
            </a:r>
            <a:r>
              <a:rPr lang="tr-TR" dirty="0"/>
              <a:t>, </a:t>
            </a:r>
            <a:r>
              <a:rPr lang="tr-TR" dirty="0" err="1"/>
              <a:t>modernist</a:t>
            </a:r>
            <a:r>
              <a:rPr lang="tr-TR" dirty="0"/>
              <a:t> akımın </a:t>
            </a:r>
            <a:r>
              <a:rPr lang="tr-TR" dirty="0" smtClean="0"/>
              <a:t>sonuçlarından biri </a:t>
            </a:r>
            <a:r>
              <a:rPr lang="tr-TR" dirty="0"/>
              <a:t>olan </a:t>
            </a:r>
            <a:r>
              <a:rPr lang="tr-TR" dirty="0" err="1"/>
              <a:t>tekkültürcü</a:t>
            </a:r>
            <a:r>
              <a:rPr lang="tr-TR" dirty="0"/>
              <a:t> </a:t>
            </a:r>
            <a:r>
              <a:rPr lang="tr-TR" dirty="0" smtClean="0"/>
              <a:t>yaklaşımlara karşı </a:t>
            </a:r>
            <a:r>
              <a:rPr lang="tr-TR" dirty="0"/>
              <a:t>geliştirilen ve son </a:t>
            </a:r>
            <a:r>
              <a:rPr lang="tr-TR" dirty="0" smtClean="0"/>
              <a:t>dönemde “farklılıkların </a:t>
            </a:r>
            <a:r>
              <a:rPr lang="tr-TR" dirty="0"/>
              <a:t>tanınması” olarak </a:t>
            </a:r>
            <a:r>
              <a:rPr lang="tr-TR" dirty="0" smtClean="0"/>
              <a:t>ele alınan </a:t>
            </a:r>
            <a:r>
              <a:rPr lang="tr-TR" dirty="0"/>
              <a:t>politik bir </a:t>
            </a:r>
            <a:r>
              <a:rPr lang="tr-TR" dirty="0" smtClean="0"/>
              <a:t>duruştur (Özgür, 2010</a:t>
            </a:r>
            <a:r>
              <a:rPr lang="tr-TR" dirty="0" smtClean="0"/>
              <a:t>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cap="all" dirty="0" smtClean="0"/>
              <a:t>Sosyal Hizmet ve </a:t>
            </a:r>
            <a:r>
              <a:rPr lang="tr-TR" b="1" cap="all" dirty="0" err="1" smtClean="0"/>
              <a:t>Çokkültürcülük</a:t>
            </a:r>
            <a:endParaRPr lang="tr-TR" b="1" cap="all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err="1" smtClean="0"/>
              <a:t>Çokkültürcülük</a:t>
            </a:r>
            <a:r>
              <a:rPr lang="tr-TR" dirty="0" smtClean="0"/>
              <a:t> akımının </a:t>
            </a:r>
            <a:r>
              <a:rPr lang="tr-TR" dirty="0"/>
              <a:t>etkisiyle “kültürel </a:t>
            </a:r>
            <a:r>
              <a:rPr lang="tr-TR" dirty="0" smtClean="0"/>
              <a:t>yetkinlik” ve </a:t>
            </a:r>
            <a:r>
              <a:rPr lang="tr-TR" dirty="0"/>
              <a:t>“kültürel duyarlılık” gibi </a:t>
            </a:r>
            <a:r>
              <a:rPr lang="tr-TR" dirty="0" smtClean="0"/>
              <a:t>kavramlar sosyal hizmet mesleğinde kullanılmaya başlanmıştır (Özgür</a:t>
            </a:r>
            <a:r>
              <a:rPr lang="tr-TR" dirty="0" smtClean="0"/>
              <a:t>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hizmette eğitim</a:t>
            </a:r>
            <a:r>
              <a:rPr lang="tr-TR" dirty="0"/>
              <a:t>, araştırma ve </a:t>
            </a:r>
            <a:r>
              <a:rPr lang="tr-TR" dirty="0" smtClean="0"/>
              <a:t>uygulamada kültürel </a:t>
            </a:r>
            <a:r>
              <a:rPr lang="tr-TR" dirty="0"/>
              <a:t>yetkinliğin nasıl </a:t>
            </a:r>
            <a:r>
              <a:rPr lang="tr-TR" dirty="0" smtClean="0"/>
              <a:t>sağlanabileceği sorusu </a:t>
            </a:r>
            <a:r>
              <a:rPr lang="tr-TR" dirty="0"/>
              <a:t>en güncel tartışmalardan </a:t>
            </a:r>
            <a:r>
              <a:rPr lang="tr-TR" dirty="0" smtClean="0"/>
              <a:t>biridir </a:t>
            </a:r>
            <a:r>
              <a:rPr lang="tr-TR" dirty="0" smtClean="0"/>
              <a:t>(Özgür,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48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Çokkültürcü </a:t>
            </a:r>
            <a:r>
              <a:rPr lang="tr-TR" dirty="0" smtClean="0"/>
              <a:t>sosyal hizmet</a:t>
            </a:r>
            <a:r>
              <a:rPr lang="tr-TR" dirty="0"/>
              <a:t>, geleneksel sosyal hizmetin </a:t>
            </a:r>
            <a:r>
              <a:rPr lang="tr-TR" dirty="0" smtClean="0"/>
              <a:t>olası disipline </a:t>
            </a:r>
            <a:r>
              <a:rPr lang="tr-TR" dirty="0"/>
              <a:t>edici ve </a:t>
            </a:r>
            <a:r>
              <a:rPr lang="tr-TR" dirty="0" err="1"/>
              <a:t>tektipleştirici</a:t>
            </a:r>
            <a:r>
              <a:rPr lang="tr-TR" dirty="0"/>
              <a:t> </a:t>
            </a:r>
            <a:r>
              <a:rPr lang="tr-TR" dirty="0" smtClean="0"/>
              <a:t>eğilimini bir </a:t>
            </a:r>
            <a:r>
              <a:rPr lang="tr-TR" dirty="0"/>
              <a:t>yana bırakıp, “anlamayı” odak </a:t>
            </a:r>
            <a:r>
              <a:rPr lang="tr-TR" dirty="0" smtClean="0"/>
              <a:t>haline getirir </a:t>
            </a:r>
            <a:r>
              <a:rPr lang="tr-TR" dirty="0" smtClean="0"/>
              <a:t>(Özgür,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98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152939" y="407505"/>
            <a:ext cx="9819861" cy="587402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err="1"/>
              <a:t>Çokkültürcülük</a:t>
            </a:r>
            <a:r>
              <a:rPr lang="tr-TR" b="1" dirty="0"/>
              <a:t> Politikaları </a:t>
            </a:r>
            <a:r>
              <a:rPr lang="tr-TR" b="1" dirty="0" smtClean="0"/>
              <a:t>ve Çokkültürcü </a:t>
            </a:r>
            <a:r>
              <a:rPr lang="tr-TR" b="1" dirty="0"/>
              <a:t>Sosyal Hizmet </a:t>
            </a:r>
            <a:r>
              <a:rPr lang="tr-TR" b="1" dirty="0" smtClean="0"/>
              <a:t>İhtiyacının Ortaya Çıkmasında Etkili Gelişmeler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Toplumların hızla </a:t>
            </a:r>
            <a:r>
              <a:rPr lang="tr-TR" dirty="0" err="1" smtClean="0"/>
              <a:t>çokkültürlü</a:t>
            </a:r>
            <a:r>
              <a:rPr lang="tr-TR" dirty="0" smtClean="0"/>
              <a:t> hale gelmeleri,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Sosyal hizmet uzmanlarının daha fazla </a:t>
            </a:r>
            <a:r>
              <a:rPr lang="tr-TR" dirty="0" err="1" smtClean="0"/>
              <a:t>çokkültürlü</a:t>
            </a:r>
            <a:r>
              <a:rPr lang="tr-TR" dirty="0" smtClean="0"/>
              <a:t> toplumlarda hizmet sunma durumuyla karşı karşıya olmaları,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Bu toplumları değerlendirmenin ve ihtiyaçlarını karşılamanın zor ve karmaşık olması (Özgür</a:t>
            </a:r>
            <a:r>
              <a:rPr lang="tr-TR" dirty="0" smtClean="0"/>
              <a:t>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8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341783" y="407505"/>
            <a:ext cx="9153939" cy="587402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Bu  </a:t>
            </a:r>
            <a:r>
              <a:rPr lang="tr-TR" dirty="0"/>
              <a:t>toplumlarda ihtiyaç ve sorunların değerlendirilme sürecinde </a:t>
            </a:r>
            <a:r>
              <a:rPr lang="tr-TR" dirty="0" err="1"/>
              <a:t>sosyo</a:t>
            </a:r>
            <a:r>
              <a:rPr lang="tr-TR" dirty="0"/>
              <a:t>-politik sistemin yönüne göre ya daha asimilasyoncu ya da ayrılıkçı yaklaşımlara yönelme </a:t>
            </a:r>
            <a:r>
              <a:rPr lang="tr-TR" dirty="0" smtClean="0"/>
              <a:t>tehdidi,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Çokkültürcü sosyal hizmet uygulamasının tanımlanması, eğitimi, uygulaması ve araştırmasına duyulan ihtiyacın da </a:t>
            </a:r>
            <a:r>
              <a:rPr lang="tr-TR" dirty="0" smtClean="0"/>
              <a:t>artması,</a:t>
            </a: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Kültürel çeşitliliğin olduğu Türkiye’de de </a:t>
            </a:r>
            <a:r>
              <a:rPr lang="tr-TR" dirty="0" err="1"/>
              <a:t>çokkültürcü</a:t>
            </a:r>
            <a:r>
              <a:rPr lang="tr-TR" dirty="0"/>
              <a:t> anlayışa duyulan ihtiyaç (</a:t>
            </a:r>
            <a:r>
              <a:rPr lang="tr-TR" dirty="0" smtClean="0"/>
              <a:t>Özgür</a:t>
            </a:r>
            <a:r>
              <a:rPr lang="tr-TR" dirty="0" smtClean="0"/>
              <a:t>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89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374266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b="1" dirty="0"/>
              <a:t>Çokkültürcü Sosyal </a:t>
            </a:r>
            <a:r>
              <a:rPr lang="tr-TR" b="1" dirty="0" smtClean="0"/>
              <a:t>Hizmet Uygulaması</a:t>
            </a:r>
            <a:r>
              <a:rPr lang="tr-TR" b="1" dirty="0"/>
              <a:t>: </a:t>
            </a:r>
            <a:r>
              <a:rPr lang="tr-TR" b="1" dirty="0" smtClean="0"/>
              <a:t>Bilgi, Beceri </a:t>
            </a:r>
            <a:r>
              <a:rPr lang="tr-TR" b="1" dirty="0"/>
              <a:t>ve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b="1" dirty="0" smtClean="0"/>
              <a:t>Değer </a:t>
            </a:r>
            <a:r>
              <a:rPr lang="tr-TR" b="1" dirty="0"/>
              <a:t>Boyutları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Çokkültürcü sosyal hizmet uygulamasının </a:t>
            </a:r>
            <a:r>
              <a:rPr lang="tr-TR" dirty="0" smtClean="0"/>
              <a:t>bilgi, beceri </a:t>
            </a:r>
            <a:r>
              <a:rPr lang="tr-TR" dirty="0"/>
              <a:t>ve </a:t>
            </a:r>
            <a:r>
              <a:rPr lang="tr-TR" dirty="0" smtClean="0"/>
              <a:t>değer </a:t>
            </a:r>
            <a:r>
              <a:rPr lang="tr-TR" dirty="0"/>
              <a:t>boyutları birbiriyle </a:t>
            </a:r>
            <a:r>
              <a:rPr lang="tr-TR" dirty="0" smtClean="0"/>
              <a:t>yakından ilişkilidir </a:t>
            </a:r>
            <a:r>
              <a:rPr lang="tr-TR" dirty="0"/>
              <a:t>ve birbirinden etkilenir. “</a:t>
            </a:r>
            <a:r>
              <a:rPr lang="tr-TR" dirty="0" smtClean="0"/>
              <a:t>Döngüsel” olarak nitelenen </a:t>
            </a:r>
            <a:r>
              <a:rPr lang="tr-TR" dirty="0"/>
              <a:t>bu </a:t>
            </a:r>
            <a:r>
              <a:rPr lang="tr-TR" dirty="0" smtClean="0"/>
              <a:t>sürecin “</a:t>
            </a:r>
            <a:r>
              <a:rPr lang="tr-TR" dirty="0" err="1" smtClean="0"/>
              <a:t>çokkültürcü</a:t>
            </a:r>
            <a:r>
              <a:rPr lang="tr-TR" dirty="0" smtClean="0"/>
              <a:t> </a:t>
            </a:r>
            <a:r>
              <a:rPr lang="tr-TR" dirty="0"/>
              <a:t>olması” onun “eleştirel” </a:t>
            </a:r>
            <a:r>
              <a:rPr lang="tr-TR" dirty="0" smtClean="0"/>
              <a:t>ve “</a:t>
            </a:r>
            <a:r>
              <a:rPr lang="tr-TR" dirty="0" err="1" smtClean="0"/>
              <a:t>düşünümsel</a:t>
            </a:r>
            <a:r>
              <a:rPr lang="tr-TR" dirty="0"/>
              <a:t>” olmasına </a:t>
            </a:r>
            <a:r>
              <a:rPr lang="tr-TR" dirty="0" smtClean="0"/>
              <a:t>bağlıdır </a:t>
            </a:r>
            <a:r>
              <a:rPr lang="tr-TR" dirty="0" smtClean="0"/>
              <a:t>(Özgür, 2010).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44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394790" y="2055949"/>
            <a:ext cx="9144000" cy="3718686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>
                <a:solidFill>
                  <a:srgbClr val="FF0000"/>
                </a:solidFill>
              </a:rPr>
              <a:t/>
            </a:r>
            <a:br>
              <a:rPr lang="tr-TR" dirty="0">
                <a:solidFill>
                  <a:srgbClr val="FF0000"/>
                </a:solidFill>
              </a:rPr>
            </a:br>
            <a:r>
              <a:rPr lang="tr-TR" sz="2700" dirty="0" smtClean="0">
                <a:solidFill>
                  <a:srgbClr val="FF0000"/>
                </a:solidFill>
              </a:rPr>
              <a:t/>
            </a:r>
            <a:br>
              <a:rPr lang="tr-TR" sz="2700" dirty="0" smtClean="0">
                <a:solidFill>
                  <a:srgbClr val="FF0000"/>
                </a:solidFill>
              </a:rPr>
            </a:br>
            <a:r>
              <a:rPr lang="tr-TR" sz="2700" b="1" dirty="0" smtClean="0"/>
              <a:t>YARARLANILAN </a:t>
            </a:r>
            <a:r>
              <a:rPr lang="tr-TR" sz="2700" b="1" dirty="0" smtClean="0"/>
              <a:t>KAYNAKLAR</a:t>
            </a: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700" dirty="0"/>
              <a:t>Özgür, Ö. (2010). Çokkültürcü Sosyal Hizmet: Eleştirel Bir Bakış. Toplum ve Sosyal Hizmet, 21(2), 89-104. </a:t>
            </a:r>
            <a:br>
              <a:rPr lang="tr-TR" sz="2700" dirty="0"/>
            </a:br>
            <a:r>
              <a:rPr lang="tr-TR" sz="2700" dirty="0"/>
              <a:t/>
            </a:r>
            <a:br>
              <a:rPr lang="tr-TR" sz="2700" dirty="0"/>
            </a:br>
            <a:r>
              <a:rPr lang="tr-TR" sz="3100" dirty="0" smtClean="0"/>
              <a:t/>
            </a:r>
            <a:br>
              <a:rPr lang="tr-TR" sz="3100" dirty="0" smtClean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sz="3100" dirty="0"/>
              <a:t/>
            </a:r>
            <a:br>
              <a:rPr lang="tr-TR" sz="3100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275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ÇOKKÜLTÜRCÜ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                                                     YARARLANILAN KAYNAKLAR   Özgür, Ö. (2010). Çokkültürcü Sosyal Hizmet: Eleştirel Bir Bakış. Toplum ve Sosyal Hizmet, 21(2), 89-104.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51</cp:revision>
  <dcterms:created xsi:type="dcterms:W3CDTF">2017-10-22T16:18:04Z</dcterms:created>
  <dcterms:modified xsi:type="dcterms:W3CDTF">2017-11-18T23:28:43Z</dcterms:modified>
</cp:coreProperties>
</file>