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A5B28B8-5FD4-41DF-A033-9A1EBCA58B5D}"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1F32212-FF32-4FE4-9CC5-4B1C81A70880}" type="slidenum">
              <a:rPr lang="tr-TR" smtClean="0"/>
              <a:t>‹#›</a:t>
            </a:fld>
            <a:endParaRPr lang="tr-TR"/>
          </a:p>
        </p:txBody>
      </p:sp>
    </p:spTree>
    <p:extLst>
      <p:ext uri="{BB962C8B-B14F-4D97-AF65-F5344CB8AC3E}">
        <p14:creationId xmlns:p14="http://schemas.microsoft.com/office/powerpoint/2010/main" val="3533467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A5B28B8-5FD4-41DF-A033-9A1EBCA58B5D}"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1F32212-FF32-4FE4-9CC5-4B1C81A70880}" type="slidenum">
              <a:rPr lang="tr-TR" smtClean="0"/>
              <a:t>‹#›</a:t>
            </a:fld>
            <a:endParaRPr lang="tr-TR"/>
          </a:p>
        </p:txBody>
      </p:sp>
    </p:spTree>
    <p:extLst>
      <p:ext uri="{BB962C8B-B14F-4D97-AF65-F5344CB8AC3E}">
        <p14:creationId xmlns:p14="http://schemas.microsoft.com/office/powerpoint/2010/main" val="1811109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A5B28B8-5FD4-41DF-A033-9A1EBCA58B5D}"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1F32212-FF32-4FE4-9CC5-4B1C81A70880}" type="slidenum">
              <a:rPr lang="tr-TR" smtClean="0"/>
              <a:t>‹#›</a:t>
            </a:fld>
            <a:endParaRPr lang="tr-TR"/>
          </a:p>
        </p:txBody>
      </p:sp>
    </p:spTree>
    <p:extLst>
      <p:ext uri="{BB962C8B-B14F-4D97-AF65-F5344CB8AC3E}">
        <p14:creationId xmlns:p14="http://schemas.microsoft.com/office/powerpoint/2010/main" val="1293210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A5B28B8-5FD4-41DF-A033-9A1EBCA58B5D}"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1F32212-FF32-4FE4-9CC5-4B1C81A70880}" type="slidenum">
              <a:rPr lang="tr-TR" smtClean="0"/>
              <a:t>‹#›</a:t>
            </a:fld>
            <a:endParaRPr lang="tr-TR"/>
          </a:p>
        </p:txBody>
      </p:sp>
    </p:spTree>
    <p:extLst>
      <p:ext uri="{BB962C8B-B14F-4D97-AF65-F5344CB8AC3E}">
        <p14:creationId xmlns:p14="http://schemas.microsoft.com/office/powerpoint/2010/main" val="934797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5B28B8-5FD4-41DF-A033-9A1EBCA58B5D}"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1F32212-FF32-4FE4-9CC5-4B1C81A70880}" type="slidenum">
              <a:rPr lang="tr-TR" smtClean="0"/>
              <a:t>‹#›</a:t>
            </a:fld>
            <a:endParaRPr lang="tr-TR"/>
          </a:p>
        </p:txBody>
      </p:sp>
    </p:spTree>
    <p:extLst>
      <p:ext uri="{BB962C8B-B14F-4D97-AF65-F5344CB8AC3E}">
        <p14:creationId xmlns:p14="http://schemas.microsoft.com/office/powerpoint/2010/main" val="1806541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A5B28B8-5FD4-41DF-A033-9A1EBCA58B5D}"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1F32212-FF32-4FE4-9CC5-4B1C81A70880}" type="slidenum">
              <a:rPr lang="tr-TR" smtClean="0"/>
              <a:t>‹#›</a:t>
            </a:fld>
            <a:endParaRPr lang="tr-TR"/>
          </a:p>
        </p:txBody>
      </p:sp>
    </p:spTree>
    <p:extLst>
      <p:ext uri="{BB962C8B-B14F-4D97-AF65-F5344CB8AC3E}">
        <p14:creationId xmlns:p14="http://schemas.microsoft.com/office/powerpoint/2010/main" val="1240171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A5B28B8-5FD4-41DF-A033-9A1EBCA58B5D}" type="datetimeFigureOut">
              <a:rPr lang="tr-TR" smtClean="0"/>
              <a:t>27.07.2018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1F32212-FF32-4FE4-9CC5-4B1C81A70880}" type="slidenum">
              <a:rPr lang="tr-TR" smtClean="0"/>
              <a:t>‹#›</a:t>
            </a:fld>
            <a:endParaRPr lang="tr-TR"/>
          </a:p>
        </p:txBody>
      </p:sp>
    </p:spTree>
    <p:extLst>
      <p:ext uri="{BB962C8B-B14F-4D97-AF65-F5344CB8AC3E}">
        <p14:creationId xmlns:p14="http://schemas.microsoft.com/office/powerpoint/2010/main" val="1054396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A5B28B8-5FD4-41DF-A033-9A1EBCA58B5D}" type="datetimeFigureOut">
              <a:rPr lang="tr-TR" smtClean="0"/>
              <a:t>27.07.2018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1F32212-FF32-4FE4-9CC5-4B1C81A70880}" type="slidenum">
              <a:rPr lang="tr-TR" smtClean="0"/>
              <a:t>‹#›</a:t>
            </a:fld>
            <a:endParaRPr lang="tr-TR"/>
          </a:p>
        </p:txBody>
      </p:sp>
    </p:spTree>
    <p:extLst>
      <p:ext uri="{BB962C8B-B14F-4D97-AF65-F5344CB8AC3E}">
        <p14:creationId xmlns:p14="http://schemas.microsoft.com/office/powerpoint/2010/main" val="490113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5B28B8-5FD4-41DF-A033-9A1EBCA58B5D}" type="datetimeFigureOut">
              <a:rPr lang="tr-TR" smtClean="0"/>
              <a:t>27.07.2018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1F32212-FF32-4FE4-9CC5-4B1C81A70880}" type="slidenum">
              <a:rPr lang="tr-TR" smtClean="0"/>
              <a:t>‹#›</a:t>
            </a:fld>
            <a:endParaRPr lang="tr-TR"/>
          </a:p>
        </p:txBody>
      </p:sp>
    </p:spTree>
    <p:extLst>
      <p:ext uri="{BB962C8B-B14F-4D97-AF65-F5344CB8AC3E}">
        <p14:creationId xmlns:p14="http://schemas.microsoft.com/office/powerpoint/2010/main" val="2638977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5B28B8-5FD4-41DF-A033-9A1EBCA58B5D}"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1F32212-FF32-4FE4-9CC5-4B1C81A70880}" type="slidenum">
              <a:rPr lang="tr-TR" smtClean="0"/>
              <a:t>‹#›</a:t>
            </a:fld>
            <a:endParaRPr lang="tr-TR"/>
          </a:p>
        </p:txBody>
      </p:sp>
    </p:spTree>
    <p:extLst>
      <p:ext uri="{BB962C8B-B14F-4D97-AF65-F5344CB8AC3E}">
        <p14:creationId xmlns:p14="http://schemas.microsoft.com/office/powerpoint/2010/main" val="1130187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5B28B8-5FD4-41DF-A033-9A1EBCA58B5D}"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1F32212-FF32-4FE4-9CC5-4B1C81A70880}" type="slidenum">
              <a:rPr lang="tr-TR" smtClean="0"/>
              <a:t>‹#›</a:t>
            </a:fld>
            <a:endParaRPr lang="tr-TR"/>
          </a:p>
        </p:txBody>
      </p:sp>
    </p:spTree>
    <p:extLst>
      <p:ext uri="{BB962C8B-B14F-4D97-AF65-F5344CB8AC3E}">
        <p14:creationId xmlns:p14="http://schemas.microsoft.com/office/powerpoint/2010/main" val="965443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5B28B8-5FD4-41DF-A033-9A1EBCA58B5D}" type="datetimeFigureOut">
              <a:rPr lang="tr-TR" smtClean="0"/>
              <a:t>27.07.2018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32212-FF32-4FE4-9CC5-4B1C81A70880}" type="slidenum">
              <a:rPr lang="tr-TR" smtClean="0"/>
              <a:t>‹#›</a:t>
            </a:fld>
            <a:endParaRPr lang="tr-TR"/>
          </a:p>
        </p:txBody>
      </p:sp>
    </p:spTree>
    <p:extLst>
      <p:ext uri="{BB962C8B-B14F-4D97-AF65-F5344CB8AC3E}">
        <p14:creationId xmlns:p14="http://schemas.microsoft.com/office/powerpoint/2010/main" val="1595630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a:t>Separation of Mixtures</a:t>
            </a:r>
          </a:p>
        </p:txBody>
      </p:sp>
    </p:spTree>
    <p:extLst>
      <p:ext uri="{BB962C8B-B14F-4D97-AF65-F5344CB8AC3E}">
        <p14:creationId xmlns:p14="http://schemas.microsoft.com/office/powerpoint/2010/main" val="357662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1537" y="2088573"/>
            <a:ext cx="7668491" cy="3108543"/>
          </a:xfrm>
          <a:prstGeom prst="rect">
            <a:avLst/>
          </a:prstGeom>
        </p:spPr>
        <p:txBody>
          <a:bodyPr wrap="square">
            <a:spAutoFit/>
          </a:bodyPr>
          <a:lstStyle/>
          <a:p>
            <a:pPr algn="just"/>
            <a:r>
              <a:rPr lang="en-US" sz="2800" b="0" i="0" dirty="0" smtClean="0">
                <a:solidFill>
                  <a:srgbClr val="000000"/>
                </a:solidFill>
                <a:effectLst/>
                <a:latin typeface="Noto Sans"/>
              </a:rPr>
              <a:t>To separate the components of a mixture using the following techniques:</a:t>
            </a:r>
          </a:p>
          <a:p>
            <a:pPr algn="just">
              <a:buFont typeface="Arial" panose="020B0604020202020204" pitchFamily="34" charset="0"/>
              <a:buChar char="•"/>
            </a:pPr>
            <a:r>
              <a:rPr lang="en-US" sz="2800" b="0" i="0" dirty="0" smtClean="0">
                <a:solidFill>
                  <a:srgbClr val="000000"/>
                </a:solidFill>
                <a:effectLst/>
                <a:latin typeface="Noto Sans"/>
              </a:rPr>
              <a:t>Separating funnel</a:t>
            </a:r>
          </a:p>
          <a:p>
            <a:pPr algn="just">
              <a:buFont typeface="Arial" panose="020B0604020202020204" pitchFamily="34" charset="0"/>
              <a:buChar char="•"/>
            </a:pPr>
            <a:r>
              <a:rPr lang="en-US" sz="2800" b="0" i="0" dirty="0" smtClean="0">
                <a:solidFill>
                  <a:srgbClr val="000000"/>
                </a:solidFill>
                <a:effectLst/>
                <a:latin typeface="Noto Sans"/>
              </a:rPr>
              <a:t>Chromatography</a:t>
            </a:r>
          </a:p>
          <a:p>
            <a:pPr algn="just">
              <a:buFont typeface="Arial" panose="020B0604020202020204" pitchFamily="34" charset="0"/>
              <a:buChar char="•"/>
            </a:pPr>
            <a:r>
              <a:rPr lang="en-US" sz="2800" b="0" i="0" dirty="0" smtClean="0">
                <a:solidFill>
                  <a:srgbClr val="000000"/>
                </a:solidFill>
                <a:effectLst/>
                <a:latin typeface="Noto Sans"/>
              </a:rPr>
              <a:t>Centrifugation</a:t>
            </a:r>
          </a:p>
          <a:p>
            <a:pPr algn="just">
              <a:buFont typeface="Arial" panose="020B0604020202020204" pitchFamily="34" charset="0"/>
              <a:buChar char="•"/>
            </a:pPr>
            <a:r>
              <a:rPr lang="en-US" sz="2800" b="0" i="0" dirty="0" smtClean="0">
                <a:solidFill>
                  <a:srgbClr val="000000"/>
                </a:solidFill>
                <a:effectLst/>
                <a:latin typeface="Noto Sans"/>
              </a:rPr>
              <a:t>Simple distillation</a:t>
            </a:r>
          </a:p>
          <a:p>
            <a:pPr algn="just">
              <a:buFont typeface="Arial" panose="020B0604020202020204" pitchFamily="34" charset="0"/>
              <a:buChar char="•"/>
            </a:pPr>
            <a:r>
              <a:rPr lang="en-US" sz="2800" b="0" i="0" dirty="0" smtClean="0">
                <a:solidFill>
                  <a:srgbClr val="000000"/>
                </a:solidFill>
                <a:effectLst/>
                <a:latin typeface="Noto Sans"/>
              </a:rPr>
              <a:t>Fractional distillation</a:t>
            </a:r>
            <a:endParaRPr lang="en-US" sz="2800" b="0" i="0" dirty="0">
              <a:solidFill>
                <a:srgbClr val="000000"/>
              </a:solidFill>
              <a:effectLst/>
              <a:latin typeface="Noto Sans"/>
            </a:endParaRPr>
          </a:p>
        </p:txBody>
      </p:sp>
    </p:spTree>
    <p:extLst>
      <p:ext uri="{BB962C8B-B14F-4D97-AF65-F5344CB8AC3E}">
        <p14:creationId xmlns:p14="http://schemas.microsoft.com/office/powerpoint/2010/main" val="3739968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1763" y="1142229"/>
            <a:ext cx="8052955" cy="3970318"/>
          </a:xfrm>
          <a:prstGeom prst="rect">
            <a:avLst/>
          </a:prstGeom>
        </p:spPr>
        <p:txBody>
          <a:bodyPr wrap="square">
            <a:spAutoFit/>
          </a:bodyPr>
          <a:lstStyle/>
          <a:p>
            <a:r>
              <a:rPr lang="en-US" sz="2800" b="0" i="0" dirty="0" smtClean="0">
                <a:solidFill>
                  <a:srgbClr val="000000"/>
                </a:solidFill>
                <a:effectLst/>
                <a:latin typeface="Noto Sans"/>
              </a:rPr>
              <a:t>The Theory</a:t>
            </a:r>
          </a:p>
          <a:p>
            <a:r>
              <a:rPr lang="en-US" sz="2800" b="0" i="0" dirty="0" smtClean="0">
                <a:solidFill>
                  <a:srgbClr val="000000"/>
                </a:solidFill>
                <a:effectLst/>
                <a:latin typeface="Noto Sans"/>
              </a:rPr>
              <a:t>How is a homogeneous mixture different from a heterogeneous mixture?</a:t>
            </a:r>
          </a:p>
          <a:p>
            <a:pPr algn="just"/>
            <a:r>
              <a:rPr lang="en-US" sz="2800" b="0" i="0" dirty="0" smtClean="0">
                <a:solidFill>
                  <a:srgbClr val="000000"/>
                </a:solidFill>
                <a:effectLst/>
                <a:latin typeface="Noto Sans"/>
              </a:rPr>
              <a:t>Most materials in our surroundings are mixtures of two or more components. Mixtures are either homogeneous or heterogeneous. Homogeneous mixtures are uniform in composition, but </a:t>
            </a:r>
            <a:r>
              <a:rPr lang="en-US" sz="2800" b="1" i="0" dirty="0" smtClean="0">
                <a:solidFill>
                  <a:srgbClr val="000000"/>
                </a:solidFill>
                <a:effectLst/>
                <a:latin typeface="Noto Sans"/>
              </a:rPr>
              <a:t>heterogeneous mixtures are not uniform in composition.</a:t>
            </a:r>
            <a:endParaRPr lang="en-US" sz="2800" b="0" i="0" dirty="0">
              <a:solidFill>
                <a:srgbClr val="000000"/>
              </a:solidFill>
              <a:effectLst/>
              <a:latin typeface="Noto Sans"/>
            </a:endParaRPr>
          </a:p>
        </p:txBody>
      </p:sp>
    </p:spTree>
    <p:extLst>
      <p:ext uri="{BB962C8B-B14F-4D97-AF65-F5344CB8AC3E}">
        <p14:creationId xmlns:p14="http://schemas.microsoft.com/office/powerpoint/2010/main" val="2776020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81991" y="1862620"/>
            <a:ext cx="8582891" cy="3108543"/>
          </a:xfrm>
          <a:prstGeom prst="rect">
            <a:avLst/>
          </a:prstGeom>
        </p:spPr>
        <p:txBody>
          <a:bodyPr wrap="square">
            <a:spAutoFit/>
          </a:bodyPr>
          <a:lstStyle/>
          <a:p>
            <a:r>
              <a:rPr lang="en-US" sz="2800" b="0" i="0" dirty="0" smtClean="0">
                <a:solidFill>
                  <a:srgbClr val="000000"/>
                </a:solidFill>
                <a:effectLst/>
                <a:latin typeface="Noto Sans"/>
              </a:rPr>
              <a:t>Air is a homogeneous mixture and oil in water is a heterogeneous mixture. Homogeneous and heterogeneous mixtures can be separated into their components by several physical methods. The choice of separation techniques is based on the type of mixture and difference in the chemical properties of the constituents of a mixture.</a:t>
            </a:r>
            <a:endParaRPr lang="tr-TR" sz="2800" dirty="0"/>
          </a:p>
        </p:txBody>
      </p:sp>
    </p:spTree>
    <p:extLst>
      <p:ext uri="{BB962C8B-B14F-4D97-AF65-F5344CB8AC3E}">
        <p14:creationId xmlns:p14="http://schemas.microsoft.com/office/powerpoint/2010/main" val="2444700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83327" y="778823"/>
            <a:ext cx="8385464" cy="5262979"/>
          </a:xfrm>
          <a:prstGeom prst="rect">
            <a:avLst/>
          </a:prstGeom>
        </p:spPr>
        <p:txBody>
          <a:bodyPr wrap="square">
            <a:spAutoFit/>
          </a:bodyPr>
          <a:lstStyle/>
          <a:p>
            <a:r>
              <a:rPr lang="tr-TR" sz="2400" b="0" i="0" dirty="0" smtClean="0">
                <a:solidFill>
                  <a:srgbClr val="000000"/>
                </a:solidFill>
                <a:effectLst/>
                <a:latin typeface="Noto Sans"/>
              </a:rPr>
              <a:t>What are types of separation techniques?</a:t>
            </a:r>
          </a:p>
          <a:p>
            <a:pPr algn="just"/>
            <a:r>
              <a:rPr lang="tr-TR" sz="2400" b="0" i="0" dirty="0" smtClean="0">
                <a:solidFill>
                  <a:srgbClr val="000000"/>
                </a:solidFill>
                <a:effectLst/>
                <a:latin typeface="Noto Sans"/>
              </a:rPr>
              <a:t>Various types of separation processes are: </a:t>
            </a:r>
          </a:p>
          <a:p>
            <a:pPr algn="just">
              <a:buFont typeface="Arial" panose="020B0604020202020204" pitchFamily="34" charset="0"/>
              <a:buChar char="•"/>
            </a:pPr>
            <a:r>
              <a:rPr lang="tr-TR" sz="2400" b="0" i="0" dirty="0" smtClean="0">
                <a:solidFill>
                  <a:srgbClr val="000000"/>
                </a:solidFill>
                <a:effectLst/>
                <a:latin typeface="Noto Sans"/>
              </a:rPr>
              <a:t>Crystallization</a:t>
            </a:r>
          </a:p>
          <a:p>
            <a:pPr algn="just">
              <a:buFont typeface="Arial" panose="020B0604020202020204" pitchFamily="34" charset="0"/>
              <a:buChar char="•"/>
            </a:pPr>
            <a:r>
              <a:rPr lang="tr-TR" sz="2400" b="0" i="0" dirty="0" smtClean="0">
                <a:solidFill>
                  <a:srgbClr val="000000"/>
                </a:solidFill>
                <a:effectLst/>
                <a:latin typeface="Noto Sans"/>
              </a:rPr>
              <a:t>Filtration</a:t>
            </a:r>
          </a:p>
          <a:p>
            <a:pPr algn="just">
              <a:buFont typeface="Arial" panose="020B0604020202020204" pitchFamily="34" charset="0"/>
              <a:buChar char="•"/>
            </a:pPr>
            <a:r>
              <a:rPr lang="tr-TR" sz="2400" b="0" i="0" dirty="0" smtClean="0">
                <a:solidFill>
                  <a:srgbClr val="000000"/>
                </a:solidFill>
                <a:effectLst/>
                <a:latin typeface="Noto Sans"/>
              </a:rPr>
              <a:t>Decantation</a:t>
            </a:r>
          </a:p>
          <a:p>
            <a:pPr algn="just">
              <a:buFont typeface="Arial" panose="020B0604020202020204" pitchFamily="34" charset="0"/>
              <a:buChar char="•"/>
            </a:pPr>
            <a:r>
              <a:rPr lang="tr-TR" sz="2400" b="0" i="0" dirty="0" smtClean="0">
                <a:solidFill>
                  <a:srgbClr val="000000"/>
                </a:solidFill>
                <a:effectLst/>
                <a:latin typeface="Noto Sans"/>
              </a:rPr>
              <a:t>Sublimation</a:t>
            </a:r>
          </a:p>
          <a:p>
            <a:pPr algn="just">
              <a:buFont typeface="Arial" panose="020B0604020202020204" pitchFamily="34" charset="0"/>
              <a:buChar char="•"/>
            </a:pPr>
            <a:r>
              <a:rPr lang="tr-TR" sz="2400" b="0" i="0" dirty="0" smtClean="0">
                <a:solidFill>
                  <a:srgbClr val="000000"/>
                </a:solidFill>
                <a:effectLst/>
                <a:latin typeface="Noto Sans"/>
              </a:rPr>
              <a:t>Evaporation</a:t>
            </a:r>
          </a:p>
          <a:p>
            <a:pPr algn="just">
              <a:buFont typeface="Arial" panose="020B0604020202020204" pitchFamily="34" charset="0"/>
              <a:buChar char="•"/>
            </a:pPr>
            <a:r>
              <a:rPr lang="tr-TR" sz="2400" b="0" i="0" dirty="0" smtClean="0">
                <a:solidFill>
                  <a:srgbClr val="000000"/>
                </a:solidFill>
                <a:effectLst/>
                <a:latin typeface="Noto Sans"/>
              </a:rPr>
              <a:t>Simple distillation</a:t>
            </a:r>
          </a:p>
          <a:p>
            <a:pPr algn="just">
              <a:buFont typeface="Arial" panose="020B0604020202020204" pitchFamily="34" charset="0"/>
              <a:buChar char="•"/>
            </a:pPr>
            <a:r>
              <a:rPr lang="tr-TR" sz="2400" b="0" i="0" dirty="0" smtClean="0">
                <a:solidFill>
                  <a:srgbClr val="000000"/>
                </a:solidFill>
                <a:effectLst/>
                <a:latin typeface="Noto Sans"/>
              </a:rPr>
              <a:t>Fractional distillation</a:t>
            </a:r>
          </a:p>
          <a:p>
            <a:pPr algn="just">
              <a:buFont typeface="Arial" panose="020B0604020202020204" pitchFamily="34" charset="0"/>
              <a:buChar char="•"/>
            </a:pPr>
            <a:r>
              <a:rPr lang="tr-TR" sz="2400" b="0" i="0" dirty="0" smtClean="0">
                <a:solidFill>
                  <a:srgbClr val="000000"/>
                </a:solidFill>
                <a:effectLst/>
                <a:latin typeface="Noto Sans"/>
              </a:rPr>
              <a:t>Chromatography</a:t>
            </a:r>
          </a:p>
          <a:p>
            <a:pPr algn="just">
              <a:buFont typeface="Arial" panose="020B0604020202020204" pitchFamily="34" charset="0"/>
              <a:buChar char="•"/>
            </a:pPr>
            <a:r>
              <a:rPr lang="tr-TR" sz="2400" b="0" i="0" dirty="0" smtClean="0">
                <a:solidFill>
                  <a:srgbClr val="000000"/>
                </a:solidFill>
                <a:effectLst/>
                <a:latin typeface="Noto Sans"/>
              </a:rPr>
              <a:t>Centrifugation</a:t>
            </a:r>
          </a:p>
          <a:p>
            <a:pPr algn="just">
              <a:buFont typeface="Arial" panose="020B0604020202020204" pitchFamily="34" charset="0"/>
              <a:buChar char="•"/>
            </a:pPr>
            <a:r>
              <a:rPr lang="tr-TR" sz="2400" b="0" i="0" dirty="0" smtClean="0">
                <a:solidFill>
                  <a:srgbClr val="000000"/>
                </a:solidFill>
                <a:effectLst/>
                <a:latin typeface="Noto Sans"/>
              </a:rPr>
              <a:t>Separating funnel</a:t>
            </a:r>
          </a:p>
          <a:p>
            <a:pPr algn="just">
              <a:buFont typeface="Arial" panose="020B0604020202020204" pitchFamily="34" charset="0"/>
              <a:buChar char="•"/>
            </a:pPr>
            <a:r>
              <a:rPr lang="tr-TR" sz="2400" b="0" i="0" dirty="0" smtClean="0">
                <a:solidFill>
                  <a:srgbClr val="000000"/>
                </a:solidFill>
                <a:effectLst/>
                <a:latin typeface="Noto Sans"/>
              </a:rPr>
              <a:t>Magnetic separation</a:t>
            </a:r>
          </a:p>
          <a:p>
            <a:pPr algn="just">
              <a:buFont typeface="Arial" panose="020B0604020202020204" pitchFamily="34" charset="0"/>
              <a:buChar char="•"/>
            </a:pPr>
            <a:r>
              <a:rPr lang="tr-TR" sz="2400" b="0" i="0" dirty="0" smtClean="0">
                <a:solidFill>
                  <a:srgbClr val="000000"/>
                </a:solidFill>
                <a:effectLst/>
                <a:latin typeface="Noto Sans"/>
              </a:rPr>
              <a:t>Precipitation</a:t>
            </a:r>
            <a:endParaRPr lang="tr-TR" sz="2400" b="0" i="0" dirty="0">
              <a:solidFill>
                <a:srgbClr val="000000"/>
              </a:solidFill>
              <a:effectLst/>
              <a:latin typeface="Noto Sans"/>
            </a:endParaRPr>
          </a:p>
        </p:txBody>
      </p:sp>
    </p:spTree>
    <p:extLst>
      <p:ext uri="{BB962C8B-B14F-4D97-AF65-F5344CB8AC3E}">
        <p14:creationId xmlns:p14="http://schemas.microsoft.com/office/powerpoint/2010/main" val="1573335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32709" y="1100804"/>
            <a:ext cx="7865917" cy="4154984"/>
          </a:xfrm>
          <a:prstGeom prst="rect">
            <a:avLst/>
          </a:prstGeom>
        </p:spPr>
        <p:txBody>
          <a:bodyPr wrap="square">
            <a:spAutoFit/>
          </a:bodyPr>
          <a:lstStyle/>
          <a:p>
            <a:pPr algn="just"/>
            <a:r>
              <a:rPr lang="en-US" sz="2400" b="0" i="0" u="sng" dirty="0" smtClean="0">
                <a:solidFill>
                  <a:srgbClr val="000000"/>
                </a:solidFill>
                <a:effectLst/>
                <a:latin typeface="Noto Sans"/>
              </a:rPr>
              <a:t>Using a separating funnel:</a:t>
            </a:r>
            <a:endParaRPr lang="en-US" sz="2400" b="0" i="0" dirty="0" smtClean="0">
              <a:solidFill>
                <a:srgbClr val="000000"/>
              </a:solidFill>
              <a:effectLst/>
              <a:latin typeface="Noto Sans"/>
            </a:endParaRPr>
          </a:p>
          <a:p>
            <a:pPr algn="just"/>
            <a:r>
              <a:rPr lang="en-US" sz="2400" b="0" i="0" dirty="0" smtClean="0">
                <a:solidFill>
                  <a:srgbClr val="000000"/>
                </a:solidFill>
                <a:effectLst/>
                <a:latin typeface="Noto Sans"/>
              </a:rPr>
              <a:t>A separating funnel is used for the separation of components of a mixture between two immiscible liquid phases. One phase is the aqueous phase and the other phase is an organic solvent. This separation is based on the differences in the densities of the liquids. The liquid having more density forms the lower layer and the liquid having less density forms the upper layer.</a:t>
            </a:r>
          </a:p>
          <a:p>
            <a:pPr algn="just"/>
            <a:r>
              <a:rPr lang="en-US" sz="2400" b="0" i="0" dirty="0" smtClean="0">
                <a:solidFill>
                  <a:srgbClr val="000000"/>
                </a:solidFill>
                <a:effectLst/>
                <a:latin typeface="Noto Sans"/>
              </a:rPr>
              <a:t>Applications:  </a:t>
            </a:r>
          </a:p>
          <a:p>
            <a:pPr algn="just">
              <a:buFont typeface="Arial" panose="020B0604020202020204" pitchFamily="34" charset="0"/>
              <a:buChar char="•"/>
            </a:pPr>
            <a:r>
              <a:rPr lang="en-US" sz="2400" b="0" i="0" dirty="0" smtClean="0">
                <a:solidFill>
                  <a:srgbClr val="000000"/>
                </a:solidFill>
                <a:effectLst/>
                <a:latin typeface="Noto Sans"/>
              </a:rPr>
              <a:t>To separate a mixture of oil and water.</a:t>
            </a:r>
          </a:p>
          <a:p>
            <a:pPr algn="just">
              <a:buFont typeface="Arial" panose="020B0604020202020204" pitchFamily="34" charset="0"/>
              <a:buChar char="•"/>
            </a:pPr>
            <a:r>
              <a:rPr lang="en-US" sz="2400" b="0" i="0" dirty="0" smtClean="0">
                <a:solidFill>
                  <a:srgbClr val="000000"/>
                </a:solidFill>
                <a:effectLst/>
                <a:latin typeface="Noto Sans"/>
              </a:rPr>
              <a:t>To separate a mixture of kerosene oil and water.</a:t>
            </a:r>
            <a:endParaRPr lang="en-US" sz="2400" b="0" i="0" dirty="0">
              <a:solidFill>
                <a:srgbClr val="000000"/>
              </a:solidFill>
              <a:effectLst/>
              <a:latin typeface="Noto Sans"/>
            </a:endParaRPr>
          </a:p>
        </p:txBody>
      </p:sp>
    </p:spTree>
    <p:extLst>
      <p:ext uri="{BB962C8B-B14F-4D97-AF65-F5344CB8AC3E}">
        <p14:creationId xmlns:p14="http://schemas.microsoft.com/office/powerpoint/2010/main" val="3223453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5509" y="1859340"/>
            <a:ext cx="8603673" cy="3785652"/>
          </a:xfrm>
          <a:prstGeom prst="rect">
            <a:avLst/>
          </a:prstGeom>
        </p:spPr>
        <p:txBody>
          <a:bodyPr wrap="square">
            <a:spAutoFit/>
          </a:bodyPr>
          <a:lstStyle/>
          <a:p>
            <a:pPr algn="just"/>
            <a:r>
              <a:rPr lang="en-US" sz="2400" b="0" i="0" u="sng" dirty="0" smtClean="0">
                <a:solidFill>
                  <a:srgbClr val="000000"/>
                </a:solidFill>
                <a:effectLst/>
                <a:latin typeface="Noto Sans"/>
              </a:rPr>
              <a:t>Chromatography:</a:t>
            </a:r>
            <a:endParaRPr lang="en-US" sz="2400" b="0" i="0" dirty="0" smtClean="0">
              <a:solidFill>
                <a:srgbClr val="000000"/>
              </a:solidFill>
              <a:effectLst/>
              <a:latin typeface="Noto Sans"/>
            </a:endParaRPr>
          </a:p>
          <a:p>
            <a:pPr algn="just"/>
            <a:r>
              <a:rPr lang="en-US" sz="2400" b="0" i="0" dirty="0" smtClean="0">
                <a:solidFill>
                  <a:srgbClr val="000000"/>
                </a:solidFill>
                <a:effectLst/>
                <a:latin typeface="Noto Sans"/>
              </a:rPr>
              <a:t>Chromatography is a separation technique used to separate the different components in a liquid mixture. It was introduced by a Russian Scientist Michael </a:t>
            </a:r>
            <a:r>
              <a:rPr lang="en-US" sz="2400" b="0" i="0" dirty="0" err="1" smtClean="0">
                <a:solidFill>
                  <a:srgbClr val="000000"/>
                </a:solidFill>
                <a:effectLst/>
                <a:latin typeface="Noto Sans"/>
              </a:rPr>
              <a:t>Tswett</a:t>
            </a:r>
            <a:r>
              <a:rPr lang="en-US" sz="2400" b="0" i="0" dirty="0" smtClean="0">
                <a:solidFill>
                  <a:srgbClr val="000000"/>
                </a:solidFill>
                <a:effectLst/>
                <a:latin typeface="Noto Sans"/>
              </a:rPr>
              <a:t>. </a:t>
            </a:r>
            <a:r>
              <a:rPr lang="en-US" sz="2400" b="1" i="0" dirty="0" smtClean="0">
                <a:solidFill>
                  <a:srgbClr val="000000"/>
                </a:solidFill>
                <a:effectLst/>
                <a:latin typeface="Noto Sans"/>
              </a:rPr>
              <a:t>Chromatography involves the sample being dissolved in a particular solvent called mobile phase</a:t>
            </a:r>
            <a:r>
              <a:rPr lang="en-US" sz="2400" b="0" i="0" dirty="0" smtClean="0">
                <a:solidFill>
                  <a:srgbClr val="000000"/>
                </a:solidFill>
                <a:effectLst/>
                <a:latin typeface="Noto Sans"/>
              </a:rPr>
              <a:t>. The mobile phase may be a gas or liquid. The mobile phase is then passed through another phase called stationary phase. The stationary phase may be a solid packed in a glass plate or a piece of chromatography paper.</a:t>
            </a:r>
            <a:endParaRPr lang="en-US" sz="2400" b="0" i="0" dirty="0">
              <a:solidFill>
                <a:srgbClr val="000000"/>
              </a:solidFill>
              <a:effectLst/>
              <a:latin typeface="Noto Sans"/>
            </a:endParaRPr>
          </a:p>
        </p:txBody>
      </p:sp>
    </p:spTree>
    <p:extLst>
      <p:ext uri="{BB962C8B-B14F-4D97-AF65-F5344CB8AC3E}">
        <p14:creationId xmlns:p14="http://schemas.microsoft.com/office/powerpoint/2010/main" val="3891562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6618" y="2589845"/>
            <a:ext cx="8001000" cy="1569660"/>
          </a:xfrm>
          <a:prstGeom prst="rect">
            <a:avLst/>
          </a:prstGeom>
        </p:spPr>
        <p:txBody>
          <a:bodyPr wrap="square">
            <a:spAutoFit/>
          </a:bodyPr>
          <a:lstStyle/>
          <a:p>
            <a:r>
              <a:rPr lang="en-US" sz="2400" dirty="0" smtClean="0"/>
              <a:t>The various components of the mixture travel at different speeds, causing them to separate. There are different types of chromatographic techniques such as column chromatography, TLC, paper chromatography, and gas chromatography.</a:t>
            </a:r>
            <a:endParaRPr lang="tr-TR" sz="2400" dirty="0"/>
          </a:p>
        </p:txBody>
      </p:sp>
    </p:spTree>
    <p:extLst>
      <p:ext uri="{BB962C8B-B14F-4D97-AF65-F5344CB8AC3E}">
        <p14:creationId xmlns:p14="http://schemas.microsoft.com/office/powerpoint/2010/main" val="3792323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5446" y="2157121"/>
            <a:ext cx="8229600" cy="3046988"/>
          </a:xfrm>
          <a:prstGeom prst="rect">
            <a:avLst/>
          </a:prstGeom>
        </p:spPr>
        <p:txBody>
          <a:bodyPr wrap="square">
            <a:spAutoFit/>
          </a:bodyPr>
          <a:lstStyle/>
          <a:p>
            <a:r>
              <a:rPr lang="en-US" sz="2400" b="0" i="0" dirty="0" smtClean="0">
                <a:solidFill>
                  <a:srgbClr val="000000"/>
                </a:solidFill>
                <a:effectLst/>
                <a:latin typeface="Noto Sans"/>
              </a:rPr>
              <a:t>Paper chromatography is one of the important chromatographic methods. Paper chromatography uses paper as the stationary phase and a liquid solvent as the mobile phase. In paper chromatography, the sample is placed on a spot on the paper and the paper is carefully dipped into a solvent. The solvent rises up the paper due to capillary action and the components of the mixture rise up at different rates and thus are separated from one another.</a:t>
            </a:r>
            <a:endParaRPr lang="tr-TR" sz="2400" dirty="0"/>
          </a:p>
        </p:txBody>
      </p:sp>
    </p:spTree>
    <p:extLst>
      <p:ext uri="{BB962C8B-B14F-4D97-AF65-F5344CB8AC3E}">
        <p14:creationId xmlns:p14="http://schemas.microsoft.com/office/powerpoint/2010/main" val="15569813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352</Words>
  <Application>Microsoft Office PowerPoint</Application>
  <PresentationFormat>Widescreen</PresentationFormat>
  <Paragraphs>34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Noto Sans</vt:lpstr>
      <vt:lpstr>Office Theme</vt:lpstr>
      <vt:lpstr>Separation of Mixtures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Separation of Mixtures</dc:title>
  <dc:creator>kullanicii</dc:creator>
  <cp:lastModifiedBy>Ceren Ertekin</cp:lastModifiedBy>
  <cp:revision>1</cp:revision>
  <dcterms:created xsi:type="dcterms:W3CDTF">2018-07-18T07:47:49Z</dcterms:created>
  <dcterms:modified xsi:type="dcterms:W3CDTF">2018-07-27T10:30:49Z</dcterms:modified>
</cp:coreProperties>
</file>