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2"/>
  </p:notesMasterIdLst>
  <p:sldIdLst>
    <p:sldId id="257" r:id="rId2"/>
    <p:sldId id="268" r:id="rId3"/>
    <p:sldId id="260" r:id="rId4"/>
    <p:sldId id="261" r:id="rId5"/>
    <p:sldId id="262" r:id="rId6"/>
    <p:sldId id="263" r:id="rId7"/>
    <p:sldId id="265" r:id="rId8"/>
    <p:sldId id="269" r:id="rId9"/>
    <p:sldId id="266" r:id="rId10"/>
    <p:sldId id="267"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87" autoAdjust="0"/>
  </p:normalViewPr>
  <p:slideViewPr>
    <p:cSldViewPr>
      <p:cViewPr>
        <p:scale>
          <a:sx n="120" d="100"/>
          <a:sy n="120" d="100"/>
        </p:scale>
        <p:origin x="-1374" y="60"/>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13.01.2020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13.01.2020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13.01.2020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13.01.2020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smtClean="0">
                <a:latin typeface="Garamond" panose="02020404030301010803" pitchFamily="18" charset="0"/>
              </a:rPr>
              <a:t>ULS219 </a:t>
            </a:r>
            <a:r>
              <a:rPr lang="tr-TR" sz="4000" dirty="0">
                <a:latin typeface="Garamond" panose="02020404030301010803" pitchFamily="18" charset="0"/>
              </a:rPr>
              <a:t/>
            </a:r>
            <a:br>
              <a:rPr lang="tr-TR" sz="4000" dirty="0">
                <a:latin typeface="Garamond" panose="02020404030301010803" pitchFamily="18" charset="0"/>
              </a:rPr>
            </a:br>
            <a:r>
              <a:rPr lang="tr-TR" sz="4000" dirty="0" err="1">
                <a:latin typeface="Garamond" panose="02020404030301010803" pitchFamily="18" charset="0"/>
              </a:rPr>
              <a:t>UluslararasI</a:t>
            </a:r>
            <a:r>
              <a:rPr lang="tr-TR" sz="4000" dirty="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a:t>
            </a:r>
            <a:endParaRPr lang="tr-TR" sz="4000" dirty="0"/>
          </a:p>
        </p:txBody>
      </p:sp>
      <p:sp>
        <p:nvSpPr>
          <p:cNvPr id="3" name="İçerik Yer Tutucusu 2"/>
          <p:cNvSpPr>
            <a:spLocks noGrp="1"/>
          </p:cNvSpPr>
          <p:nvPr>
            <p:ph type="subTitle" idx="1"/>
          </p:nvPr>
        </p:nvSpPr>
        <p:spPr>
          <a:xfrm>
            <a:off x="1371600" y="3429000"/>
            <a:ext cx="6400800" cy="1944216"/>
          </a:xfrm>
        </p:spPr>
        <p:txBody>
          <a:bodyPr>
            <a:normAutofit/>
          </a:bodyPr>
          <a:lstStyle/>
          <a:p>
            <a:endParaRPr lang="tr-TR" i="0" dirty="0" smtClean="0">
              <a:latin typeface="Garamond" panose="02020404030301010803" pitchFamily="18" charset="0"/>
            </a:endParaRPr>
          </a:p>
          <a:p>
            <a:r>
              <a:rPr lang="tr-TR" i="0" dirty="0" smtClean="0">
                <a:latin typeface="Garamond" panose="02020404030301010803" pitchFamily="18" charset="0"/>
              </a:rPr>
              <a:t>Atay </a:t>
            </a:r>
            <a:r>
              <a:rPr lang="tr-TR" i="0" dirty="0">
                <a:latin typeface="Garamond" panose="02020404030301010803" pitchFamily="18" charset="0"/>
              </a:rPr>
              <a:t>Akdevelioğlu</a:t>
            </a:r>
          </a:p>
          <a:p>
            <a:r>
              <a:rPr lang="tr-TR" i="0" dirty="0">
                <a:latin typeface="Garamond" panose="02020404030301010803" pitchFamily="18" charset="0"/>
              </a:rPr>
              <a:t>Ankara Ü. Siyasal Bilgiler F.</a:t>
            </a:r>
          </a:p>
          <a:p>
            <a:pPr indent="0" algn="ctr">
              <a:buNone/>
            </a:pPr>
            <a:endParaRPr lang="tr-TR" sz="1000" dirty="0" smtClean="0"/>
          </a:p>
        </p:txBody>
      </p:sp>
    </p:spTree>
    <p:extLst>
      <p:ext uri="{BB962C8B-B14F-4D97-AF65-F5344CB8AC3E}">
        <p14:creationId xmlns:p14="http://schemas.microsoft.com/office/powerpoint/2010/main" val="1323426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Küresel </a:t>
            </a:r>
            <a:r>
              <a:rPr lang="tr-TR" sz="2000" dirty="0" err="1">
                <a:latin typeface="Garamond" panose="02020404030301010803" pitchFamily="18" charset="0"/>
              </a:rPr>
              <a:t>Polİtİka</a:t>
            </a:r>
            <a:r>
              <a:rPr lang="tr-TR" sz="2000" dirty="0">
                <a:latin typeface="Garamond" panose="02020404030301010803" pitchFamily="18" charset="0"/>
              </a:rPr>
              <a:t/>
            </a:r>
            <a:br>
              <a:rPr lang="tr-TR" sz="2000" dirty="0">
                <a:latin typeface="Garamond" panose="02020404030301010803" pitchFamily="18" charset="0"/>
              </a:rPr>
            </a:br>
            <a:r>
              <a:rPr lang="tr-TR" sz="2000" cap="none" dirty="0">
                <a:latin typeface="Garamond" panose="02020404030301010803" pitchFamily="18" charset="0"/>
              </a:rPr>
              <a:t>Kavramlar</a:t>
            </a:r>
            <a:endParaRPr lang="tr-TR" sz="2000" dirty="0"/>
          </a:p>
        </p:txBody>
      </p:sp>
      <p:sp>
        <p:nvSpPr>
          <p:cNvPr id="3" name="İçerik Yer Tutucusu 2"/>
          <p:cNvSpPr>
            <a:spLocks noGrp="1"/>
          </p:cNvSpPr>
          <p:nvPr>
            <p:ph idx="1"/>
          </p:nvPr>
        </p:nvSpPr>
        <p:spPr/>
        <p:txBody>
          <a:bodyPr>
            <a:normAutofit/>
          </a:bodyPr>
          <a:lstStyle/>
          <a:p>
            <a:pPr>
              <a:spcBef>
                <a:spcPts val="0"/>
              </a:spcBef>
            </a:pPr>
            <a:r>
              <a:rPr lang="tr-TR" sz="1600" dirty="0"/>
              <a:t>Ulus ötesi: Ulusal hükümet veya devlet sınırlarını hiç dikkate almayan veya az alan olay, insan, grup ve örgütlerin oluşturduğu bir düzen</a:t>
            </a:r>
            <a:r>
              <a:rPr lang="tr-TR" sz="1600" dirty="0" smtClean="0"/>
              <a:t>.</a:t>
            </a:r>
          </a:p>
          <a:p>
            <a:pPr>
              <a:spcBef>
                <a:spcPts val="0"/>
              </a:spcBef>
            </a:pPr>
            <a:r>
              <a:rPr lang="tr-TR" dirty="0"/>
              <a:t>Anarşi: Merkezi bir hükümet veya üstün bir otoritenin olmadığı fakat bunun istikrarsızlık veya kaos anlamına gelmediği bir durum.</a:t>
            </a:r>
          </a:p>
          <a:p>
            <a:pPr>
              <a:spcBef>
                <a:spcPts val="0"/>
              </a:spcBef>
            </a:pPr>
            <a:r>
              <a:rPr lang="tr-TR" dirty="0"/>
              <a:t>Güç dengesi: Genel bir eşitlik yaratma ve bütün devletlerin </a:t>
            </a:r>
            <a:r>
              <a:rPr lang="tr-TR" dirty="0" err="1"/>
              <a:t>hegemonik</a:t>
            </a:r>
            <a:r>
              <a:rPr lang="tr-TR" dirty="0"/>
              <a:t> tutkularını törpüleme eğilimi taşıyan ve hiçbir devletin diğerlerine üstünlük sağlayamadığı durum.</a:t>
            </a:r>
          </a:p>
          <a:p>
            <a:pPr>
              <a:spcBef>
                <a:spcPts val="0"/>
              </a:spcBef>
            </a:pPr>
            <a:endParaRPr lang="tr-TR" dirty="0" smtClean="0">
              <a:latin typeface="Garamond" panose="02020404030301010803" pitchFamily="18" charset="0"/>
            </a:endParaRPr>
          </a:p>
        </p:txBody>
      </p:sp>
    </p:spTree>
    <p:extLst>
      <p:ext uri="{BB962C8B-B14F-4D97-AF65-F5344CB8AC3E}">
        <p14:creationId xmlns:p14="http://schemas.microsoft.com/office/powerpoint/2010/main" val="1423461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smtClean="0"/>
              <a:t>V.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600" dirty="0" smtClean="0"/>
          </a:p>
          <a:p>
            <a:pPr indent="0" algn="ctr">
              <a:buNone/>
            </a:pPr>
            <a:r>
              <a:rPr lang="tr-TR" sz="4000" smtClean="0">
                <a:latin typeface="+mj-lt"/>
              </a:rPr>
              <a:t>Küresel </a:t>
            </a:r>
            <a:r>
              <a:rPr lang="tr-TR" sz="4000" smtClean="0">
                <a:latin typeface="+mj-lt"/>
              </a:rPr>
              <a:t>Politika-I</a:t>
            </a:r>
            <a:endParaRPr lang="tr-TR" sz="1700" dirty="0" smtClean="0">
              <a:latin typeface="+mj-lt"/>
            </a:endParaRPr>
          </a:p>
          <a:p>
            <a:pPr indent="0" algn="ctr">
              <a:buNone/>
            </a:pPr>
            <a:endParaRPr lang="tr-TR" sz="1700" dirty="0">
              <a:latin typeface="+mj-lt"/>
            </a:endParaRPr>
          </a:p>
          <a:p>
            <a:pPr indent="0">
              <a:lnSpc>
                <a:spcPct val="100000"/>
              </a:lnSpc>
              <a:spcBef>
                <a:spcPts val="0"/>
              </a:spcBef>
              <a:buNone/>
            </a:pPr>
            <a:r>
              <a:rPr lang="tr-TR" sz="1400" dirty="0">
                <a:latin typeface="+mj-lt"/>
              </a:rPr>
              <a:t>Zorunlu Okuma: Andrew </a:t>
            </a:r>
            <a:r>
              <a:rPr lang="tr-TR" sz="1400" dirty="0" err="1">
                <a:latin typeface="+mj-lt"/>
              </a:rPr>
              <a:t>Heywood</a:t>
            </a:r>
            <a:r>
              <a:rPr lang="tr-TR" sz="1400" dirty="0">
                <a:latin typeface="+mj-lt"/>
              </a:rPr>
              <a:t>, </a:t>
            </a:r>
            <a:r>
              <a:rPr lang="tr-TR" sz="1400" dirty="0" smtClean="0">
                <a:latin typeface="+mj-lt"/>
              </a:rPr>
              <a:t>‘‘</a:t>
            </a:r>
            <a:r>
              <a:rPr lang="tr-TR" sz="1400" dirty="0">
                <a:latin typeface="+mj-lt"/>
              </a:rPr>
              <a:t>1</a:t>
            </a:r>
            <a:r>
              <a:rPr lang="tr-TR" sz="1400" dirty="0" smtClean="0">
                <a:latin typeface="+mj-lt"/>
              </a:rPr>
              <a:t>. </a:t>
            </a:r>
            <a:r>
              <a:rPr lang="tr-TR" sz="1400" dirty="0">
                <a:latin typeface="+mj-lt"/>
              </a:rPr>
              <a:t>Bölüm: </a:t>
            </a:r>
            <a:r>
              <a:rPr lang="tr-TR" sz="1400" dirty="0" smtClean="0">
                <a:latin typeface="+mj-lt"/>
              </a:rPr>
              <a:t>Küresel Siyasetle Tanışma’’, </a:t>
            </a:r>
            <a:r>
              <a:rPr lang="tr-TR" sz="1400" i="1" dirty="0">
                <a:latin typeface="+mj-lt"/>
              </a:rPr>
              <a:t>Küresel Siyaset</a:t>
            </a:r>
            <a:r>
              <a:rPr lang="tr-TR" sz="1400" dirty="0">
                <a:latin typeface="+mj-lt"/>
              </a:rPr>
              <a:t>, </a:t>
            </a:r>
            <a:r>
              <a:rPr lang="tr-TR" sz="1400" dirty="0" smtClean="0">
                <a:latin typeface="+mj-lt"/>
              </a:rPr>
              <a:t>çev</a:t>
            </a:r>
            <a:r>
              <a:rPr lang="tr-TR" sz="1400" dirty="0">
                <a:latin typeface="+mj-lt"/>
              </a:rPr>
              <a:t>. N. Uslu ve H. Özdemir, Ankara, Adres Yayınları, 2013, s. </a:t>
            </a:r>
            <a:r>
              <a:rPr lang="tr-TR" sz="1400" dirty="0" smtClean="0">
                <a:latin typeface="+mj-lt"/>
              </a:rPr>
              <a:t>27-53.</a:t>
            </a:r>
            <a:endParaRPr lang="tr-TR" sz="1400" dirty="0">
              <a:latin typeface="+mj-lt"/>
            </a:endParaRPr>
          </a:p>
          <a:p>
            <a:endParaRPr lang="tr-TR" dirty="0"/>
          </a:p>
        </p:txBody>
      </p:sp>
    </p:spTree>
    <p:extLst>
      <p:ext uri="{BB962C8B-B14F-4D97-AF65-F5344CB8AC3E}">
        <p14:creationId xmlns:p14="http://schemas.microsoft.com/office/powerpoint/2010/main" val="803378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71600" y="1295400"/>
            <a:ext cx="6400800" cy="765448"/>
          </a:xfrm>
        </p:spPr>
        <p:txBody>
          <a:bodyPr>
            <a:normAutofit/>
          </a:bodyPr>
          <a:lstStyle/>
          <a:p>
            <a:pPr indent="0"/>
            <a:r>
              <a:rPr lang="tr-TR" sz="2000" dirty="0" smtClean="0">
                <a:latin typeface="Garamond" panose="02020404030301010803" pitchFamily="18" charset="0"/>
              </a:rPr>
              <a:t>Küresel </a:t>
            </a:r>
            <a:r>
              <a:rPr lang="tr-TR" sz="2000" dirty="0" err="1" smtClean="0">
                <a:latin typeface="Garamond" panose="02020404030301010803" pitchFamily="18" charset="0"/>
              </a:rPr>
              <a:t>Polİtİkaya</a:t>
            </a:r>
            <a:r>
              <a:rPr lang="tr-TR" sz="2000" dirty="0" smtClean="0">
                <a:latin typeface="Garamond" panose="02020404030301010803" pitchFamily="18" charset="0"/>
              </a:rPr>
              <a:t> </a:t>
            </a:r>
            <a:r>
              <a:rPr lang="tr-TR" sz="2000" dirty="0" err="1" smtClean="0">
                <a:latin typeface="Garamond" panose="02020404030301010803" pitchFamily="18" charset="0"/>
              </a:rPr>
              <a:t>geçİş</a:t>
            </a:r>
            <a:endParaRPr lang="tr-TR" sz="2000" cap="none" dirty="0">
              <a:latin typeface="+mn-lt"/>
            </a:endParaRPr>
          </a:p>
        </p:txBody>
      </p:sp>
      <p:sp>
        <p:nvSpPr>
          <p:cNvPr id="3" name="İçerik Yer Tutucusu 2"/>
          <p:cNvSpPr>
            <a:spLocks noGrp="1"/>
          </p:cNvSpPr>
          <p:nvPr>
            <p:ph idx="1"/>
          </p:nvPr>
        </p:nvSpPr>
        <p:spPr/>
        <p:txBody>
          <a:bodyPr>
            <a:normAutofit fontScale="92500" lnSpcReduction="20000"/>
          </a:bodyPr>
          <a:lstStyle/>
          <a:p>
            <a:pPr>
              <a:spcBef>
                <a:spcPts val="0"/>
              </a:spcBef>
            </a:pPr>
            <a:r>
              <a:rPr lang="tr-TR" sz="1900" dirty="0" smtClean="0">
                <a:latin typeface="Garamond" panose="02020404030301010803" pitchFamily="18" charset="0"/>
              </a:rPr>
              <a:t>‘</a:t>
            </a:r>
            <a:r>
              <a:rPr lang="tr-TR" sz="1900" dirty="0" err="1" smtClean="0">
                <a:latin typeface="Garamond" panose="02020404030301010803" pitchFamily="18" charset="0"/>
              </a:rPr>
              <a:t>Küresel’in</a:t>
            </a:r>
            <a:r>
              <a:rPr lang="tr-TR" sz="1900" dirty="0" smtClean="0">
                <a:latin typeface="Garamond" panose="02020404030301010803" pitchFamily="18" charset="0"/>
              </a:rPr>
              <a:t> ‘</a:t>
            </a:r>
            <a:r>
              <a:rPr lang="tr-TR" sz="1900" dirty="0" err="1" smtClean="0">
                <a:latin typeface="Garamond" panose="02020404030301010803" pitchFamily="18" charset="0"/>
              </a:rPr>
              <a:t>uluslararası’ından</a:t>
            </a:r>
            <a:r>
              <a:rPr lang="tr-TR" sz="1900" dirty="0" smtClean="0">
                <a:latin typeface="Garamond" panose="02020404030301010803" pitchFamily="18" charset="0"/>
              </a:rPr>
              <a:t> farkı</a:t>
            </a:r>
            <a:endParaRPr lang="tr-TR" sz="1900" dirty="0">
              <a:latin typeface="Garamond" panose="02020404030301010803" pitchFamily="18" charset="0"/>
            </a:endParaRPr>
          </a:p>
          <a:p>
            <a:pPr indent="0" algn="just">
              <a:spcBef>
                <a:spcPts val="0"/>
              </a:spcBef>
              <a:buNone/>
            </a:pPr>
            <a:r>
              <a:rPr lang="tr-TR" sz="1700" dirty="0" smtClean="0">
                <a:latin typeface="Garamond" panose="02020404030301010803" pitchFamily="18" charset="0"/>
              </a:rPr>
              <a:t>- </a:t>
            </a:r>
            <a:r>
              <a:rPr lang="tr-TR" sz="1700" dirty="0"/>
              <a:t>Küresel politika öncelikle tüm küreye dair anlamını içerir. Dolayısıyla iletişim ve ulaşım teknolojisindeki bu gelişmeler sonucunda olayların dünya çapında etki, doğurması küresel politikanın ilk anlamıdır. İkinci olarak Birleşmiş Milletler gibi evrensel örgütlerin sayısında artış görülmüştür. Aynı zamanda tüm küreyi ilgilendiren çevre sorunları, uluslararası ticaret sistemi, finans piyasalarının küresel etkileşimi gibi alt konular nedeniyle bir küresel ekonomi de ortaya çıkmıştır. Küresel ekonominin sistemi olan kapitalizm küreselleşmenin temelini oluşturmuştur.</a:t>
            </a:r>
          </a:p>
        </p:txBody>
      </p:sp>
    </p:spTree>
    <p:extLst>
      <p:ext uri="{BB962C8B-B14F-4D97-AF65-F5344CB8AC3E}">
        <p14:creationId xmlns:p14="http://schemas.microsoft.com/office/powerpoint/2010/main" val="523902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dirty="0"/>
              <a:t/>
            </a:r>
            <a:br>
              <a:rPr lang="tr-TR" sz="2000" dirty="0"/>
            </a:br>
            <a:r>
              <a:rPr lang="tr-TR" sz="2200" dirty="0">
                <a:latin typeface="Garamond" panose="02020404030301010803" pitchFamily="18" charset="0"/>
              </a:rPr>
              <a:t>Küresel </a:t>
            </a:r>
            <a:r>
              <a:rPr lang="tr-TR" sz="2200" dirty="0" err="1">
                <a:latin typeface="Garamond" panose="02020404030301010803" pitchFamily="18" charset="0"/>
              </a:rPr>
              <a:t>Polİtİkaya</a:t>
            </a:r>
            <a:r>
              <a:rPr lang="tr-TR" sz="2200" dirty="0">
                <a:latin typeface="Garamond" panose="02020404030301010803" pitchFamily="18" charset="0"/>
              </a:rPr>
              <a:t> </a:t>
            </a:r>
            <a:r>
              <a:rPr lang="tr-TR" sz="2200" dirty="0" err="1">
                <a:latin typeface="Garamond" panose="02020404030301010803" pitchFamily="18" charset="0"/>
              </a:rPr>
              <a:t>geçİş</a:t>
            </a:r>
            <a:endParaRPr lang="tr-TR" sz="2200" dirty="0"/>
          </a:p>
        </p:txBody>
      </p:sp>
      <p:sp>
        <p:nvSpPr>
          <p:cNvPr id="3" name="İçerik Yer Tutucusu 2"/>
          <p:cNvSpPr>
            <a:spLocks noGrp="1"/>
          </p:cNvSpPr>
          <p:nvPr>
            <p:ph idx="1"/>
          </p:nvPr>
        </p:nvSpPr>
        <p:spPr/>
        <p:txBody>
          <a:bodyPr>
            <a:normAutofit/>
          </a:bodyPr>
          <a:lstStyle/>
          <a:p>
            <a:pPr>
              <a:spcBef>
                <a:spcPts val="0"/>
              </a:spcBef>
            </a:pPr>
            <a:r>
              <a:rPr lang="tr-TR" sz="1900" dirty="0" smtClean="0">
                <a:latin typeface="Garamond" panose="02020404030301010803" pitchFamily="18" charset="0"/>
              </a:rPr>
              <a:t>Çoğalan aktörler</a:t>
            </a:r>
            <a:endParaRPr lang="tr-TR" sz="1900" dirty="0">
              <a:latin typeface="Garamond" panose="02020404030301010803" pitchFamily="18" charset="0"/>
            </a:endParaRPr>
          </a:p>
          <a:p>
            <a:pPr indent="0" algn="just">
              <a:buNone/>
            </a:pPr>
            <a:r>
              <a:rPr lang="tr-TR" sz="1700" dirty="0" smtClean="0">
                <a:latin typeface="Garamond" panose="02020404030301010803" pitchFamily="18" charset="0"/>
              </a:rPr>
              <a:t>- </a:t>
            </a:r>
            <a:r>
              <a:rPr lang="tr-TR" sz="1700" dirty="0"/>
              <a:t>Devletler uluslararası politikanın biricik aktörleri değildir. Yeni aktörler uluslararasından küresele geçişi hızlandırmıştır. Bunun dışında devletlerin hem içinde hem de aralarında olanalar geçmişte hiç olmadığı kadar birbirini etkilemeye başlamıştır. Yeni aktörlerin en önemlisi ulus ötesi şirketlerdir (trans-</a:t>
            </a:r>
            <a:r>
              <a:rPr lang="tr-TR" sz="1700" dirty="0" err="1"/>
              <a:t>national</a:t>
            </a:r>
            <a:r>
              <a:rPr lang="tr-TR" sz="1700" dirty="0"/>
              <a:t> </a:t>
            </a:r>
            <a:r>
              <a:rPr lang="tr-TR" sz="1700" dirty="0" err="1"/>
              <a:t>corporations</a:t>
            </a:r>
            <a:r>
              <a:rPr lang="tr-TR" sz="1700" dirty="0"/>
              <a:t> TNC) daha sonra hükümet dışı örgütler gelir (</a:t>
            </a:r>
            <a:r>
              <a:rPr lang="tr-TR" sz="1700" dirty="0" err="1"/>
              <a:t>non-govermental</a:t>
            </a:r>
            <a:r>
              <a:rPr lang="tr-TR" sz="1700" dirty="0"/>
              <a:t> </a:t>
            </a:r>
            <a:r>
              <a:rPr lang="tr-TR" sz="1700" dirty="0" err="1"/>
              <a:t>organizations</a:t>
            </a:r>
            <a:r>
              <a:rPr lang="tr-TR" sz="1700" dirty="0"/>
              <a:t> NGO</a:t>
            </a:r>
            <a:r>
              <a:rPr lang="tr-TR" sz="1700" dirty="0" smtClean="0"/>
              <a:t>).</a:t>
            </a:r>
            <a:endParaRPr lang="tr-TR" sz="1700" dirty="0"/>
          </a:p>
        </p:txBody>
      </p:sp>
    </p:spTree>
    <p:extLst>
      <p:ext uri="{BB962C8B-B14F-4D97-AF65-F5344CB8AC3E}">
        <p14:creationId xmlns:p14="http://schemas.microsoft.com/office/powerpoint/2010/main" val="1977242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Küresel </a:t>
            </a:r>
            <a:r>
              <a:rPr lang="tr-TR" sz="2000" dirty="0" err="1">
                <a:latin typeface="Garamond" panose="02020404030301010803" pitchFamily="18" charset="0"/>
              </a:rPr>
              <a:t>Polİtİkaya</a:t>
            </a:r>
            <a:r>
              <a:rPr lang="tr-TR" sz="2000" dirty="0">
                <a:latin typeface="Garamond" panose="02020404030301010803" pitchFamily="18" charset="0"/>
              </a:rPr>
              <a:t> </a:t>
            </a:r>
            <a:r>
              <a:rPr lang="tr-TR" sz="2000" dirty="0" err="1">
                <a:latin typeface="Garamond" panose="02020404030301010803" pitchFamily="18" charset="0"/>
              </a:rPr>
              <a:t>geçİş</a:t>
            </a:r>
            <a:endParaRPr lang="tr-TR" sz="2000" dirty="0"/>
          </a:p>
        </p:txBody>
      </p:sp>
      <p:sp>
        <p:nvSpPr>
          <p:cNvPr id="3" name="İçerik Yer Tutucusu 2"/>
          <p:cNvSpPr>
            <a:spLocks noGrp="1"/>
          </p:cNvSpPr>
          <p:nvPr>
            <p:ph idx="1"/>
          </p:nvPr>
        </p:nvSpPr>
        <p:spPr/>
        <p:txBody>
          <a:bodyPr>
            <a:normAutofit/>
          </a:bodyPr>
          <a:lstStyle/>
          <a:p>
            <a:pPr>
              <a:spcBef>
                <a:spcPts val="0"/>
              </a:spcBef>
            </a:pPr>
            <a:r>
              <a:rPr lang="tr-TR" dirty="0" smtClean="0">
                <a:latin typeface="Garamond" panose="02020404030301010803" pitchFamily="18" charset="0"/>
              </a:rPr>
              <a:t>Diğer aktörler ve TNC-NGO dengesi</a:t>
            </a:r>
            <a:endParaRPr lang="tr-TR" dirty="0">
              <a:latin typeface="Garamond" panose="02020404030301010803" pitchFamily="18" charset="0"/>
            </a:endParaRPr>
          </a:p>
          <a:p>
            <a:pPr indent="0" algn="just">
              <a:lnSpc>
                <a:spcPct val="110000"/>
              </a:lnSpc>
              <a:spcBef>
                <a:spcPts val="0"/>
              </a:spcBef>
              <a:buNone/>
            </a:pPr>
            <a:endParaRPr lang="tr-TR" sz="1600" dirty="0" smtClean="0"/>
          </a:p>
          <a:p>
            <a:pPr indent="0" algn="just">
              <a:lnSpc>
                <a:spcPct val="110000"/>
              </a:lnSpc>
              <a:spcBef>
                <a:spcPts val="0"/>
              </a:spcBef>
              <a:buNone/>
            </a:pPr>
            <a:r>
              <a:rPr lang="tr-TR" sz="1600" dirty="0" smtClean="0"/>
              <a:t>- TNC </a:t>
            </a:r>
            <a:r>
              <a:rPr lang="tr-TR" sz="1600" dirty="0"/>
              <a:t>ve NGO devlet dışı aktörlerinden başka aktörler de </a:t>
            </a:r>
            <a:r>
              <a:rPr lang="tr-TR" sz="1600" dirty="0" smtClean="0"/>
              <a:t>vardır: </a:t>
            </a:r>
            <a:r>
              <a:rPr lang="tr-TR" sz="1600" dirty="0"/>
              <a:t>Terör </a:t>
            </a:r>
            <a:r>
              <a:rPr lang="tr-TR" sz="1600" dirty="0" smtClean="0"/>
              <a:t>örgütleri, Papalık, bireyler </a:t>
            </a:r>
            <a:r>
              <a:rPr lang="tr-TR" sz="1600" dirty="0"/>
              <a:t>gibi. </a:t>
            </a:r>
            <a:endParaRPr lang="tr-TR" sz="1600" dirty="0" smtClean="0"/>
          </a:p>
          <a:p>
            <a:pPr indent="0" algn="just">
              <a:lnSpc>
                <a:spcPct val="110000"/>
              </a:lnSpc>
              <a:spcBef>
                <a:spcPts val="0"/>
              </a:spcBef>
              <a:buNone/>
            </a:pPr>
            <a:endParaRPr lang="tr-TR" sz="1600" i="1" dirty="0" smtClean="0"/>
          </a:p>
          <a:p>
            <a:pPr indent="0" algn="just">
              <a:lnSpc>
                <a:spcPct val="110000"/>
              </a:lnSpc>
              <a:spcBef>
                <a:spcPts val="0"/>
              </a:spcBef>
              <a:buNone/>
            </a:pPr>
            <a:r>
              <a:rPr lang="tr-TR" sz="1600" dirty="0" smtClean="0"/>
              <a:t>- Ulus </a:t>
            </a:r>
            <a:r>
              <a:rPr lang="tr-TR" sz="1600" dirty="0"/>
              <a:t>ötesi şirketler ile hükümet dışı örgütler arasındaki temel fark kar amacı güdüp </a:t>
            </a:r>
            <a:r>
              <a:rPr lang="tr-TR" sz="1600" dirty="0" smtClean="0"/>
              <a:t>gütmemektir</a:t>
            </a:r>
            <a:r>
              <a:rPr lang="tr-TR" sz="1600" dirty="0"/>
              <a:t>. Biricik amacı kar etmek olan ulus ötesi şirketlerin olumsuz etkisini dengelemek için hükümet dışı örgütler çaba gösterir. Parasal güce karşı ahlaki güç denge oluşturmaya çalışır. </a:t>
            </a:r>
            <a:r>
              <a:rPr lang="tr-TR" sz="1600" dirty="0">
                <a:latin typeface="Garamond" panose="02020404030301010803" pitchFamily="18" charset="0"/>
              </a:rPr>
              <a:t>	</a:t>
            </a:r>
            <a:endParaRPr lang="tr-TR" sz="1600" dirty="0" smtClean="0"/>
          </a:p>
        </p:txBody>
      </p:sp>
    </p:spTree>
    <p:extLst>
      <p:ext uri="{BB962C8B-B14F-4D97-AF65-F5344CB8AC3E}">
        <p14:creationId xmlns:p14="http://schemas.microsoft.com/office/powerpoint/2010/main" val="133537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Küresel </a:t>
            </a:r>
            <a:r>
              <a:rPr lang="tr-TR" sz="2000" dirty="0" err="1">
                <a:latin typeface="Garamond" panose="02020404030301010803" pitchFamily="18" charset="0"/>
              </a:rPr>
              <a:t>Polİtİkaya</a:t>
            </a:r>
            <a:r>
              <a:rPr lang="tr-TR" sz="2000" dirty="0">
                <a:latin typeface="Garamond" panose="02020404030301010803" pitchFamily="18" charset="0"/>
              </a:rPr>
              <a:t> </a:t>
            </a:r>
            <a:r>
              <a:rPr lang="tr-TR" sz="2000" dirty="0" err="1">
                <a:latin typeface="Garamond" panose="02020404030301010803" pitchFamily="18" charset="0"/>
              </a:rPr>
              <a:t>geçİş</a:t>
            </a:r>
            <a:endParaRPr lang="tr-TR" sz="2000" dirty="0"/>
          </a:p>
        </p:txBody>
      </p:sp>
      <p:sp>
        <p:nvSpPr>
          <p:cNvPr id="3" name="İçerik Yer Tutucusu 2"/>
          <p:cNvSpPr>
            <a:spLocks noGrp="1"/>
          </p:cNvSpPr>
          <p:nvPr>
            <p:ph idx="1"/>
          </p:nvPr>
        </p:nvSpPr>
        <p:spPr/>
        <p:txBody>
          <a:bodyPr>
            <a:normAutofit fontScale="85000" lnSpcReduction="10000"/>
          </a:bodyPr>
          <a:lstStyle/>
          <a:p>
            <a:pPr>
              <a:spcBef>
                <a:spcPts val="0"/>
              </a:spcBef>
            </a:pPr>
            <a:r>
              <a:rPr lang="tr-TR" sz="2000" dirty="0">
                <a:latin typeface="Garamond" panose="02020404030301010803" pitchFamily="18" charset="0"/>
              </a:rPr>
              <a:t>Bilardo topu </a:t>
            </a:r>
            <a:r>
              <a:rPr lang="tr-TR" sz="2000" dirty="0" smtClean="0">
                <a:latin typeface="Garamond" panose="02020404030301010803" pitchFamily="18" charset="0"/>
              </a:rPr>
              <a:t>modeli</a:t>
            </a:r>
            <a:endParaRPr lang="tr-TR" sz="2000" dirty="0">
              <a:latin typeface="Garamond" panose="02020404030301010803" pitchFamily="18" charset="0"/>
            </a:endParaRPr>
          </a:p>
          <a:p>
            <a:pPr indent="0" algn="just">
              <a:spcBef>
                <a:spcPts val="0"/>
              </a:spcBef>
              <a:buNone/>
            </a:pPr>
            <a:r>
              <a:rPr lang="tr-TR" dirty="0" smtClean="0"/>
              <a:t>- Uluslararası </a:t>
            </a:r>
            <a:r>
              <a:rPr lang="tr-TR" dirty="0"/>
              <a:t>politika döneminde  devletlerin biricik aktör olduğu ve iç ve dış politikalarının birbirinden tümüyle ayrı olduğu kabul edilirdi. Bilardo topu modeli de denilen bu kabule göre devletlerin egemenliği iç ve dış politika arasındaki geçirimsiz sınırı oluştururdu. Bu </a:t>
            </a:r>
            <a:r>
              <a:rPr lang="tr-TR" dirty="0" err="1"/>
              <a:t>ndenele</a:t>
            </a:r>
            <a:r>
              <a:rPr lang="tr-TR" dirty="0"/>
              <a:t> uluslararası politika devletlerin güvenlik kaygılarının belirlediği diplomatik ve askeri ilişkilerden ibaretti. İktisadi ilişkilerin bile doğrudan devletler arasında olduğu kabul edilirdi. Bu devletler </a:t>
            </a:r>
            <a:r>
              <a:rPr lang="tr-TR" dirty="0" err="1"/>
              <a:t>Westphalian</a:t>
            </a:r>
            <a:r>
              <a:rPr lang="tr-TR" dirty="0"/>
              <a:t> devlet sistemi anlayışı çerçevesinde egemen ve eşit kabul ediliyordu. Şüphesiz güç farkı egemenliğe ve eşitliğe aykırı bir durum yaratmadığı kabul edilirdi. </a:t>
            </a:r>
            <a:endParaRPr lang="tr-TR" dirty="0">
              <a:latin typeface="Garamond" panose="02020404030301010803" pitchFamily="18" charset="0"/>
            </a:endParaRPr>
          </a:p>
          <a:p>
            <a:pPr>
              <a:lnSpc>
                <a:spcPct val="110000"/>
              </a:lnSpc>
              <a:spcBef>
                <a:spcPts val="0"/>
              </a:spcBef>
            </a:pPr>
            <a:endParaRPr lang="tr-TR" dirty="0" smtClean="0">
              <a:latin typeface="Garamond" panose="02020404030301010803" pitchFamily="18" charset="0"/>
            </a:endParaRPr>
          </a:p>
        </p:txBody>
      </p:sp>
    </p:spTree>
    <p:extLst>
      <p:ext uri="{BB962C8B-B14F-4D97-AF65-F5344CB8AC3E}">
        <p14:creationId xmlns:p14="http://schemas.microsoft.com/office/powerpoint/2010/main" val="277667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latin typeface="Garamond" panose="02020404030301010803" pitchFamily="18" charset="0"/>
              </a:rPr>
              <a:t>Küresel </a:t>
            </a:r>
            <a:r>
              <a:rPr lang="tr-TR" sz="2000" dirty="0" err="1">
                <a:latin typeface="Garamond" panose="02020404030301010803" pitchFamily="18" charset="0"/>
              </a:rPr>
              <a:t>PolİtİkaNIN</a:t>
            </a:r>
            <a:r>
              <a:rPr lang="tr-TR" sz="2000" dirty="0">
                <a:latin typeface="Garamond" panose="02020404030301010803" pitchFamily="18" charset="0"/>
              </a:rPr>
              <a:t> </a:t>
            </a:r>
            <a:r>
              <a:rPr lang="tr-TR" sz="2000" dirty="0" err="1">
                <a:latin typeface="Garamond" panose="02020404030301010803" pitchFamily="18" charset="0"/>
              </a:rPr>
              <a:t>UNsurlarI</a:t>
            </a:r>
            <a:endParaRPr lang="tr-TR" sz="2000" dirty="0"/>
          </a:p>
        </p:txBody>
      </p:sp>
      <p:sp>
        <p:nvSpPr>
          <p:cNvPr id="3" name="İçerik Yer Tutucusu 2"/>
          <p:cNvSpPr>
            <a:spLocks noGrp="1"/>
          </p:cNvSpPr>
          <p:nvPr>
            <p:ph idx="1"/>
          </p:nvPr>
        </p:nvSpPr>
        <p:spPr/>
        <p:txBody>
          <a:bodyPr>
            <a:normAutofit fontScale="77500" lnSpcReduction="20000"/>
          </a:bodyPr>
          <a:lstStyle/>
          <a:p>
            <a:pPr algn="just">
              <a:spcBef>
                <a:spcPts val="0"/>
              </a:spcBef>
            </a:pPr>
            <a:r>
              <a:rPr lang="tr-TR" sz="2100" dirty="0" smtClean="0">
                <a:latin typeface="Garamond" panose="02020404030301010803" pitchFamily="18" charset="0"/>
              </a:rPr>
              <a:t>Örümcek ağı modeli</a:t>
            </a:r>
          </a:p>
          <a:p>
            <a:pPr indent="0" algn="just">
              <a:spcBef>
                <a:spcPts val="0"/>
              </a:spcBef>
              <a:buNone/>
            </a:pPr>
            <a:r>
              <a:rPr lang="tr-TR" dirty="0" smtClean="0">
                <a:latin typeface="Garamond" panose="02020404030301010803" pitchFamily="18" charset="0"/>
              </a:rPr>
              <a:t>- </a:t>
            </a:r>
            <a:r>
              <a:rPr lang="tr-TR" dirty="0"/>
              <a:t>Günümüz dünyası diğer bir deyişle küresel politika dünyası bilardo topu modeli yerine örümcek ağı modeli ile sembolize edilmektedir. </a:t>
            </a:r>
          </a:p>
          <a:p>
            <a:pPr indent="0" algn="just">
              <a:spcBef>
                <a:spcPts val="0"/>
              </a:spcBef>
              <a:buNone/>
            </a:pPr>
            <a:r>
              <a:rPr lang="tr-TR" dirty="0" smtClean="0"/>
              <a:t>- Örümcek </a:t>
            </a:r>
            <a:r>
              <a:rPr lang="tr-TR" dirty="0"/>
              <a:t>ağı modelinde devletler hala başat aktörlerdir ama biricik aktör değildirler. Devletlerin iç ve dış politikası arasında koparılamaz bir ilişki vardır. Dolayısıyla bir devletin iç politikası ile diğer devletlerin politikaları da birbirlerini etkiler. Bu karşılıklı etkileşimler ulus ötesi mal, para, bilgi, fikir ve kısmen de insan hareketleri sayesinde karşılıklı bağımlılık oluşturur. Örümcek ağı modelinde sadece devletler değil tüm aktörler karşılıklı bağlanmıştır.  Böyle bir ortamda kolektif ikilemler giderek artmakta ve aktörlerin birlikte sorunları çözmesine yol açmaktadır</a:t>
            </a:r>
            <a:r>
              <a:rPr lang="tr-TR" dirty="0" smtClean="0"/>
              <a:t>.</a:t>
            </a:r>
            <a:endParaRPr lang="tr-TR" dirty="0">
              <a:latin typeface="Garamond" panose="02020404030301010803" pitchFamily="18" charset="0"/>
            </a:endParaRPr>
          </a:p>
        </p:txBody>
      </p:sp>
    </p:spTree>
    <p:extLst>
      <p:ext uri="{BB962C8B-B14F-4D97-AF65-F5344CB8AC3E}">
        <p14:creationId xmlns:p14="http://schemas.microsoft.com/office/powerpoint/2010/main" val="901596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Küresel </a:t>
            </a:r>
            <a:r>
              <a:rPr lang="tr-TR" sz="2000" dirty="0" err="1">
                <a:latin typeface="Garamond" panose="02020404030301010803" pitchFamily="18" charset="0"/>
              </a:rPr>
              <a:t>Polİtİka</a:t>
            </a:r>
            <a:r>
              <a:rPr lang="tr-TR" sz="2000" dirty="0">
                <a:latin typeface="Garamond" panose="02020404030301010803" pitchFamily="18" charset="0"/>
              </a:rPr>
              <a:t/>
            </a:r>
            <a:br>
              <a:rPr lang="tr-TR" sz="2000" dirty="0">
                <a:latin typeface="Garamond" panose="02020404030301010803" pitchFamily="18" charset="0"/>
              </a:rPr>
            </a:br>
            <a:r>
              <a:rPr lang="tr-TR" sz="2000" cap="none" dirty="0">
                <a:latin typeface="Garamond" panose="02020404030301010803" pitchFamily="18" charset="0"/>
              </a:rPr>
              <a:t>Kavramlar</a:t>
            </a:r>
            <a:endParaRPr lang="tr-TR" sz="2000" dirty="0"/>
          </a:p>
        </p:txBody>
      </p:sp>
      <p:sp>
        <p:nvSpPr>
          <p:cNvPr id="3" name="İçerik Yer Tutucusu 2"/>
          <p:cNvSpPr>
            <a:spLocks noGrp="1"/>
          </p:cNvSpPr>
          <p:nvPr>
            <p:ph idx="1"/>
          </p:nvPr>
        </p:nvSpPr>
        <p:spPr/>
        <p:txBody>
          <a:bodyPr>
            <a:normAutofit/>
          </a:bodyPr>
          <a:lstStyle/>
          <a:p>
            <a:r>
              <a:rPr lang="tr-TR" sz="1600" dirty="0"/>
              <a:t>Otorite: Kabul edilmiş bir itaat görevi temelinde başkalarının davranışlarını etkileme hakkı </a:t>
            </a:r>
            <a:r>
              <a:rPr lang="tr-TR" sz="1600" dirty="0" smtClean="0"/>
              <a:t>veya </a:t>
            </a:r>
            <a:r>
              <a:rPr lang="tr-TR" sz="1600" dirty="0"/>
              <a:t>meşrutiyet örtüsü altında güç</a:t>
            </a:r>
            <a:r>
              <a:rPr lang="tr-TR" sz="1600" dirty="0" smtClean="0"/>
              <a:t>.</a:t>
            </a:r>
          </a:p>
          <a:p>
            <a:r>
              <a:rPr lang="tr-TR" sz="1600" dirty="0" err="1"/>
              <a:t>Davranışsalcılık</a:t>
            </a:r>
            <a:r>
              <a:rPr lang="tr-TR" sz="1600" dirty="0"/>
              <a:t>: Sosyal teorilerin yalnızca araştırmaya </a:t>
            </a:r>
            <a:r>
              <a:rPr lang="tr-TR" sz="1600" dirty="0" smtClean="0"/>
              <a:t>sayısallaştırılabilir </a:t>
            </a:r>
            <a:r>
              <a:rPr lang="tr-TR" sz="1600" dirty="0"/>
              <a:t>veri sağlayan gözlemlenebilir davranışlar temelinde oluşturulması gerektiği inancı.</a:t>
            </a:r>
          </a:p>
          <a:p>
            <a:r>
              <a:rPr lang="tr-TR" sz="1600" dirty="0"/>
              <a:t>Karma aktör modeli: Devletlerin ve ulusal hükümetlerin rolünü inkar etmeden uluslararası politikanın çok daha geniş çıkar ve grup yelpazesi tarafından şekillendirildiği teorisi.</a:t>
            </a:r>
          </a:p>
          <a:p>
            <a:endParaRPr lang="tr-TR" sz="1600" dirty="0"/>
          </a:p>
        </p:txBody>
      </p:sp>
    </p:spTree>
    <p:extLst>
      <p:ext uri="{BB962C8B-B14F-4D97-AF65-F5344CB8AC3E}">
        <p14:creationId xmlns:p14="http://schemas.microsoft.com/office/powerpoint/2010/main" val="3912421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Küresel </a:t>
            </a:r>
            <a:r>
              <a:rPr lang="tr-TR" sz="2000" dirty="0" err="1">
                <a:latin typeface="Garamond" panose="02020404030301010803" pitchFamily="18" charset="0"/>
              </a:rPr>
              <a:t>Polİtİka</a:t>
            </a:r>
            <a:r>
              <a:rPr lang="tr-TR" sz="2000" dirty="0">
                <a:latin typeface="Garamond" panose="02020404030301010803" pitchFamily="18" charset="0"/>
              </a:rPr>
              <a:t/>
            </a:r>
            <a:br>
              <a:rPr lang="tr-TR" sz="2000" dirty="0">
                <a:latin typeface="Garamond" panose="02020404030301010803" pitchFamily="18" charset="0"/>
              </a:rPr>
            </a:br>
            <a:r>
              <a:rPr lang="tr-TR" sz="2000" cap="none" dirty="0">
                <a:latin typeface="Garamond" panose="02020404030301010803" pitchFamily="18" charset="0"/>
              </a:rPr>
              <a:t>Kavramlar</a:t>
            </a:r>
            <a:endParaRPr lang="tr-TR" sz="2000" dirty="0"/>
          </a:p>
        </p:txBody>
      </p:sp>
      <p:sp>
        <p:nvSpPr>
          <p:cNvPr id="3" name="İçerik Yer Tutucusu 2"/>
          <p:cNvSpPr>
            <a:spLocks noGrp="1"/>
          </p:cNvSpPr>
          <p:nvPr>
            <p:ph idx="1"/>
          </p:nvPr>
        </p:nvSpPr>
        <p:spPr/>
        <p:txBody>
          <a:bodyPr>
            <a:normAutofit/>
          </a:bodyPr>
          <a:lstStyle/>
          <a:p>
            <a:pPr>
              <a:spcBef>
                <a:spcPts val="0"/>
              </a:spcBef>
            </a:pPr>
            <a:r>
              <a:rPr lang="tr-TR" sz="1600" dirty="0"/>
              <a:t>Devletler sistemi: Devletler arasında düzenin ve tahmin edilebilirliğin ölçütünü oluşturan ilişkiler örüntüsü.</a:t>
            </a:r>
          </a:p>
          <a:p>
            <a:pPr>
              <a:spcBef>
                <a:spcPts val="0"/>
              </a:spcBef>
            </a:pPr>
            <a:r>
              <a:rPr lang="tr-TR" sz="1600" dirty="0"/>
              <a:t>Devlet merkezcilik: Dünya sahnesi ve iç politikaya devleti temel aktör </a:t>
            </a:r>
            <a:r>
              <a:rPr lang="tr-TR" sz="1600" dirty="0" smtClean="0"/>
              <a:t>olarak </a:t>
            </a:r>
            <a:r>
              <a:rPr lang="tr-TR" sz="1600" dirty="0"/>
              <a:t>alan bir siyasi analiz yaklaşımı</a:t>
            </a:r>
            <a:r>
              <a:rPr lang="tr-TR" sz="1600" dirty="0" smtClean="0"/>
              <a:t>.</a:t>
            </a:r>
          </a:p>
          <a:p>
            <a:pPr>
              <a:spcBef>
                <a:spcPts val="0"/>
              </a:spcBef>
            </a:pPr>
            <a:r>
              <a:rPr lang="tr-TR" sz="1600" dirty="0"/>
              <a:t>Güvenlik: Tehlikeden uzak olma ve tehlikenin </a:t>
            </a:r>
            <a:r>
              <a:rPr lang="tr-TR" sz="1600" dirty="0" smtClean="0"/>
              <a:t>yokluğu.</a:t>
            </a:r>
          </a:p>
          <a:p>
            <a:pPr>
              <a:spcBef>
                <a:spcPts val="0"/>
              </a:spcBef>
            </a:pPr>
            <a:r>
              <a:rPr lang="tr-TR" sz="1600" dirty="0"/>
              <a:t>Diplomasi: Savaşa başvurmadan sorunları çözmeye çalışan devletler arasındaki müzakere ve iletişim </a:t>
            </a:r>
            <a:r>
              <a:rPr lang="tr-TR" sz="1600" dirty="0" smtClean="0"/>
              <a:t>süreci.</a:t>
            </a:r>
            <a:endParaRPr lang="tr-TR" sz="1600" dirty="0"/>
          </a:p>
          <a:p>
            <a:pPr>
              <a:spcBef>
                <a:spcPts val="0"/>
              </a:spcBef>
            </a:pPr>
            <a:endParaRPr lang="tr-TR" sz="1600" dirty="0"/>
          </a:p>
        </p:txBody>
      </p:sp>
    </p:spTree>
    <p:extLst>
      <p:ext uri="{BB962C8B-B14F-4D97-AF65-F5344CB8AC3E}">
        <p14:creationId xmlns:p14="http://schemas.microsoft.com/office/powerpoint/2010/main" val="2008528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675</TotalTime>
  <Words>659</Words>
  <Application>Microsoft Office PowerPoint</Application>
  <PresentationFormat>Ekran Gösterisi (4:3)</PresentationFormat>
  <Paragraphs>41</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ULS219  UluslararasI Polİtİka-I</vt:lpstr>
      <vt:lpstr>V. hafta</vt:lpstr>
      <vt:lpstr>Küresel Polİtİkaya geçİş</vt:lpstr>
      <vt:lpstr> Küresel Polİtİkaya geçİş</vt:lpstr>
      <vt:lpstr>Küresel Polİtİkaya geçİş</vt:lpstr>
      <vt:lpstr>Küresel Polİtİkaya geçİş</vt:lpstr>
      <vt:lpstr>Küresel PolİtİkaNIN UNsurlarI</vt:lpstr>
      <vt:lpstr>Küresel Polİtİka Kavramlar</vt:lpstr>
      <vt:lpstr>Küresel Polİtİka Kavramlar</vt:lpstr>
      <vt:lpstr>Küresel Polİtİka Kavramlar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177</cp:revision>
  <dcterms:created xsi:type="dcterms:W3CDTF">2018-02-05T17:47:31Z</dcterms:created>
  <dcterms:modified xsi:type="dcterms:W3CDTF">2020-01-13T00:25:56Z</dcterms:modified>
</cp:coreProperties>
</file>