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65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62" y="3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F13E6-C222-4414-AD3D-B8BD4B3AEE98}" type="datetimeFigureOut">
              <a:rPr lang="en-US" smtClean="0"/>
              <a:t>1/3/2023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E2C87-C4E7-496C-8A18-E9AD7AD562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121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F13E6-C222-4414-AD3D-B8BD4B3AEE98}" type="datetimeFigureOut">
              <a:rPr lang="en-US" smtClean="0"/>
              <a:t>1/3/2023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E2C87-C4E7-496C-8A18-E9AD7AD562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4273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F13E6-C222-4414-AD3D-B8BD4B3AEE98}" type="datetimeFigureOut">
              <a:rPr lang="en-US" smtClean="0"/>
              <a:t>1/3/2023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E2C87-C4E7-496C-8A18-E9AD7AD562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4767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658938" y="1600200"/>
            <a:ext cx="6837362" cy="3200400"/>
            <a:chOff x="1045" y="1008"/>
            <a:chExt cx="4307" cy="2016"/>
          </a:xfrm>
        </p:grpSpPr>
        <p:sp>
          <p:nvSpPr>
            <p:cNvPr id="5" name="Oval 3"/>
            <p:cNvSpPr>
              <a:spLocks noChangeArrowheads="1"/>
            </p:cNvSpPr>
            <p:nvPr/>
          </p:nvSpPr>
          <p:spPr bwMode="hidden">
            <a:xfrm flipH="1">
              <a:off x="4392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hidden">
            <a:xfrm flipH="1">
              <a:off x="3264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hidden">
            <a:xfrm flipH="1">
              <a:off x="2136" y="1008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0E0F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hidden">
            <a:xfrm flipH="1">
              <a:off x="2136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hidden">
            <a:xfrm flipH="1">
              <a:off x="1045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hidden">
            <a:xfrm flipH="1">
              <a:off x="4392" y="2064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0E0F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sp>
        <p:nvSpPr>
          <p:cNvPr id="77836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685800" y="1219200"/>
            <a:ext cx="7772400" cy="1933575"/>
          </a:xfrm>
        </p:spPr>
        <p:txBody>
          <a:bodyPr anchor="b"/>
          <a:lstStyle>
            <a:lvl1pPr algn="r">
              <a:defRPr sz="4400"/>
            </a:lvl1pPr>
          </a:lstStyle>
          <a:p>
            <a:pPr lvl="0"/>
            <a:r>
              <a:rPr lang="tr-TR" altLang="tr-TR" noProof="0"/>
              <a:t>Asıl başlık stili için tıklatın</a:t>
            </a:r>
          </a:p>
        </p:txBody>
      </p:sp>
      <p:sp>
        <p:nvSpPr>
          <p:cNvPr id="77837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2057400" y="3505200"/>
            <a:ext cx="6400800" cy="1752600"/>
          </a:xfrm>
        </p:spPr>
        <p:txBody>
          <a:bodyPr/>
          <a:lstStyle>
            <a:lvl1pPr marL="0" indent="0" algn="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tr-TR" altLang="tr-TR" noProof="0"/>
              <a:t>Asıl alt başlık stilini düzenlemek için tıklatın</a:t>
            </a:r>
          </a:p>
        </p:txBody>
      </p:sp>
      <p:sp>
        <p:nvSpPr>
          <p:cNvPr id="11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12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13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45A5BC2-5867-4DAA-BE82-0F8EEA81D951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49955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AD9E44-D551-432F-9358-128D1CED5AB1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92760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5CB33E-0B3C-4AED-B090-2B3B6857FA67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82569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44135B-9DE8-4808-8118-60DEB1D6DABC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01230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9E8018-7EC8-4478-8070-48AC82470DAE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8976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848542-3A72-4F2B-9977-628BF28DA676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712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1E0204-4EFD-48D9-A85C-E0B4114F7018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697441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5698F9-BA04-4363-AA88-E05903BA664A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2306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F13E6-C222-4414-AD3D-B8BD4B3AEE98}" type="datetimeFigureOut">
              <a:rPr lang="en-US" smtClean="0"/>
              <a:t>1/3/2023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E2C87-C4E7-496C-8A18-E9AD7AD562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87986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A5BC36-C806-447D-8F15-11CD13756D61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34091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B50BED-269B-4343-B4B0-ECA563F3E18A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870086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6287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628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AE949A-BCA5-4422-B7E7-03DA0808DB93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1756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F13E6-C222-4414-AD3D-B8BD4B3AEE98}" type="datetimeFigureOut">
              <a:rPr lang="en-US" smtClean="0"/>
              <a:t>1/3/2023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E2C87-C4E7-496C-8A18-E9AD7AD562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865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F13E6-C222-4414-AD3D-B8BD4B3AEE98}" type="datetimeFigureOut">
              <a:rPr lang="en-US" smtClean="0"/>
              <a:t>1/3/2023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E2C87-C4E7-496C-8A18-E9AD7AD562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637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F13E6-C222-4414-AD3D-B8BD4B3AEE98}" type="datetimeFigureOut">
              <a:rPr lang="en-US" smtClean="0"/>
              <a:t>1/3/2023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E2C87-C4E7-496C-8A18-E9AD7AD562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463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F13E6-C222-4414-AD3D-B8BD4B3AEE98}" type="datetimeFigureOut">
              <a:rPr lang="en-US" smtClean="0"/>
              <a:t>1/3/2023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E2C87-C4E7-496C-8A18-E9AD7AD562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364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F13E6-C222-4414-AD3D-B8BD4B3AEE98}" type="datetimeFigureOut">
              <a:rPr lang="en-US" smtClean="0"/>
              <a:t>1/3/2023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E2C87-C4E7-496C-8A18-E9AD7AD562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11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F13E6-C222-4414-AD3D-B8BD4B3AEE98}" type="datetimeFigureOut">
              <a:rPr lang="en-US" smtClean="0"/>
              <a:t>1/3/2023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E2C87-C4E7-496C-8A18-E9AD7AD562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394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F13E6-C222-4414-AD3D-B8BD4B3AEE98}" type="datetimeFigureOut">
              <a:rPr lang="en-US" smtClean="0"/>
              <a:t>1/3/2023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E2C87-C4E7-496C-8A18-E9AD7AD562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967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9F13E6-C222-4414-AD3D-B8BD4B3AEE98}" type="datetimeFigureOut">
              <a:rPr lang="en-US" smtClean="0"/>
              <a:t>1/3/2023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DE2C87-C4E7-496C-8A18-E9AD7AD562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315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071563" y="304800"/>
            <a:ext cx="7615237" cy="1106488"/>
            <a:chOff x="675" y="192"/>
            <a:chExt cx="4797" cy="697"/>
          </a:xfrm>
        </p:grpSpPr>
        <p:sp>
          <p:nvSpPr>
            <p:cNvPr id="1032" name="Oval 3"/>
            <p:cNvSpPr>
              <a:spLocks noChangeArrowheads="1"/>
            </p:cNvSpPr>
            <p:nvPr/>
          </p:nvSpPr>
          <p:spPr bwMode="hidden">
            <a:xfrm flipH="1">
              <a:off x="3067" y="192"/>
              <a:ext cx="696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033" name="Oval 4"/>
            <p:cNvSpPr>
              <a:spLocks noChangeArrowheads="1"/>
            </p:cNvSpPr>
            <p:nvPr/>
          </p:nvSpPr>
          <p:spPr bwMode="hidden">
            <a:xfrm flipH="1">
              <a:off x="4777" y="192"/>
              <a:ext cx="695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034" name="Oval 5"/>
            <p:cNvSpPr>
              <a:spLocks noChangeArrowheads="1"/>
            </p:cNvSpPr>
            <p:nvPr/>
          </p:nvSpPr>
          <p:spPr bwMode="hidden">
            <a:xfrm flipH="1">
              <a:off x="675" y="193"/>
              <a:ext cx="695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035" name="Oval 6"/>
            <p:cNvSpPr>
              <a:spLocks noChangeArrowheads="1"/>
            </p:cNvSpPr>
            <p:nvPr/>
          </p:nvSpPr>
          <p:spPr bwMode="hidden">
            <a:xfrm flipH="1">
              <a:off x="3984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0E0F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036" name="Oval 7"/>
            <p:cNvSpPr>
              <a:spLocks noChangeArrowheads="1"/>
            </p:cNvSpPr>
            <p:nvPr/>
          </p:nvSpPr>
          <p:spPr bwMode="hidden">
            <a:xfrm flipH="1">
              <a:off x="1486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sp>
        <p:nvSpPr>
          <p:cNvPr id="1027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/>
              <a:t>Asıl metin stillerini düzenlemek için tıklatın</a:t>
            </a:r>
          </a:p>
          <a:p>
            <a:pPr lvl="1"/>
            <a:r>
              <a:rPr lang="tr-TR" altLang="tr-TR"/>
              <a:t>İkinci düzey</a:t>
            </a:r>
          </a:p>
          <a:p>
            <a:pPr lvl="2"/>
            <a:r>
              <a:rPr lang="tr-TR" altLang="tr-TR"/>
              <a:t>Üçüncü düzey</a:t>
            </a:r>
          </a:p>
          <a:p>
            <a:pPr lvl="3"/>
            <a:r>
              <a:rPr lang="tr-TR" altLang="tr-TR"/>
              <a:t>Dördüncü düzey</a:t>
            </a:r>
          </a:p>
          <a:p>
            <a:pPr lvl="4"/>
            <a:r>
              <a:rPr lang="tr-TR" altLang="tr-TR"/>
              <a:t>Beşinci düzey</a:t>
            </a:r>
          </a:p>
        </p:txBody>
      </p:sp>
      <p:sp>
        <p:nvSpPr>
          <p:cNvPr id="76809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7681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76811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4957438-588C-4F2D-A5C5-19A8134466F2}" type="slidenum">
              <a:rPr lang="tr-TR" altLang="tr-TR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1031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/>
              <a:t>Asıl başlık stili için tıklatın</a:t>
            </a:r>
          </a:p>
        </p:txBody>
      </p:sp>
    </p:spTree>
    <p:extLst>
      <p:ext uri="{BB962C8B-B14F-4D97-AF65-F5344CB8AC3E}">
        <p14:creationId xmlns:p14="http://schemas.microsoft.com/office/powerpoint/2010/main" val="3242555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¡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9552" y="2636912"/>
            <a:ext cx="8388424" cy="3168352"/>
          </a:xfrm>
        </p:spPr>
        <p:txBody>
          <a:bodyPr/>
          <a:lstStyle/>
          <a:p>
            <a:pPr algn="l" eaLnBrk="1" hangingPunct="1"/>
            <a:r>
              <a:rPr lang="tr-TR" altLang="tr-TR" b="1" dirty="0">
                <a:latin typeface="Times New Roman" pitchFamily="18" charset="0"/>
              </a:rPr>
              <a:t>        10	   </a:t>
            </a:r>
          </a:p>
          <a:p>
            <a:pPr algn="l" eaLnBrk="1" hangingPunct="1"/>
            <a:r>
              <a:rPr lang="tr-TR" altLang="tr-TR" sz="2000" dirty="0">
                <a:latin typeface="Arial" panose="020B0604020202020204" pitchFamily="34" charset="0"/>
              </a:rPr>
              <a:t>DEEP BEDDING AND CAGE SYSTEMS FOR LAYER AND BROILER</a:t>
            </a:r>
            <a:endParaRPr lang="tr-TR" altLang="tr-TR" b="1" dirty="0">
              <a:latin typeface="Times New Roman" pitchFamily="18" charset="0"/>
            </a:endParaRPr>
          </a:p>
          <a:p>
            <a:pPr eaLnBrk="1" hangingPunct="1"/>
            <a:endParaRPr lang="tr-TR" altLang="tr-TR" b="1" dirty="0">
              <a:latin typeface="Times New Roman" pitchFamily="18" charset="0"/>
            </a:endParaRPr>
          </a:p>
          <a:p>
            <a:pPr eaLnBrk="1" hangingPunct="1"/>
            <a:endParaRPr lang="tr-TR" altLang="tr-TR" b="1" dirty="0">
              <a:latin typeface="Times New Roman" pitchFamily="18" charset="0"/>
            </a:endParaRPr>
          </a:p>
          <a:p>
            <a:pPr eaLnBrk="1" hangingPunct="1"/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13912877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67544" y="1555133"/>
            <a:ext cx="8208912" cy="341632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>
              <a:lnSpc>
                <a:spcPct val="75416"/>
              </a:lnSpc>
              <a:tabLst>
                <a:tab pos="1795627" algn="l"/>
                <a:tab pos="3357727" algn="l"/>
                <a:tab pos="5275173" algn="l"/>
                <a:tab pos="6839051" algn="l"/>
                <a:tab pos="8898356" algn="l"/>
              </a:tabLst>
            </a:pPr>
            <a:r>
              <a:rPr lang="en-US" altLang="zh-CN" sz="2400" spc="-25" dirty="0" err="1">
                <a:solidFill>
                  <a:srgbClr val="000000"/>
                </a:solidFill>
                <a:latin typeface="Times New Roman"/>
                <a:ea typeface="Times New Roman"/>
              </a:rPr>
              <a:t>Tavukçuluk</a:t>
            </a:r>
            <a:r>
              <a:rPr lang="tr-TR" altLang="zh-CN" sz="2400" spc="-25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işletmeleri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;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ıslah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işletmeleri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üretim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işletmeleri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kuluçkacı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işletmeler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yarka</a:t>
            </a:r>
            <a:r>
              <a:rPr lang="en-US" altLang="zh-CN" sz="2400" spc="-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üretimi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yapan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işletmeler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yumurta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üretimi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yapan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işletmeler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kasaplık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piliç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(broiler)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 err="1">
                <a:solidFill>
                  <a:srgbClr val="000000"/>
                </a:solidFill>
                <a:latin typeface="Times New Roman"/>
                <a:ea typeface="Times New Roman"/>
              </a:rPr>
              <a:t>üretimi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50" dirty="0" err="1">
                <a:solidFill>
                  <a:srgbClr val="000000"/>
                </a:solidFill>
                <a:latin typeface="Times New Roman"/>
                <a:ea typeface="Times New Roman"/>
              </a:rPr>
              <a:t>yapan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40" dirty="0" err="1">
                <a:solidFill>
                  <a:srgbClr val="000000"/>
                </a:solidFill>
                <a:latin typeface="Times New Roman"/>
                <a:ea typeface="Times New Roman"/>
              </a:rPr>
              <a:t>işletmeler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34" dirty="0" err="1">
                <a:solidFill>
                  <a:srgbClr val="000000"/>
                </a:solidFill>
                <a:latin typeface="Times New Roman"/>
                <a:ea typeface="Times New Roman"/>
              </a:rPr>
              <a:t>niteliğinde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34" dirty="0" err="1">
                <a:solidFill>
                  <a:srgbClr val="000000"/>
                </a:solidFill>
                <a:latin typeface="Times New Roman"/>
                <a:ea typeface="Times New Roman"/>
              </a:rPr>
              <a:t>olabilirler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44" dirty="0" err="1">
                <a:solidFill>
                  <a:srgbClr val="000000"/>
                </a:solidFill>
                <a:latin typeface="Times New Roman"/>
                <a:ea typeface="Times New Roman"/>
              </a:rPr>
              <a:t>Ayrıca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40" dirty="0" err="1">
                <a:solidFill>
                  <a:srgbClr val="000000"/>
                </a:solidFill>
                <a:latin typeface="Times New Roman"/>
                <a:ea typeface="Times New Roman"/>
              </a:rPr>
              <a:t>entegre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40" dirty="0" err="1">
                <a:solidFill>
                  <a:srgbClr val="000000"/>
                </a:solidFill>
                <a:latin typeface="Times New Roman"/>
                <a:ea typeface="Times New Roman"/>
              </a:rPr>
              <a:t>işletmeler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de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10" dirty="0" err="1">
                <a:solidFill>
                  <a:srgbClr val="000000"/>
                </a:solidFill>
                <a:latin typeface="Times New Roman"/>
                <a:ea typeface="Times New Roman"/>
              </a:rPr>
              <a:t>bulunmaktadır</a:t>
            </a:r>
            <a:r>
              <a:rPr lang="en-US" altLang="zh-CN" sz="2400" spc="-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tr-TR" altLang="zh-CN" sz="2400" spc="-5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algn="just">
              <a:lnSpc>
                <a:spcPct val="75416"/>
              </a:lnSpc>
              <a:tabLst>
                <a:tab pos="1795627" algn="l"/>
                <a:tab pos="3357727" algn="l"/>
                <a:tab pos="5275173" algn="l"/>
                <a:tab pos="6839051" algn="l"/>
                <a:tab pos="8898356" algn="l"/>
              </a:tabLst>
            </a:pPr>
            <a:endParaRPr lang="en-US" altLang="zh-CN" sz="2400" spc="-5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algn="just" hangingPunct="0">
              <a:lnSpc>
                <a:spcPct val="95416"/>
              </a:lnSpc>
            </a:pPr>
            <a:r>
              <a:rPr lang="en-US" altLang="zh-CN" sz="2400" spc="20" dirty="0" err="1">
                <a:solidFill>
                  <a:srgbClr val="000000"/>
                </a:solidFill>
                <a:latin typeface="Times New Roman"/>
                <a:ea typeface="Times New Roman"/>
              </a:rPr>
              <a:t>Tavuklar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" dirty="0" err="1">
                <a:solidFill>
                  <a:srgbClr val="000000"/>
                </a:solidFill>
                <a:latin typeface="Times New Roman"/>
                <a:ea typeface="Times New Roman"/>
              </a:rPr>
              <a:t>sıcaklık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" dirty="0" err="1">
                <a:solidFill>
                  <a:srgbClr val="000000"/>
                </a:solidFill>
                <a:latin typeface="Times New Roman"/>
                <a:ea typeface="Times New Roman"/>
              </a:rPr>
              <a:t>ışık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 err="1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 err="1">
                <a:solidFill>
                  <a:srgbClr val="000000"/>
                </a:solidFill>
                <a:latin typeface="Times New Roman"/>
                <a:ea typeface="Times New Roman"/>
              </a:rPr>
              <a:t>hava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 err="1">
                <a:solidFill>
                  <a:srgbClr val="000000"/>
                </a:solidFill>
                <a:latin typeface="Times New Roman"/>
                <a:ea typeface="Times New Roman"/>
              </a:rPr>
              <a:t>değişim</a:t>
            </a:r>
            <a:r>
              <a:rPr lang="en-US" altLang="zh-CN" sz="2400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" dirty="0" err="1">
                <a:solidFill>
                  <a:srgbClr val="000000"/>
                </a:solidFill>
                <a:latin typeface="Times New Roman"/>
                <a:ea typeface="Times New Roman"/>
              </a:rPr>
              <a:t>oranına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 err="1">
                <a:solidFill>
                  <a:srgbClr val="000000"/>
                </a:solidFill>
                <a:latin typeface="Times New Roman"/>
                <a:ea typeface="Times New Roman"/>
              </a:rPr>
              <a:t>karşı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 err="1">
                <a:solidFill>
                  <a:srgbClr val="000000"/>
                </a:solidFill>
                <a:latin typeface="Times New Roman"/>
                <a:ea typeface="Times New Roman"/>
              </a:rPr>
              <a:t>oldukça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" dirty="0" err="1">
                <a:solidFill>
                  <a:srgbClr val="000000"/>
                </a:solidFill>
                <a:latin typeface="Times New Roman"/>
                <a:ea typeface="Times New Roman"/>
              </a:rPr>
              <a:t>hassas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 err="1">
                <a:solidFill>
                  <a:srgbClr val="000000"/>
                </a:solidFill>
                <a:latin typeface="Times New Roman"/>
                <a:ea typeface="Times New Roman"/>
              </a:rPr>
              <a:t>hayvanlardır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 err="1">
                <a:solidFill>
                  <a:srgbClr val="000000"/>
                </a:solidFill>
                <a:latin typeface="Times New Roman"/>
                <a:ea typeface="Times New Roman"/>
              </a:rPr>
              <a:t>nedenle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 err="1">
                <a:solidFill>
                  <a:srgbClr val="000000"/>
                </a:solidFill>
                <a:latin typeface="Times New Roman"/>
                <a:ea typeface="Times New Roman"/>
              </a:rPr>
              <a:t>kümeslerde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 err="1">
                <a:solidFill>
                  <a:srgbClr val="000000"/>
                </a:solidFill>
                <a:latin typeface="Times New Roman"/>
                <a:ea typeface="Times New Roman"/>
              </a:rPr>
              <a:t>çevre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 err="1">
                <a:solidFill>
                  <a:srgbClr val="000000"/>
                </a:solidFill>
                <a:latin typeface="Times New Roman"/>
                <a:ea typeface="Times New Roman"/>
              </a:rPr>
              <a:t>koşullarının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 err="1">
                <a:solidFill>
                  <a:srgbClr val="000000"/>
                </a:solidFill>
                <a:latin typeface="Times New Roman"/>
                <a:ea typeface="Times New Roman"/>
              </a:rPr>
              <a:t>kontrolü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 err="1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 err="1">
                <a:solidFill>
                  <a:srgbClr val="000000"/>
                </a:solidFill>
                <a:latin typeface="Times New Roman"/>
                <a:ea typeface="Times New Roman"/>
              </a:rPr>
              <a:t>havalandırma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 err="1">
                <a:solidFill>
                  <a:srgbClr val="000000"/>
                </a:solidFill>
                <a:latin typeface="Times New Roman"/>
                <a:ea typeface="Times New Roman"/>
              </a:rPr>
              <a:t>sistemlerinin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 err="1">
                <a:solidFill>
                  <a:srgbClr val="000000"/>
                </a:solidFill>
                <a:latin typeface="Times New Roman"/>
                <a:ea typeface="Times New Roman"/>
              </a:rPr>
              <a:t>tasarımı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 err="1">
                <a:solidFill>
                  <a:srgbClr val="000000"/>
                </a:solidFill>
                <a:latin typeface="Times New Roman"/>
                <a:ea typeface="Times New Roman"/>
              </a:rPr>
              <a:t>çok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 err="1">
                <a:solidFill>
                  <a:srgbClr val="000000"/>
                </a:solidFill>
                <a:latin typeface="Times New Roman"/>
                <a:ea typeface="Times New Roman"/>
              </a:rPr>
              <a:t>önemlidir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 err="1">
                <a:solidFill>
                  <a:srgbClr val="000000"/>
                </a:solidFill>
                <a:latin typeface="Times New Roman"/>
                <a:ea typeface="Times New Roman"/>
              </a:rPr>
              <a:t>Yüksek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 err="1">
                <a:solidFill>
                  <a:srgbClr val="000000"/>
                </a:solidFill>
                <a:latin typeface="Times New Roman"/>
                <a:ea typeface="Times New Roman"/>
              </a:rPr>
              <a:t>yaz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 err="1">
                <a:solidFill>
                  <a:srgbClr val="000000"/>
                </a:solidFill>
                <a:latin typeface="Times New Roman"/>
                <a:ea typeface="Times New Roman"/>
              </a:rPr>
              <a:t>sıcaklıkları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 err="1">
                <a:solidFill>
                  <a:srgbClr val="000000"/>
                </a:solidFill>
                <a:latin typeface="Times New Roman"/>
                <a:ea typeface="Times New Roman"/>
              </a:rPr>
              <a:t>kadar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 err="1">
                <a:solidFill>
                  <a:srgbClr val="000000"/>
                </a:solidFill>
                <a:latin typeface="Times New Roman"/>
                <a:ea typeface="Times New Roman"/>
              </a:rPr>
              <a:t>sert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 err="1">
                <a:solidFill>
                  <a:srgbClr val="000000"/>
                </a:solidFill>
                <a:latin typeface="Times New Roman"/>
                <a:ea typeface="Times New Roman"/>
              </a:rPr>
              <a:t>kış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 err="1">
                <a:solidFill>
                  <a:srgbClr val="000000"/>
                </a:solidFill>
                <a:latin typeface="Times New Roman"/>
                <a:ea typeface="Times New Roman"/>
              </a:rPr>
              <a:t>koşulları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ea typeface="Times New Roman"/>
              </a:rPr>
              <a:t>da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 err="1">
                <a:solidFill>
                  <a:srgbClr val="000000"/>
                </a:solidFill>
                <a:latin typeface="Times New Roman"/>
                <a:ea typeface="Times New Roman"/>
              </a:rPr>
              <a:t>kümes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tasarımında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sorun</a:t>
            </a:r>
            <a:r>
              <a:rPr lang="en-US" altLang="zh-CN" sz="2400" spc="-13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oluşturur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87191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6"/>
          <p:cNvSpPr txBox="1"/>
          <p:nvPr/>
        </p:nvSpPr>
        <p:spPr>
          <a:xfrm>
            <a:off x="562128" y="458960"/>
            <a:ext cx="7817107" cy="488710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28600" hangingPunct="0">
              <a:lnSpc>
                <a:spcPct val="95416"/>
              </a:lnSpc>
            </a:pP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Kümeslerin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planlanmasında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kullanılan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sistemler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oldukça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farklılık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gösterir.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Bunlar,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aşağıdaki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gibi</a:t>
            </a:r>
            <a:r>
              <a:rPr lang="en-US" altLang="zh-CN" sz="2400" spc="-1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gruplandırılabilir.</a:t>
            </a:r>
          </a:p>
          <a:p>
            <a:pPr>
              <a:lnSpc>
                <a:spcPts val="569"/>
              </a:lnSpc>
            </a:pPr>
            <a:endParaRPr lang="en-US" dirty="0"/>
          </a:p>
          <a:p>
            <a:pPr marL="0">
              <a:lnSpc>
                <a:spcPts val="2939"/>
              </a:lnSpc>
            </a:pPr>
            <a:r>
              <a:rPr lang="en-US" altLang="zh-CN" sz="2400" dirty="0">
                <a:solidFill>
                  <a:srgbClr val="000000"/>
                </a:solidFill>
                <a:latin typeface="Symbol"/>
                <a:ea typeface="Symbol"/>
              </a:rPr>
              <a:t></a:t>
            </a:r>
            <a:r>
              <a:rPr lang="en-US" altLang="zh-CN" sz="2400" dirty="0">
                <a:solidFill>
                  <a:srgbClr val="000000"/>
                </a:solidFill>
                <a:latin typeface="Symbol"/>
                <a:cs typeface="Symbo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Yer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kümesleri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(Yerde</a:t>
            </a:r>
            <a:r>
              <a:rPr lang="en-US" altLang="zh-CN" sz="2400" spc="-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barındırma)</a:t>
            </a:r>
          </a:p>
          <a:p>
            <a:pPr marL="0" indent="457200">
              <a:lnSpc>
                <a:spcPct val="101250"/>
              </a:lnSpc>
              <a:spcBef>
                <a:spcPts val="370"/>
              </a:spcBef>
            </a:pPr>
            <a:r>
              <a:rPr lang="en-US" altLang="zh-CN" sz="2400" dirty="0">
                <a:solidFill>
                  <a:srgbClr val="000000"/>
                </a:solidFill>
                <a:latin typeface="Courier New"/>
                <a:ea typeface="Courier New"/>
              </a:rPr>
              <a:t>o</a:t>
            </a:r>
            <a:r>
              <a:rPr lang="en-US" altLang="zh-CN" sz="2400" spc="-114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Derin</a:t>
            </a:r>
            <a:r>
              <a:rPr lang="en-US" altLang="zh-CN" sz="2400" spc="-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yataklı</a:t>
            </a:r>
            <a:r>
              <a:rPr lang="en-US" altLang="zh-CN" sz="2400" spc="-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kümesler</a:t>
            </a:r>
          </a:p>
          <a:p>
            <a:pPr marL="0" indent="457200">
              <a:lnSpc>
                <a:spcPct val="100000"/>
              </a:lnSpc>
              <a:spcBef>
                <a:spcPts val="225"/>
              </a:spcBef>
            </a:pPr>
            <a:r>
              <a:rPr lang="en-US" altLang="zh-CN" sz="2400" spc="-50" dirty="0">
                <a:solidFill>
                  <a:srgbClr val="000000"/>
                </a:solidFill>
                <a:latin typeface="Courier New"/>
                <a:ea typeface="Courier New"/>
              </a:rPr>
              <a:t>o</a:t>
            </a:r>
            <a:r>
              <a:rPr lang="en-US" altLang="zh-CN" sz="2400" spc="-5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altLang="zh-CN" sz="2400" spc="-34" dirty="0">
                <a:solidFill>
                  <a:srgbClr val="000000"/>
                </a:solidFill>
                <a:latin typeface="Times New Roman"/>
                <a:ea typeface="Times New Roman"/>
              </a:rPr>
              <a:t>Tünekli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34" dirty="0">
                <a:solidFill>
                  <a:srgbClr val="000000"/>
                </a:solidFill>
                <a:latin typeface="Times New Roman"/>
                <a:ea typeface="Times New Roman"/>
              </a:rPr>
              <a:t>kümesler</a:t>
            </a:r>
          </a:p>
          <a:p>
            <a:pPr marL="0" indent="457200">
              <a:lnSpc>
                <a:spcPct val="101250"/>
              </a:lnSpc>
              <a:spcBef>
                <a:spcPts val="154"/>
              </a:spcBef>
            </a:pPr>
            <a:r>
              <a:rPr lang="en-US" altLang="zh-CN" sz="2400" dirty="0">
                <a:solidFill>
                  <a:srgbClr val="000000"/>
                </a:solidFill>
                <a:latin typeface="Courier New"/>
                <a:ea typeface="Courier New"/>
              </a:rPr>
              <a:t>o</a:t>
            </a:r>
            <a:r>
              <a:rPr lang="en-US" altLang="zh-CN" sz="2400" spc="-359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Izgara</a:t>
            </a:r>
            <a:r>
              <a:rPr lang="en-US" altLang="zh-CN" sz="2400" spc="-1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tabanlı</a:t>
            </a:r>
            <a:r>
              <a:rPr lang="en-US" altLang="zh-CN" sz="2400" spc="-15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kümesler</a:t>
            </a:r>
          </a:p>
          <a:p>
            <a:pPr>
              <a:lnSpc>
                <a:spcPts val="465"/>
              </a:lnSpc>
            </a:pPr>
            <a:endParaRPr lang="en-US" dirty="0"/>
          </a:p>
          <a:p>
            <a:pPr marL="0">
              <a:lnSpc>
                <a:spcPts val="2939"/>
              </a:lnSpc>
            </a:pPr>
            <a:r>
              <a:rPr lang="en-US" altLang="zh-CN" sz="2400" dirty="0">
                <a:solidFill>
                  <a:srgbClr val="000000"/>
                </a:solidFill>
                <a:latin typeface="Symbol"/>
                <a:ea typeface="Symbol"/>
              </a:rPr>
              <a:t></a:t>
            </a:r>
            <a:r>
              <a:rPr lang="en-US" altLang="zh-CN" sz="2400" spc="69" dirty="0">
                <a:solidFill>
                  <a:srgbClr val="000000"/>
                </a:solidFill>
                <a:latin typeface="Symbol"/>
                <a:cs typeface="Symbo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Kafesli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kümesler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(Kafeste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barındırma)</a:t>
            </a:r>
          </a:p>
          <a:p>
            <a:pPr marL="457200" hangingPunct="0">
              <a:lnSpc>
                <a:spcPct val="107500"/>
              </a:lnSpc>
              <a:spcBef>
                <a:spcPts val="354"/>
              </a:spcBef>
            </a:pPr>
            <a:r>
              <a:rPr lang="en-US" altLang="zh-CN" sz="2400" dirty="0">
                <a:solidFill>
                  <a:srgbClr val="000000"/>
                </a:solidFill>
                <a:latin typeface="Courier New"/>
                <a:ea typeface="Courier New"/>
              </a:rPr>
              <a:t>o</a:t>
            </a:r>
            <a:r>
              <a:rPr lang="en-US" altLang="zh-CN" sz="2400" spc="-304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Basamaklı</a:t>
            </a:r>
            <a:r>
              <a:rPr lang="en-US" altLang="zh-CN" sz="2400" spc="-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(Kaliforniya)</a:t>
            </a:r>
            <a:r>
              <a:rPr lang="en-US" altLang="zh-CN" sz="2400" spc="-1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kafes</a:t>
            </a:r>
            <a:r>
              <a:rPr lang="en-US" altLang="zh-CN" sz="2400" spc="-1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sistemleri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br/>
            <a:r>
              <a:rPr lang="en-US" altLang="zh-CN" sz="2400" dirty="0">
                <a:solidFill>
                  <a:srgbClr val="000000"/>
                </a:solidFill>
                <a:latin typeface="Courier New"/>
                <a:ea typeface="Courier New"/>
              </a:rPr>
              <a:t>o</a:t>
            </a:r>
            <a:r>
              <a:rPr lang="en-US" altLang="zh-CN" sz="2400" spc="-284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Katlı</a:t>
            </a:r>
            <a:r>
              <a:rPr lang="en-US" altLang="zh-CN" sz="2400" spc="-1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(Batarya)</a:t>
            </a:r>
            <a:r>
              <a:rPr lang="en-US" altLang="zh-CN" sz="2400" spc="-1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kafes</a:t>
            </a:r>
            <a:r>
              <a:rPr lang="en-US" altLang="zh-CN" sz="2400" spc="-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sistemleri</a:t>
            </a:r>
          </a:p>
          <a:p>
            <a:pPr marL="0">
              <a:lnSpc>
                <a:spcPts val="2939"/>
              </a:lnSpc>
              <a:spcBef>
                <a:spcPts val="279"/>
              </a:spcBef>
            </a:pPr>
            <a:r>
              <a:rPr lang="en-US" altLang="zh-CN" sz="2400" dirty="0">
                <a:solidFill>
                  <a:srgbClr val="000000"/>
                </a:solidFill>
                <a:latin typeface="Symbol"/>
                <a:ea typeface="Symbol"/>
              </a:rPr>
              <a:t></a:t>
            </a:r>
            <a:r>
              <a:rPr lang="en-US" altLang="zh-CN" sz="2400" spc="89" dirty="0">
                <a:solidFill>
                  <a:srgbClr val="000000"/>
                </a:solidFill>
                <a:latin typeface="Symbol"/>
                <a:cs typeface="Symbo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Alternatif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kümes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sistemleri</a:t>
            </a:r>
          </a:p>
          <a:p>
            <a:pPr marL="0" indent="457200">
              <a:lnSpc>
                <a:spcPct val="101250"/>
              </a:lnSpc>
              <a:spcBef>
                <a:spcPts val="370"/>
              </a:spcBef>
            </a:pPr>
            <a:r>
              <a:rPr lang="en-US" altLang="zh-CN" sz="2400" dirty="0">
                <a:solidFill>
                  <a:srgbClr val="000000"/>
                </a:solidFill>
                <a:latin typeface="Courier New"/>
                <a:ea typeface="Courier New"/>
              </a:rPr>
              <a:t>o</a:t>
            </a:r>
            <a:r>
              <a:rPr lang="en-US" altLang="zh-CN" sz="2400" spc="-104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Alternatif</a:t>
            </a:r>
            <a:r>
              <a:rPr lang="en-US" altLang="zh-CN" sz="2400" spc="-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yer</a:t>
            </a:r>
            <a:r>
              <a:rPr lang="en-US" altLang="zh-CN" sz="2400" spc="-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sistemleri</a:t>
            </a:r>
          </a:p>
          <a:p>
            <a:pPr marL="0" indent="457200">
              <a:lnSpc>
                <a:spcPct val="101250"/>
              </a:lnSpc>
              <a:spcBef>
                <a:spcPts val="179"/>
              </a:spcBef>
            </a:pPr>
            <a:r>
              <a:rPr lang="en-US" altLang="zh-CN" sz="2400" dirty="0">
                <a:solidFill>
                  <a:srgbClr val="000000"/>
                </a:solidFill>
                <a:latin typeface="Courier New"/>
                <a:ea typeface="Courier New"/>
              </a:rPr>
              <a:t>o</a:t>
            </a:r>
            <a:r>
              <a:rPr lang="en-US" altLang="zh-CN" sz="2400" spc="-104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Alternatif</a:t>
            </a:r>
            <a:r>
              <a:rPr lang="en-US" altLang="zh-CN" sz="2400" spc="-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kafes</a:t>
            </a:r>
            <a:r>
              <a:rPr lang="en-US" altLang="zh-CN" sz="2400" spc="-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sistemleri</a:t>
            </a:r>
          </a:p>
        </p:txBody>
      </p:sp>
    </p:spTree>
    <p:extLst>
      <p:ext uri="{BB962C8B-B14F-4D97-AF65-F5344CB8AC3E}">
        <p14:creationId xmlns:p14="http://schemas.microsoft.com/office/powerpoint/2010/main" val="40956246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8"/>
          <p:cNvSpPr txBox="1"/>
          <p:nvPr/>
        </p:nvSpPr>
        <p:spPr>
          <a:xfrm>
            <a:off x="629793" y="521097"/>
            <a:ext cx="7817168" cy="512960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algn="just">
              <a:lnSpc>
                <a:spcPct val="100000"/>
              </a:lnSpc>
            </a:pPr>
            <a:r>
              <a:rPr lang="en-US" altLang="zh-CN" sz="2000" b="1" spc="-25" dirty="0">
                <a:solidFill>
                  <a:srgbClr val="000000"/>
                </a:solidFill>
                <a:latin typeface="Times New Roman"/>
                <a:ea typeface="Times New Roman"/>
              </a:rPr>
              <a:t>Yer</a:t>
            </a:r>
            <a:r>
              <a:rPr lang="en-US" altLang="zh-CN" sz="2000" b="1" spc="-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spc="-20" dirty="0">
                <a:solidFill>
                  <a:srgbClr val="000000"/>
                </a:solidFill>
                <a:latin typeface="Times New Roman"/>
                <a:ea typeface="Times New Roman"/>
              </a:rPr>
              <a:t>kümesleri</a:t>
            </a:r>
          </a:p>
          <a:p>
            <a:pPr marL="0" algn="just" hangingPunct="0">
              <a:lnSpc>
                <a:spcPct val="95416"/>
              </a:lnSpc>
              <a:spcBef>
                <a:spcPts val="304"/>
              </a:spcBef>
            </a:pP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Yer</a:t>
            </a:r>
            <a:r>
              <a:rPr lang="en-US" altLang="zh-CN" sz="2000" spc="5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sistemlerinde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hayvanlar</a:t>
            </a:r>
            <a:r>
              <a:rPr lang="en-US" altLang="zh-CN" sz="2000" spc="5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yaşantılarını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kümes</a:t>
            </a:r>
            <a:r>
              <a:rPr lang="en-US" altLang="zh-CN" sz="2000" spc="5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tabanı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üzerinde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geçirirler.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Dolayısıyla</a:t>
            </a: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000" spc="1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tip</a:t>
            </a: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kümeslerde</a:t>
            </a:r>
            <a:r>
              <a:rPr lang="en-US" altLang="zh-CN" sz="2000" spc="1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binanın</a:t>
            </a:r>
            <a:r>
              <a:rPr lang="en-US" altLang="zh-CN" sz="2000" spc="1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sadece</a:t>
            </a: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taban</a:t>
            </a:r>
            <a:r>
              <a:rPr lang="en-US" altLang="zh-CN" sz="2000" spc="1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boyutu</a:t>
            </a:r>
            <a:r>
              <a:rPr lang="en-US" altLang="zh-CN" sz="2000" spc="1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değerlendirilir.</a:t>
            </a: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Binanın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düşey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boyutu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hayvanların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barındırılması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amacıyla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tam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değerlendirilmez.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Yer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" dirty="0">
                <a:solidFill>
                  <a:srgbClr val="000000"/>
                </a:solidFill>
                <a:latin typeface="Times New Roman"/>
                <a:ea typeface="Times New Roman"/>
              </a:rPr>
              <a:t>sistemlerinde</a:t>
            </a:r>
            <a:r>
              <a:rPr lang="en-US" altLang="zh-CN" sz="2000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" dirty="0">
                <a:solidFill>
                  <a:srgbClr val="000000"/>
                </a:solidFill>
                <a:latin typeface="Times New Roman"/>
                <a:ea typeface="Times New Roman"/>
              </a:rPr>
              <a:t>hayvanlar</a:t>
            </a:r>
            <a:r>
              <a:rPr lang="en-US" altLang="zh-CN" sz="2000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" dirty="0">
                <a:solidFill>
                  <a:srgbClr val="000000"/>
                </a:solidFill>
                <a:latin typeface="Times New Roman"/>
                <a:ea typeface="Times New Roman"/>
              </a:rPr>
              <a:t>serbest</a:t>
            </a:r>
            <a:r>
              <a:rPr lang="en-US" altLang="zh-CN" sz="2000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" dirty="0">
                <a:solidFill>
                  <a:srgbClr val="000000"/>
                </a:solidFill>
                <a:latin typeface="Times New Roman"/>
                <a:ea typeface="Times New Roman"/>
              </a:rPr>
              <a:t>olduklarından</a:t>
            </a:r>
            <a:r>
              <a:rPr lang="en-US" altLang="zh-CN" sz="2000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" dirty="0">
                <a:solidFill>
                  <a:srgbClr val="000000"/>
                </a:solidFill>
                <a:latin typeface="Times New Roman"/>
                <a:ea typeface="Times New Roman"/>
              </a:rPr>
              <a:t>hareketlerinde</a:t>
            </a:r>
            <a:r>
              <a:rPr lang="en-US" altLang="zh-CN" sz="2000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ea typeface="Times New Roman"/>
              </a:rPr>
              <a:t>herhangi</a:t>
            </a:r>
            <a:r>
              <a:rPr lang="en-US" altLang="zh-CN" sz="2000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000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15" dirty="0">
                <a:solidFill>
                  <a:srgbClr val="000000"/>
                </a:solidFill>
                <a:latin typeface="Times New Roman"/>
                <a:ea typeface="Times New Roman"/>
              </a:rPr>
              <a:t>kısıtlama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ea typeface="Times New Roman"/>
              </a:rPr>
              <a:t>yapılmaz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ea typeface="Times New Roman"/>
              </a:rPr>
              <a:t>nedenle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ea typeface="Times New Roman"/>
              </a:rPr>
              <a:t>yer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ea typeface="Times New Roman"/>
              </a:rPr>
              <a:t>sistemlerinde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ea typeface="Times New Roman"/>
              </a:rPr>
              <a:t>hayvanlar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55" dirty="0">
                <a:solidFill>
                  <a:srgbClr val="000000"/>
                </a:solidFill>
                <a:latin typeface="Times New Roman"/>
                <a:ea typeface="Times New Roman"/>
              </a:rPr>
              <a:t>tüm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ea typeface="Times New Roman"/>
              </a:rPr>
              <a:t>davranış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ea typeface="Times New Roman"/>
              </a:rPr>
              <a:t>özelliklerini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yapabilme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olanağına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sahiptirler.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Ancak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sistemlerde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birim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alanda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barındırılan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hayvan</a:t>
            </a:r>
            <a:r>
              <a:rPr lang="en-US" altLang="zh-CN" sz="2000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sayısı</a:t>
            </a:r>
            <a:r>
              <a:rPr lang="en-US" altLang="zh-CN" sz="20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az</a:t>
            </a:r>
            <a:r>
              <a:rPr lang="en-US" altLang="zh-CN" sz="20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olduğundan</a:t>
            </a:r>
            <a:r>
              <a:rPr lang="en-US" altLang="zh-CN" sz="20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hayvan</a:t>
            </a:r>
            <a:r>
              <a:rPr lang="en-US" altLang="zh-CN" sz="20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başına</a:t>
            </a:r>
            <a:r>
              <a:rPr lang="en-US" altLang="zh-CN" sz="20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arazi</a:t>
            </a:r>
            <a:r>
              <a:rPr lang="en-US" altLang="zh-CN" sz="20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bina</a:t>
            </a:r>
            <a:r>
              <a:rPr lang="en-US" altLang="zh-CN" sz="20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maliyetleri</a:t>
            </a:r>
            <a:r>
              <a:rPr lang="en-US" altLang="zh-CN" sz="20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yüksektir.</a:t>
            </a:r>
          </a:p>
          <a:p>
            <a:pPr marL="0" algn="just">
              <a:lnSpc>
                <a:spcPct val="100000"/>
              </a:lnSpc>
              <a:spcBef>
                <a:spcPts val="359"/>
              </a:spcBef>
            </a:pPr>
            <a:r>
              <a:rPr lang="en-US" altLang="zh-CN" sz="2000" dirty="0">
                <a:solidFill>
                  <a:srgbClr val="000000"/>
                </a:solidFill>
                <a:latin typeface="Arial"/>
                <a:ea typeface="Arial"/>
              </a:rPr>
              <a:t>•</a:t>
            </a:r>
            <a:r>
              <a:rPr lang="en-US" altLang="zh-CN" sz="2000" spc="9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Derin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yataklı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kümesler</a:t>
            </a:r>
          </a:p>
          <a:p>
            <a:pPr marL="0" algn="just" hangingPunct="0">
              <a:lnSpc>
                <a:spcPct val="95416"/>
              </a:lnSpc>
              <a:spcBef>
                <a:spcPts val="345"/>
              </a:spcBef>
            </a:pP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000" spc="-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sistemde</a:t>
            </a:r>
            <a:r>
              <a:rPr lang="en-US" altLang="zh-CN" sz="2000" spc="-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kümes</a:t>
            </a:r>
            <a:r>
              <a:rPr lang="en-US" altLang="zh-CN" sz="2000" spc="-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tabanına</a:t>
            </a:r>
            <a:r>
              <a:rPr lang="en-US" altLang="zh-CN" sz="2000" spc="-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15-25</a:t>
            </a:r>
            <a:r>
              <a:rPr lang="en-US" altLang="zh-CN" sz="2000" spc="-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cm</a:t>
            </a:r>
            <a:r>
              <a:rPr lang="en-US" altLang="zh-CN" sz="2000" spc="-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kalınlıkta</a:t>
            </a:r>
            <a:r>
              <a:rPr lang="en-US" altLang="zh-CN" sz="2000" spc="-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yataklık</a:t>
            </a:r>
            <a:r>
              <a:rPr lang="en-US" altLang="zh-CN" sz="2000" spc="-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malzeme</a:t>
            </a:r>
            <a:r>
              <a:rPr lang="en-US" altLang="zh-CN" sz="2000" spc="-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serilir.</a:t>
            </a:r>
            <a:r>
              <a:rPr lang="en-US" altLang="zh-CN" sz="2000" spc="-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Yemlik</a:t>
            </a:r>
            <a:r>
              <a:rPr lang="en-US" altLang="zh-CN" sz="2000" spc="-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suluklar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yataklık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malzeme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üzerine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yerleştirilir.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Böylece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hayvanlar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yaşantılarını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kümes</a:t>
            </a:r>
            <a:r>
              <a:rPr lang="en-US" altLang="zh-CN" sz="2000" spc="5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tabanı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üzerinde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geçirirler.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Derin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yataklı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sistemin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en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önemli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avantajları,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55" dirty="0">
                <a:solidFill>
                  <a:srgbClr val="000000"/>
                </a:solidFill>
                <a:latin typeface="Times New Roman"/>
                <a:ea typeface="Times New Roman"/>
              </a:rPr>
              <a:t>hayvanların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ea typeface="Times New Roman"/>
              </a:rPr>
              <a:t>yemlik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55" dirty="0">
                <a:solidFill>
                  <a:srgbClr val="000000"/>
                </a:solidFill>
                <a:latin typeface="Times New Roman"/>
                <a:ea typeface="Times New Roman"/>
              </a:rPr>
              <a:t>suluğa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ea typeface="Times New Roman"/>
              </a:rPr>
              <a:t>kolay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ea typeface="Times New Roman"/>
              </a:rPr>
              <a:t>ulaşım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55" dirty="0">
                <a:solidFill>
                  <a:srgbClr val="000000"/>
                </a:solidFill>
                <a:latin typeface="Times New Roman"/>
                <a:ea typeface="Times New Roman"/>
              </a:rPr>
              <a:t>sağlamaları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55" dirty="0">
                <a:solidFill>
                  <a:srgbClr val="000000"/>
                </a:solidFill>
                <a:latin typeface="Times New Roman"/>
                <a:ea typeface="Times New Roman"/>
              </a:rPr>
              <a:t>yatırımın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ea typeface="Times New Roman"/>
              </a:rPr>
              <a:t>düşük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ea typeface="Times New Roman"/>
              </a:rPr>
              <a:t>olmasıdır.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ea typeface="Times New Roman"/>
              </a:rPr>
              <a:t>Dezavantajı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ea typeface="Times New Roman"/>
              </a:rPr>
              <a:t>ise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ea typeface="Times New Roman"/>
              </a:rPr>
              <a:t>yüksek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ea typeface="Times New Roman"/>
              </a:rPr>
              <a:t>kalitede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55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ea typeface="Times New Roman"/>
              </a:rPr>
              <a:t>miktarda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ea typeface="Times New Roman"/>
              </a:rPr>
              <a:t>yataklığa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ea typeface="Times New Roman"/>
              </a:rPr>
              <a:t>gereksinim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-10" dirty="0">
                <a:solidFill>
                  <a:srgbClr val="000000"/>
                </a:solidFill>
                <a:latin typeface="Times New Roman"/>
                <a:ea typeface="Times New Roman"/>
              </a:rPr>
              <a:t>duyulmasıdır</a:t>
            </a:r>
            <a:r>
              <a:rPr lang="en-US" altLang="zh-CN" sz="2000" spc="-2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314545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10"/>
          <p:cNvSpPr txBox="1"/>
          <p:nvPr/>
        </p:nvSpPr>
        <p:spPr>
          <a:xfrm>
            <a:off x="542696" y="399825"/>
            <a:ext cx="7818423" cy="558306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algn="just">
              <a:lnSpc>
                <a:spcPct val="100000"/>
              </a:lnSpc>
            </a:pPr>
            <a:r>
              <a:rPr lang="en-US" altLang="zh-CN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Tünekli</a:t>
            </a:r>
            <a:r>
              <a:rPr lang="en-US" altLang="zh-CN" sz="2000" b="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kümesler</a:t>
            </a:r>
          </a:p>
          <a:p>
            <a:pPr marL="0" algn="just" hangingPunct="0">
              <a:lnSpc>
                <a:spcPct val="72916"/>
              </a:lnSpc>
            </a:pP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Tünekli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tip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kümeslerin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derin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yataklı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sistemlerden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tek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farkı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tünek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adı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verilen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ekipmanların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bulunmasıdır.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Tüneklerin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dışında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kalan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kümes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tabanına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kalın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miktarda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ea typeface="Times New Roman"/>
              </a:rPr>
              <a:t>yataklık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ea typeface="Times New Roman"/>
              </a:rPr>
              <a:t>malzeme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ea typeface="Times New Roman"/>
              </a:rPr>
              <a:t>serilir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ea typeface="Times New Roman"/>
              </a:rPr>
              <a:t>Yemlik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ea typeface="Times New Roman"/>
              </a:rPr>
              <a:t>suluklar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ea typeface="Times New Roman"/>
              </a:rPr>
              <a:t>bölümde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55" dirty="0">
                <a:solidFill>
                  <a:srgbClr val="000000"/>
                </a:solidFill>
                <a:latin typeface="Times New Roman"/>
                <a:ea typeface="Times New Roman"/>
              </a:rPr>
              <a:t>yer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ea typeface="Times New Roman"/>
              </a:rPr>
              <a:t>alır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55" dirty="0">
                <a:solidFill>
                  <a:srgbClr val="000000"/>
                </a:solidFill>
                <a:latin typeface="Times New Roman"/>
                <a:ea typeface="Times New Roman"/>
              </a:rPr>
              <a:t>Böylece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ea typeface="Times New Roman"/>
              </a:rPr>
              <a:t>hayvanların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ea typeface="Times New Roman"/>
              </a:rPr>
              <a:t>zamanlarının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ea typeface="Times New Roman"/>
              </a:rPr>
              <a:t>önemli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ea typeface="Times New Roman"/>
              </a:rPr>
              <a:t>bölümü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55" dirty="0">
                <a:solidFill>
                  <a:srgbClr val="000000"/>
                </a:solidFill>
                <a:latin typeface="Times New Roman"/>
                <a:ea typeface="Times New Roman"/>
              </a:rPr>
              <a:t>kısımda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ea typeface="Times New Roman"/>
              </a:rPr>
              <a:t>geçer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ea typeface="Times New Roman"/>
              </a:rPr>
              <a:t>Tünekler,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ea typeface="Times New Roman"/>
              </a:rPr>
              <a:t>tavukların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yem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yeme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gezinme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zamanları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dışında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üzerinde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tüneyip</a:t>
            </a:r>
            <a:r>
              <a:rPr lang="en-US" altLang="zh-CN" sz="2000" spc="12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dinlendikleri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ekipmanlardır.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Böylece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tavuklar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tüneme</a:t>
            </a:r>
            <a:r>
              <a:rPr lang="en-US" altLang="zh-CN" sz="2000" spc="5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davranışlarını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gerçekleştirme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olanağına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sahip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olurlar.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nedenle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tüneklerin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sadece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tavukların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tüneme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gereksinimlerini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karşılayacak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büyüklükte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olmaları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yeterlidir.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tip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kümeslerde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tünekler,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kümesin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az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ışık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alan,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kapı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pencerelerden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uzak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kısımlarına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yerleştirilmelidir.</a:t>
            </a:r>
            <a:r>
              <a:rPr lang="en-US" altLang="zh-CN" sz="2000" spc="15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Tünekler,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genellikle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kümesin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uzun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kenarı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boyunca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yerleştirilmeli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kümesin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geri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kalan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bölümü</a:t>
            </a:r>
            <a:r>
              <a:rPr lang="en-US" altLang="zh-CN" sz="2000" spc="17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tavukların</a:t>
            </a:r>
            <a:r>
              <a:rPr lang="en-US" altLang="zh-CN" sz="2000" spc="17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gezinmelerine,</a:t>
            </a:r>
            <a:r>
              <a:rPr lang="en-US" altLang="zh-CN" sz="2000" spc="17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yemlik</a:t>
            </a:r>
            <a:r>
              <a:rPr lang="en-US" altLang="zh-CN" sz="2000" spc="17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17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sulukların</a:t>
            </a:r>
            <a:r>
              <a:rPr lang="en-US" altLang="zh-CN" sz="2000" spc="17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yerleştirilmelerine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-10" dirty="0">
                <a:solidFill>
                  <a:srgbClr val="000000"/>
                </a:solidFill>
                <a:latin typeface="Times New Roman"/>
                <a:ea typeface="Times New Roman"/>
              </a:rPr>
              <a:t>ayrılmalıdır.</a:t>
            </a:r>
          </a:p>
          <a:p>
            <a:pPr marL="0" algn="just">
              <a:lnSpc>
                <a:spcPct val="100000"/>
              </a:lnSpc>
            </a:pPr>
            <a:r>
              <a:rPr lang="en-US" altLang="zh-CN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Izgara</a:t>
            </a:r>
            <a:r>
              <a:rPr lang="en-US" altLang="zh-CN" sz="2000" b="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tabanlı</a:t>
            </a:r>
            <a:r>
              <a:rPr lang="en-US" altLang="zh-CN" sz="2000" b="1" spc="-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kümesler</a:t>
            </a:r>
          </a:p>
          <a:p>
            <a:pPr marL="0" algn="just" hangingPunct="0">
              <a:lnSpc>
                <a:spcPct val="95416"/>
              </a:lnSpc>
            </a:pP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Izgara</a:t>
            </a:r>
            <a:r>
              <a:rPr lang="en-US" altLang="zh-CN" sz="20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tabanlı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kümeslerde,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günlük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işlerde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kullanılan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servis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yolu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dışında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kalan</a:t>
            </a:r>
            <a:r>
              <a:rPr lang="en-US" altLang="zh-CN" sz="20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kümes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taban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alanı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ızgaralarla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kaplanmıştır.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Izgaraların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kümes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taban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alanının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genellikle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ea typeface="Times New Roman"/>
              </a:rPr>
              <a:t>1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ea typeface="Times New Roman"/>
              </a:rPr>
              <a:t>/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ea typeface="Times New Roman"/>
              </a:rPr>
              <a:t>2</a:t>
            </a:r>
            <a:r>
              <a:rPr lang="en-US" altLang="zh-CN" sz="2000" spc="55" dirty="0">
                <a:solidFill>
                  <a:srgbClr val="000000"/>
                </a:solidFill>
                <a:latin typeface="Times New Roman"/>
                <a:ea typeface="Times New Roman"/>
              </a:rPr>
              <a:t>’si,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ea typeface="Times New Roman"/>
              </a:rPr>
              <a:t>3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ea typeface="Times New Roman"/>
              </a:rPr>
              <a:t>/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ea typeface="Times New Roman"/>
              </a:rPr>
              <a:t>4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ea typeface="Times New Roman"/>
              </a:rPr>
              <a:t>’ü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ea typeface="Times New Roman"/>
              </a:rPr>
              <a:t>ya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ea typeface="Times New Roman"/>
              </a:rPr>
              <a:t>da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ea typeface="Times New Roman"/>
              </a:rPr>
              <a:t>2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ea typeface="Times New Roman"/>
              </a:rPr>
              <a:t>/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ea typeface="Times New Roman"/>
              </a:rPr>
              <a:t>3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ea typeface="Times New Roman"/>
              </a:rPr>
              <a:t>’ü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ea typeface="Times New Roman"/>
              </a:rPr>
              <a:t>kadar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ea typeface="Times New Roman"/>
              </a:rPr>
              <a:t>alanı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ea typeface="Times New Roman"/>
              </a:rPr>
              <a:t>kaplaması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ea typeface="Times New Roman"/>
              </a:rPr>
              <a:t>arzu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ea typeface="Times New Roman"/>
              </a:rPr>
              <a:t>edilir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ea typeface="Times New Roman"/>
              </a:rPr>
              <a:t>Ancak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85" dirty="0">
                <a:solidFill>
                  <a:srgbClr val="000000"/>
                </a:solidFill>
                <a:latin typeface="Times New Roman"/>
                <a:ea typeface="Times New Roman"/>
              </a:rPr>
              <a:t>en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ea typeface="Times New Roman"/>
              </a:rPr>
              <a:t>yaygın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ea typeface="Times New Roman"/>
              </a:rPr>
              <a:t>uygulaması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ea typeface="Times New Roman"/>
              </a:rPr>
              <a:t>2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ea typeface="Times New Roman"/>
              </a:rPr>
              <a:t>/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ea typeface="Times New Roman"/>
              </a:rPr>
              <a:t>3</a:t>
            </a:r>
            <a:r>
              <a:rPr lang="en-US" altLang="zh-CN" sz="2000" spc="55" dirty="0">
                <a:solidFill>
                  <a:srgbClr val="000000"/>
                </a:solidFill>
                <a:latin typeface="Times New Roman"/>
                <a:ea typeface="Times New Roman"/>
              </a:rPr>
              <a:t>’ü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ea typeface="Times New Roman"/>
              </a:rPr>
              <a:t>kadar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ea typeface="Times New Roman"/>
              </a:rPr>
              <a:t>olanıdır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ea typeface="Times New Roman"/>
              </a:rPr>
              <a:t>Izgaralar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ea typeface="Times New Roman"/>
              </a:rPr>
              <a:t>kümes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ea typeface="Times New Roman"/>
              </a:rPr>
              <a:t>içerisinde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ea typeface="Times New Roman"/>
              </a:rPr>
              <a:t>çok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ea typeface="Times New Roman"/>
              </a:rPr>
              <a:t>farklı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ea typeface="Times New Roman"/>
              </a:rPr>
              <a:t>şekillerde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ea typeface="Times New Roman"/>
              </a:rPr>
              <a:t>düzenlenebilir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ea typeface="Times New Roman"/>
              </a:rPr>
              <a:t>Yan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ea typeface="Times New Roman"/>
              </a:rPr>
              <a:t>duvarlara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ea typeface="Times New Roman"/>
              </a:rPr>
              <a:t>birleşmiş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ea typeface="Times New Roman"/>
              </a:rPr>
              <a:t>yerleştirilebilecekleri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ea typeface="Times New Roman"/>
              </a:rPr>
              <a:t>gibi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ea typeface="Times New Roman"/>
              </a:rPr>
              <a:t>kümesin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ortasında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da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yer</a:t>
            </a:r>
            <a:r>
              <a:rPr lang="en-US" altLang="zh-CN" sz="2000" spc="-1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alabilirler.</a:t>
            </a:r>
          </a:p>
        </p:txBody>
      </p:sp>
    </p:spTree>
    <p:extLst>
      <p:ext uri="{BB962C8B-B14F-4D97-AF65-F5344CB8AC3E}">
        <p14:creationId xmlns:p14="http://schemas.microsoft.com/office/powerpoint/2010/main" val="33152511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2"/>
          <p:cNvSpPr txBox="1"/>
          <p:nvPr/>
        </p:nvSpPr>
        <p:spPr>
          <a:xfrm>
            <a:off x="446227" y="472895"/>
            <a:ext cx="7812054" cy="623247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algn="just">
              <a:lnSpc>
                <a:spcPct val="100000"/>
              </a:lnSpc>
            </a:pPr>
            <a:r>
              <a:rPr lang="en-US" altLang="zh-CN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Kafesli</a:t>
            </a:r>
            <a:r>
              <a:rPr lang="en-US" altLang="zh-CN" sz="2000" b="1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spc="-5" dirty="0">
                <a:solidFill>
                  <a:srgbClr val="000000"/>
                </a:solidFill>
                <a:latin typeface="Times New Roman"/>
                <a:ea typeface="Times New Roman"/>
              </a:rPr>
              <a:t>kümesler</a:t>
            </a:r>
          </a:p>
          <a:p>
            <a:pPr marL="0" algn="just" hangingPunct="0">
              <a:lnSpc>
                <a:spcPct val="95416"/>
              </a:lnSpc>
              <a:spcBef>
                <a:spcPts val="284"/>
              </a:spcBef>
            </a:pPr>
            <a:r>
              <a:rPr lang="en-US" altLang="zh-CN" sz="2000" spc="30" dirty="0">
                <a:solidFill>
                  <a:srgbClr val="000000"/>
                </a:solidFill>
                <a:latin typeface="Times New Roman"/>
                <a:ea typeface="Times New Roman"/>
              </a:rPr>
              <a:t>Kafesli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ea typeface="Times New Roman"/>
              </a:rPr>
              <a:t>kümesler,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ea typeface="Times New Roman"/>
              </a:rPr>
              <a:t>günümüzde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ea typeface="Times New Roman"/>
              </a:rPr>
              <a:t>özellikle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ea typeface="Times New Roman"/>
              </a:rPr>
              <a:t>ticari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ea typeface="Times New Roman"/>
              </a:rPr>
              <a:t>yumurta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ea typeface="Times New Roman"/>
              </a:rPr>
              <a:t>tavukçuluğu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ea typeface="Times New Roman"/>
              </a:rPr>
              <a:t>işletmelerinde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ea typeface="Times New Roman"/>
              </a:rPr>
              <a:t>yaygın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kullanılan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sistemdir.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Ancak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kasaplık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piliç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yetiştiriciliğinde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de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kısmen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kullanılmaktadır.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Kafesli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sistemlerin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özellikle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yumurta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tavukçuluğunda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yaygın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kullanılmasının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nedeni,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sistemin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yerde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barındırma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sistemlerine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göre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oldukça</a:t>
            </a:r>
            <a:r>
              <a:rPr lang="en-US" altLang="zh-CN" sz="2000" spc="11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büyük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avantajlara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sahip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olmasıdır.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Kafesli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kümeslerin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ana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ekipmanını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kafesler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oluşturur.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Tavuklar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tel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kafesler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içerisinde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barındırılırlar.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Tavuklar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tüm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yaşantılarını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kafesler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içerisinde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ea typeface="Times New Roman"/>
              </a:rPr>
              <a:t>geçirdiklerinden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ea typeface="Times New Roman"/>
              </a:rPr>
              <a:t>kafesler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ea typeface="Times New Roman"/>
              </a:rPr>
              <a:t>hayvan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ea typeface="Times New Roman"/>
              </a:rPr>
              <a:t>rahatlığını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ea typeface="Times New Roman"/>
              </a:rPr>
              <a:t>sağlık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ea typeface="Times New Roman"/>
              </a:rPr>
              <a:t>koşullarını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ea typeface="Times New Roman"/>
              </a:rPr>
              <a:t>sağlayacak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ea typeface="Times New Roman"/>
              </a:rPr>
              <a:t>şekilde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-10" dirty="0">
                <a:solidFill>
                  <a:srgbClr val="000000"/>
                </a:solidFill>
                <a:latin typeface="Times New Roman"/>
                <a:ea typeface="Times New Roman"/>
              </a:rPr>
              <a:t>tasarlanmalıdır</a:t>
            </a:r>
            <a:r>
              <a:rPr lang="en-US" altLang="zh-CN" sz="2000" spc="-1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  <a:p>
            <a:pPr marL="0" algn="just" hangingPunct="0">
              <a:lnSpc>
                <a:spcPct val="95416"/>
              </a:lnSpc>
            </a:pP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Kafesler,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esas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i="1" dirty="0">
                <a:solidFill>
                  <a:srgbClr val="000000"/>
                </a:solidFill>
                <a:latin typeface="Times New Roman"/>
                <a:ea typeface="Times New Roman"/>
              </a:rPr>
              <a:t>basamaklı</a:t>
            </a:r>
            <a:r>
              <a:rPr lang="en-US" altLang="zh-CN" sz="2000" b="1" i="1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i="1" dirty="0">
                <a:solidFill>
                  <a:srgbClr val="000000"/>
                </a:solidFill>
                <a:latin typeface="Times New Roman"/>
                <a:ea typeface="Times New Roman"/>
              </a:rPr>
              <a:t>tip</a:t>
            </a:r>
            <a:r>
              <a:rPr lang="en-US" altLang="zh-CN" sz="2000" b="1" i="1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i="1" dirty="0">
                <a:solidFill>
                  <a:srgbClr val="000000"/>
                </a:solidFill>
                <a:latin typeface="Times New Roman"/>
                <a:ea typeface="Times New Roman"/>
              </a:rPr>
              <a:t>(Kaliforniya</a:t>
            </a:r>
            <a:r>
              <a:rPr lang="en-US" altLang="zh-CN" sz="2000" b="1" i="1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i="1" dirty="0">
                <a:solidFill>
                  <a:srgbClr val="000000"/>
                </a:solidFill>
                <a:latin typeface="Times New Roman"/>
                <a:ea typeface="Times New Roman"/>
              </a:rPr>
              <a:t>tipi)</a:t>
            </a:r>
            <a:r>
              <a:rPr lang="en-US" altLang="zh-CN" sz="2000" b="1" i="1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i="1" dirty="0">
                <a:solidFill>
                  <a:srgbClr val="000000"/>
                </a:solidFill>
                <a:latin typeface="Times New Roman"/>
                <a:ea typeface="Times New Roman"/>
              </a:rPr>
              <a:t>katlı</a:t>
            </a:r>
            <a:r>
              <a:rPr lang="en-US" altLang="zh-CN" sz="2000" b="1" i="1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i="1" dirty="0">
                <a:solidFill>
                  <a:srgbClr val="000000"/>
                </a:solidFill>
                <a:latin typeface="Times New Roman"/>
                <a:ea typeface="Times New Roman"/>
              </a:rPr>
              <a:t>tip</a:t>
            </a:r>
            <a:r>
              <a:rPr lang="en-US" altLang="zh-CN" sz="2000" b="1" i="1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i="1" dirty="0">
                <a:solidFill>
                  <a:srgbClr val="000000"/>
                </a:solidFill>
                <a:latin typeface="Times New Roman"/>
                <a:ea typeface="Times New Roman"/>
              </a:rPr>
              <a:t>(batarya</a:t>
            </a:r>
            <a:r>
              <a:rPr lang="en-US" altLang="zh-CN" sz="2000" b="1" i="1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i="1" dirty="0">
                <a:solidFill>
                  <a:srgbClr val="000000"/>
                </a:solidFill>
                <a:latin typeface="Times New Roman"/>
                <a:ea typeface="Times New Roman"/>
              </a:rPr>
              <a:t>tipi)</a:t>
            </a:r>
            <a:r>
              <a:rPr lang="en-US" altLang="zh-CN" sz="2000" b="1" i="1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olmak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üzere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iki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şekilde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düzenlenirler.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Basamaklı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tip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düzenlemede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kafesler,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2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veya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3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katlı</a:t>
            </a:r>
            <a:r>
              <a:rPr lang="en-US" altLang="zh-CN" sz="2000" spc="-11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basamak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ea typeface="Times New Roman"/>
              </a:rPr>
              <a:t>şeklinde</a:t>
            </a:r>
            <a:r>
              <a:rPr lang="en-US" altLang="zh-CN" sz="20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ea typeface="Times New Roman"/>
              </a:rPr>
              <a:t>yerleştirilir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ea typeface="Times New Roman"/>
              </a:rPr>
              <a:t>sistemde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ea typeface="Times New Roman"/>
              </a:rPr>
              <a:t>kafes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ea typeface="Times New Roman"/>
              </a:rPr>
              <a:t>içerisindeki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ea typeface="Times New Roman"/>
              </a:rPr>
              <a:t>tavukların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ea typeface="Times New Roman"/>
              </a:rPr>
              <a:t>gübresi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ea typeface="Times New Roman"/>
              </a:rPr>
              <a:t>doğrudan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ea typeface="Times New Roman"/>
              </a:rPr>
              <a:t>doğruya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kümes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tabanında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yapılan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50-70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cm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derinlikteki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gübre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kanalında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toplanır.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Gübre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buradan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ea typeface="Times New Roman"/>
              </a:rPr>
              <a:t>mekanik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ea typeface="Times New Roman"/>
              </a:rPr>
              <a:t>sıyırıcılarla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ea typeface="Times New Roman"/>
              </a:rPr>
              <a:t>uzaklaştırılır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ea typeface="Times New Roman"/>
              </a:rPr>
              <a:t>Katlı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ea typeface="Times New Roman"/>
              </a:rPr>
              <a:t>tip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ea typeface="Times New Roman"/>
              </a:rPr>
              <a:t>düzenlemede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ea typeface="Times New Roman"/>
              </a:rPr>
              <a:t>ise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ea typeface="Times New Roman"/>
              </a:rPr>
              <a:t>kafesler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ea typeface="Times New Roman"/>
              </a:rPr>
              <a:t>üst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ea typeface="Times New Roman"/>
              </a:rPr>
              <a:t>üste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ea typeface="Times New Roman"/>
              </a:rPr>
              <a:t>gelecek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aralarında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10-15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cm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lik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açıklık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olacak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şekilde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yerleştirilir.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tip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düzenlemede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kafesler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genellikle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tam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otomatik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olup,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2,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3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veya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4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katlı</a:t>
            </a:r>
            <a:r>
              <a:rPr lang="en-US" altLang="zh-CN" sz="2000" spc="-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olabilirler.</a:t>
            </a:r>
          </a:p>
          <a:p>
            <a:pPr marL="0" algn="just" hangingPunct="0">
              <a:lnSpc>
                <a:spcPct val="95416"/>
              </a:lnSpc>
              <a:spcBef>
                <a:spcPts val="304"/>
              </a:spcBef>
            </a:pP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Kafesler</a:t>
            </a: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kümes</a:t>
            </a:r>
            <a:r>
              <a:rPr lang="en-US" altLang="zh-CN" sz="2000" spc="16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içerisinde</a:t>
            </a:r>
            <a:r>
              <a:rPr lang="en-US" altLang="zh-CN" sz="2000" spc="16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tek</a:t>
            </a:r>
            <a:r>
              <a:rPr lang="en-US" altLang="zh-CN" sz="2000" spc="16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sıralı</a:t>
            </a:r>
            <a:r>
              <a:rPr lang="en-US" altLang="zh-CN" sz="2000" spc="16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veya</a:t>
            </a:r>
            <a:r>
              <a:rPr lang="en-US" altLang="zh-CN" sz="2000" spc="16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daha</a:t>
            </a:r>
            <a:r>
              <a:rPr lang="en-US" altLang="zh-CN" sz="2000" spc="16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fazla</a:t>
            </a:r>
            <a:r>
              <a:rPr lang="en-US" altLang="zh-CN" sz="2000" spc="16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sıralı</a:t>
            </a:r>
            <a:r>
              <a:rPr lang="en-US" altLang="zh-CN" sz="2000" spc="16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düzenlenebilirler.</a:t>
            </a:r>
            <a:r>
              <a:rPr lang="en-US" altLang="zh-CN" sz="2000" spc="16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Ancak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genellikle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2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veya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3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sıralı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000" spc="-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düzenlenirler.</a:t>
            </a:r>
          </a:p>
        </p:txBody>
      </p:sp>
    </p:spTree>
    <p:extLst>
      <p:ext uri="{BB962C8B-B14F-4D97-AF65-F5344CB8AC3E}">
        <p14:creationId xmlns:p14="http://schemas.microsoft.com/office/powerpoint/2010/main" val="21529750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4"/>
          <p:cNvSpPr txBox="1"/>
          <p:nvPr/>
        </p:nvSpPr>
        <p:spPr>
          <a:xfrm>
            <a:off x="523494" y="652272"/>
            <a:ext cx="7817390" cy="552458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algn="just">
              <a:lnSpc>
                <a:spcPct val="100000"/>
              </a:lnSpc>
            </a:pPr>
            <a:r>
              <a:rPr lang="en-US" altLang="zh-CN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Alternatif</a:t>
            </a:r>
            <a:r>
              <a:rPr lang="en-US" altLang="zh-CN" sz="2000" b="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kümes</a:t>
            </a:r>
            <a:r>
              <a:rPr lang="en-US" altLang="zh-CN" sz="2000" b="1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sistemleri</a:t>
            </a:r>
          </a:p>
          <a:p>
            <a:pPr marL="0" algn="just" hangingPunct="0">
              <a:lnSpc>
                <a:spcPct val="85000"/>
              </a:lnSpc>
            </a:pP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Yumurta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tavuğu</a:t>
            </a:r>
            <a:r>
              <a:rPr lang="en-US" altLang="zh-CN" sz="2000" spc="5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kümeslerinin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projelenmesinde</a:t>
            </a:r>
            <a:r>
              <a:rPr lang="en-US" altLang="zh-CN" sz="2000" spc="5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temel</a:t>
            </a:r>
            <a:r>
              <a:rPr lang="en-US" altLang="zh-CN" sz="2000" spc="5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amaç,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öncelikle</a:t>
            </a:r>
            <a:r>
              <a:rPr lang="en-US" altLang="zh-CN" sz="2000" spc="5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tavuklara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ea typeface="Times New Roman"/>
              </a:rPr>
              <a:t>rahat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ea typeface="Times New Roman"/>
              </a:rPr>
              <a:t>edebilecekleri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55" dirty="0">
                <a:solidFill>
                  <a:srgbClr val="000000"/>
                </a:solidFill>
                <a:latin typeface="Times New Roman"/>
                <a:ea typeface="Times New Roman"/>
              </a:rPr>
              <a:t>normal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ea typeface="Times New Roman"/>
              </a:rPr>
              <a:t>davranış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ea typeface="Times New Roman"/>
              </a:rPr>
              <a:t>özelliklerini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ea typeface="Times New Roman"/>
              </a:rPr>
              <a:t>gösterebilecekleri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ea typeface="Times New Roman"/>
              </a:rPr>
              <a:t>uygun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ea typeface="Times New Roman"/>
              </a:rPr>
              <a:t>yaşama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ea typeface="Times New Roman"/>
              </a:rPr>
              <a:t>ortamının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ea typeface="Times New Roman"/>
              </a:rPr>
              <a:t>sağlanması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ea typeface="Times New Roman"/>
              </a:rPr>
              <a:t>olmalıdır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ea typeface="Times New Roman"/>
              </a:rPr>
              <a:t>Yukarıda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ea typeface="Times New Roman"/>
              </a:rPr>
              <a:t>da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ea typeface="Times New Roman"/>
              </a:rPr>
              <a:t>belirtildiği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ea typeface="Times New Roman"/>
              </a:rPr>
              <a:t>gibi,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ea typeface="Times New Roman"/>
              </a:rPr>
              <a:t>günümüzde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yumurta</a:t>
            </a:r>
            <a:r>
              <a:rPr lang="en-US" altLang="zh-CN" sz="2000" spc="5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tavukçuluğunda</a:t>
            </a:r>
            <a:r>
              <a:rPr lang="en-US" altLang="zh-CN" sz="2000" spc="5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çok</a:t>
            </a:r>
            <a:r>
              <a:rPr lang="en-US" altLang="zh-CN" sz="2000" spc="5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yaygın</a:t>
            </a:r>
            <a:r>
              <a:rPr lang="en-US" altLang="zh-CN" sz="2000" spc="5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000" spc="5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kullanılan</a:t>
            </a:r>
            <a:r>
              <a:rPr lang="en-US" altLang="zh-CN" sz="2000" spc="5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batarya</a:t>
            </a:r>
            <a:r>
              <a:rPr lang="en-US" altLang="zh-CN" sz="2000" spc="5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tipi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kafesli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ea typeface="Times New Roman"/>
              </a:rPr>
              <a:t>kümeslerin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ea typeface="Times New Roman"/>
              </a:rPr>
              <a:t>yararlı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ea typeface="Times New Roman"/>
              </a:rPr>
              <a:t>yönlerinin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ea typeface="Times New Roman"/>
              </a:rPr>
              <a:t>fazla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ea typeface="Times New Roman"/>
              </a:rPr>
              <a:t>olmasına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ea typeface="Times New Roman"/>
              </a:rPr>
              <a:t>karşın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ea typeface="Times New Roman"/>
              </a:rPr>
              <a:t>en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ea typeface="Times New Roman"/>
              </a:rPr>
              <a:t>önemli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ea typeface="Times New Roman"/>
              </a:rPr>
              <a:t>sakıncası,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ea typeface="Times New Roman"/>
              </a:rPr>
              <a:t>tavuklara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ea typeface="Times New Roman"/>
              </a:rPr>
              <a:t>ayrılan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ea typeface="Times New Roman"/>
              </a:rPr>
              <a:t>kullanılabilir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ea typeface="Times New Roman"/>
              </a:rPr>
              <a:t>alanın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ea typeface="Times New Roman"/>
              </a:rPr>
              <a:t>kısıtlı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ea typeface="Times New Roman"/>
              </a:rPr>
              <a:t>olması,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55" dirty="0">
                <a:solidFill>
                  <a:srgbClr val="000000"/>
                </a:solidFill>
                <a:latin typeface="Times New Roman"/>
                <a:ea typeface="Times New Roman"/>
              </a:rPr>
              <a:t>böylece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ea typeface="Times New Roman"/>
              </a:rPr>
              <a:t>tavukların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55" dirty="0">
                <a:solidFill>
                  <a:srgbClr val="000000"/>
                </a:solidFill>
                <a:latin typeface="Times New Roman"/>
                <a:ea typeface="Times New Roman"/>
              </a:rPr>
              <a:t>gezinme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ea typeface="Times New Roman"/>
              </a:rPr>
              <a:t>hareket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etme</a:t>
            </a: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olanaklarının</a:t>
            </a: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sınırlandırılmasıdır.</a:t>
            </a: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durum,</a:t>
            </a: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tavukların</a:t>
            </a: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normal</a:t>
            </a:r>
            <a:r>
              <a:rPr lang="en-US" altLang="zh-CN" sz="2000" spc="16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davranış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özelliklerini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tam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gösterememelerine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hareketsizlik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nedeniyle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de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tavuklarda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kemik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gelişiminin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zayıflığı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stres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gibi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çeşitli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sağlık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sorunlarının</a:t>
            </a:r>
            <a:r>
              <a:rPr lang="en-US" altLang="zh-CN" sz="2000" spc="1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ortaya</a:t>
            </a:r>
            <a:r>
              <a:rPr lang="en-US" altLang="zh-CN" sz="2000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çıkmasına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-10" dirty="0">
                <a:solidFill>
                  <a:srgbClr val="000000"/>
                </a:solidFill>
                <a:latin typeface="Times New Roman"/>
                <a:ea typeface="Times New Roman"/>
              </a:rPr>
              <a:t>yol</a:t>
            </a:r>
            <a:r>
              <a:rPr lang="en-US" altLang="zh-CN" sz="2000" spc="-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-10" dirty="0">
                <a:solidFill>
                  <a:srgbClr val="000000"/>
                </a:solidFill>
                <a:latin typeface="Times New Roman"/>
                <a:ea typeface="Times New Roman"/>
              </a:rPr>
              <a:t>açmaktadır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  <a:p>
            <a:pPr marL="0" algn="just" hangingPunct="0">
              <a:lnSpc>
                <a:spcPct val="95416"/>
              </a:lnSpc>
            </a:pP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Yumurta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tavukları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için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geliştirilen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alternatif</a:t>
            </a:r>
            <a:r>
              <a:rPr lang="en-US" altLang="zh-CN" sz="2000" spc="9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kümes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sistemleri;</a:t>
            </a:r>
            <a:r>
              <a:rPr lang="en-US" altLang="zh-CN" sz="20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b="1" i="1" dirty="0">
                <a:solidFill>
                  <a:srgbClr val="000000"/>
                </a:solidFill>
                <a:latin typeface="Times New Roman"/>
                <a:ea typeface="Times New Roman"/>
              </a:rPr>
              <a:t>alternatif</a:t>
            </a:r>
            <a:r>
              <a:rPr lang="en-US" altLang="zh-CN" sz="2000" b="1" i="1" spc="9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b="1" i="1" dirty="0">
                <a:solidFill>
                  <a:srgbClr val="000000"/>
                </a:solidFill>
                <a:latin typeface="Times New Roman"/>
                <a:ea typeface="Times New Roman"/>
              </a:rPr>
              <a:t>kafes</a:t>
            </a:r>
            <a:r>
              <a:rPr lang="en-US" altLang="zh-CN" sz="2000" b="1" i="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i="1" spc="44" dirty="0">
                <a:solidFill>
                  <a:srgbClr val="000000"/>
                </a:solidFill>
                <a:latin typeface="Times New Roman"/>
                <a:ea typeface="Times New Roman"/>
              </a:rPr>
              <a:t>sistemleri</a:t>
            </a:r>
            <a:r>
              <a:rPr lang="en-US" altLang="zh-CN" sz="2000" b="1" i="1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i="1" spc="44" dirty="0">
                <a:solidFill>
                  <a:srgbClr val="000000"/>
                </a:solidFill>
                <a:latin typeface="Times New Roman"/>
                <a:ea typeface="Times New Roman"/>
              </a:rPr>
              <a:t>alternatif</a:t>
            </a:r>
            <a:r>
              <a:rPr lang="en-US" altLang="zh-CN" sz="2000" b="1" i="1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i="1" spc="64" dirty="0">
                <a:solidFill>
                  <a:srgbClr val="000000"/>
                </a:solidFill>
                <a:latin typeface="Times New Roman"/>
                <a:ea typeface="Times New Roman"/>
              </a:rPr>
              <a:t>yer</a:t>
            </a:r>
            <a:r>
              <a:rPr lang="en-US" altLang="zh-CN" sz="2000" b="1" i="1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i="1" spc="50" dirty="0">
                <a:solidFill>
                  <a:srgbClr val="000000"/>
                </a:solidFill>
                <a:latin typeface="Times New Roman"/>
                <a:ea typeface="Times New Roman"/>
              </a:rPr>
              <a:t>sistemleri</a:t>
            </a:r>
            <a:r>
              <a:rPr lang="en-US" altLang="zh-CN" sz="2000" b="1" i="1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ea typeface="Times New Roman"/>
              </a:rPr>
              <a:t>olmak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55" dirty="0">
                <a:solidFill>
                  <a:srgbClr val="000000"/>
                </a:solidFill>
                <a:latin typeface="Times New Roman"/>
                <a:ea typeface="Times New Roman"/>
              </a:rPr>
              <a:t>üzere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ea typeface="Times New Roman"/>
              </a:rPr>
              <a:t>iki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55" dirty="0">
                <a:solidFill>
                  <a:srgbClr val="000000"/>
                </a:solidFill>
                <a:latin typeface="Times New Roman"/>
                <a:ea typeface="Times New Roman"/>
              </a:rPr>
              <a:t>gruba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ea typeface="Times New Roman"/>
              </a:rPr>
              <a:t>ayrılabilir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ea typeface="Times New Roman"/>
              </a:rPr>
              <a:t>Yumurta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ea typeface="Times New Roman"/>
              </a:rPr>
              <a:t>tavukları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ea typeface="Times New Roman"/>
              </a:rPr>
              <a:t>için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ea typeface="Times New Roman"/>
              </a:rPr>
              <a:t>alternatif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ea typeface="Times New Roman"/>
              </a:rPr>
              <a:t>kafes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ea typeface="Times New Roman"/>
              </a:rPr>
              <a:t>sistemlerinin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ea typeface="Times New Roman"/>
              </a:rPr>
              <a:t>geliştirilmesi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ea typeface="Times New Roman"/>
              </a:rPr>
              <a:t>ilk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ea typeface="Times New Roman"/>
              </a:rPr>
              <a:t>defa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ea typeface="Times New Roman"/>
              </a:rPr>
              <a:t>İngiltere’de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geleneksel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kafeslerin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tasarım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şeklinde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yapılan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değişikliklerle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başlamıştır.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değişiklikler,</a:t>
            </a:r>
            <a:r>
              <a:rPr lang="en-US" altLang="zh-CN" sz="2000" spc="5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kafes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boyutlarının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büyütülmesi,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her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kafesteki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tavuk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sayısının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artırılması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kafeslere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tünek,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folluk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kum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bölmelerinin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konulması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şeklinde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-10" dirty="0">
                <a:solidFill>
                  <a:srgbClr val="000000"/>
                </a:solidFill>
                <a:latin typeface="Times New Roman"/>
                <a:ea typeface="Times New Roman"/>
              </a:rPr>
              <a:t>yapılmıştır</a:t>
            </a:r>
            <a:r>
              <a:rPr lang="en-US" altLang="zh-CN" sz="2000" spc="-2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765969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6"/>
          <p:cNvSpPr txBox="1"/>
          <p:nvPr/>
        </p:nvSpPr>
        <p:spPr>
          <a:xfrm>
            <a:off x="513893" y="523176"/>
            <a:ext cx="7817591" cy="517680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algn="just" hangingPunct="0">
              <a:lnSpc>
                <a:spcPct val="92500"/>
              </a:lnSpc>
            </a:pPr>
            <a:r>
              <a:rPr lang="en-US" altLang="zh-CN" sz="2000" spc="40" dirty="0">
                <a:solidFill>
                  <a:srgbClr val="000000"/>
                </a:solidFill>
                <a:latin typeface="Times New Roman"/>
                <a:ea typeface="Times New Roman"/>
              </a:rPr>
              <a:t>Alternatif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ea typeface="Times New Roman"/>
              </a:rPr>
              <a:t>yer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ea typeface="Times New Roman"/>
              </a:rPr>
              <a:t>sistemleri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ea typeface="Times New Roman"/>
              </a:rPr>
              <a:t>geliştirilmesinde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ea typeface="Times New Roman"/>
              </a:rPr>
              <a:t>amaç,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ea typeface="Times New Roman"/>
              </a:rPr>
              <a:t>geleneksel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ea typeface="Times New Roman"/>
              </a:rPr>
              <a:t>yer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ea typeface="Times New Roman"/>
              </a:rPr>
              <a:t>sistemlerine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ea typeface="Times New Roman"/>
              </a:rPr>
              <a:t>karşı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tavukların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davranışlarında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herhangi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kısıtlama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yapmadan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ekonomik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yumurta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ea typeface="Times New Roman"/>
              </a:rPr>
              <a:t>üretiminin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ea typeface="Times New Roman"/>
              </a:rPr>
              <a:t>sağlanması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ea typeface="Times New Roman"/>
              </a:rPr>
              <a:t>olmuştur</a:t>
            </a:r>
            <a:r>
              <a:rPr lang="en-US" altLang="zh-CN" sz="2000" spc="5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ea typeface="Times New Roman"/>
              </a:rPr>
              <a:t>Birim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ea typeface="Times New Roman"/>
              </a:rPr>
              <a:t>alanda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ea typeface="Times New Roman"/>
              </a:rPr>
              <a:t>barındırılan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ea typeface="Times New Roman"/>
              </a:rPr>
              <a:t>tavuk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ea typeface="Times New Roman"/>
              </a:rPr>
              <a:t>sayısını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ea typeface="Times New Roman"/>
              </a:rPr>
              <a:t>artırmak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ea typeface="Times New Roman"/>
              </a:rPr>
              <a:t>için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ea typeface="Times New Roman"/>
              </a:rPr>
              <a:t>kümes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ea typeface="Times New Roman"/>
              </a:rPr>
              <a:t>tabanı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ea typeface="Times New Roman"/>
              </a:rPr>
              <a:t>ile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ea typeface="Times New Roman"/>
              </a:rPr>
              <a:t>tavanı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ea typeface="Times New Roman"/>
              </a:rPr>
              <a:t>arasında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ea typeface="Times New Roman"/>
              </a:rPr>
              <a:t>farklı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ea typeface="Times New Roman"/>
              </a:rPr>
              <a:t>seviyelerde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ea typeface="Times New Roman"/>
              </a:rPr>
              <a:t>ızgaralı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ea typeface="Times New Roman"/>
              </a:rPr>
              <a:t>döşemelerin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ea typeface="Times New Roman"/>
              </a:rPr>
              <a:t>veya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tüneklerin</a:t>
            </a:r>
            <a:r>
              <a:rPr lang="en-US" altLang="zh-CN" sz="2000" spc="-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tesisi</a:t>
            </a:r>
            <a:r>
              <a:rPr lang="en-US" altLang="zh-CN" sz="2000" spc="-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ile</a:t>
            </a:r>
            <a:r>
              <a:rPr lang="en-US" altLang="zh-CN" sz="2000" spc="-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kümes</a:t>
            </a:r>
            <a:r>
              <a:rPr lang="en-US" altLang="zh-CN" sz="2000" spc="-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maliyetlerinin</a:t>
            </a:r>
            <a:r>
              <a:rPr lang="en-US" altLang="zh-CN" sz="2000" spc="-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azaltılmasına</a:t>
            </a:r>
            <a:r>
              <a:rPr lang="en-US" altLang="zh-CN" sz="2000" spc="-4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çalışılmıştır.</a:t>
            </a:r>
          </a:p>
          <a:p>
            <a:pPr marL="0" algn="just">
              <a:lnSpc>
                <a:spcPct val="100000"/>
              </a:lnSpc>
            </a:pPr>
            <a:r>
              <a:rPr lang="en-US" altLang="zh-CN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Kümeslerde</a:t>
            </a:r>
            <a:r>
              <a:rPr lang="en-US" altLang="zh-CN" sz="2000" b="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Kullanılan</a:t>
            </a:r>
            <a:r>
              <a:rPr lang="en-US" altLang="zh-CN" sz="2000" b="1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dirty="0">
                <a:solidFill>
                  <a:srgbClr val="000000"/>
                </a:solidFill>
                <a:latin typeface="Times New Roman"/>
                <a:ea typeface="Times New Roman"/>
              </a:rPr>
              <a:t>Ekipmanlar</a:t>
            </a:r>
          </a:p>
          <a:p>
            <a:pPr marL="0" algn="just" hangingPunct="0">
              <a:lnSpc>
                <a:spcPct val="95833"/>
              </a:lnSpc>
            </a:pPr>
            <a:r>
              <a:rPr lang="en-US" altLang="zh-CN" sz="2000" spc="40" dirty="0">
                <a:solidFill>
                  <a:srgbClr val="000000"/>
                </a:solidFill>
                <a:latin typeface="Times New Roman"/>
                <a:ea typeface="Times New Roman"/>
              </a:rPr>
              <a:t>Kümeslerde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ea typeface="Times New Roman"/>
              </a:rPr>
              <a:t>kullanılan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ea typeface="Times New Roman"/>
              </a:rPr>
              <a:t>başlıca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ea typeface="Times New Roman"/>
              </a:rPr>
              <a:t>ekipmanlar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ea typeface="Times New Roman"/>
              </a:rPr>
              <a:t>arasında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ea typeface="Times New Roman"/>
              </a:rPr>
              <a:t>;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ea typeface="Times New Roman"/>
              </a:rPr>
              <a:t>yemlikler,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ea typeface="Times New Roman"/>
              </a:rPr>
              <a:t>suluklar,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ea typeface="Times New Roman"/>
              </a:rPr>
              <a:t>folluklar,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ea typeface="Times New Roman"/>
              </a:rPr>
              <a:t>yumurta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ea typeface="Times New Roman"/>
              </a:rPr>
              <a:t>sınıflandırma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55" dirty="0">
                <a:solidFill>
                  <a:srgbClr val="000000"/>
                </a:solidFill>
                <a:latin typeface="Times New Roman"/>
                <a:ea typeface="Times New Roman"/>
              </a:rPr>
              <a:t>makineleri,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ea typeface="Times New Roman"/>
              </a:rPr>
              <a:t>kuluçka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ea typeface="Times New Roman"/>
              </a:rPr>
              <a:t>makineleri,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ea typeface="Times New Roman"/>
              </a:rPr>
              <a:t>ana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55" dirty="0">
                <a:solidFill>
                  <a:srgbClr val="000000"/>
                </a:solidFill>
                <a:latin typeface="Times New Roman"/>
                <a:ea typeface="Times New Roman"/>
              </a:rPr>
              <a:t>makineleri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ea typeface="Times New Roman"/>
              </a:rPr>
              <a:t>yakma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-5" dirty="0">
                <a:solidFill>
                  <a:srgbClr val="000000"/>
                </a:solidFill>
                <a:latin typeface="Times New Roman"/>
                <a:ea typeface="Times New Roman"/>
              </a:rPr>
              <a:t>fırınları</a:t>
            </a:r>
            <a:r>
              <a:rPr lang="en-US" altLang="zh-CN" sz="2000" spc="-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-5" dirty="0">
                <a:solidFill>
                  <a:srgbClr val="000000"/>
                </a:solidFill>
                <a:latin typeface="Times New Roman"/>
                <a:ea typeface="Times New Roman"/>
              </a:rPr>
              <a:t>sayılabilir</a:t>
            </a:r>
            <a:r>
              <a:rPr lang="en-US" altLang="zh-CN" sz="2000" spc="-1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  <a:p>
            <a:pPr marL="0" algn="just" hangingPunct="0">
              <a:lnSpc>
                <a:spcPct val="88749"/>
              </a:lnSpc>
            </a:pPr>
            <a:r>
              <a:rPr lang="en-US" altLang="zh-CN" sz="2000" spc="30" dirty="0">
                <a:solidFill>
                  <a:srgbClr val="000000"/>
                </a:solidFill>
                <a:latin typeface="Times New Roman"/>
                <a:ea typeface="Times New Roman"/>
              </a:rPr>
              <a:t>Yemlikler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ea typeface="Times New Roman"/>
              </a:rPr>
              <a:t>çeşitli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ea typeface="Times New Roman"/>
              </a:rPr>
              <a:t>tiplerde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ea typeface="Times New Roman"/>
              </a:rPr>
              <a:t>olabilir</a:t>
            </a:r>
            <a:r>
              <a:rPr lang="en-US" altLang="zh-CN" sz="2000" spc="5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ea typeface="Times New Roman"/>
              </a:rPr>
              <a:t>Uygun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ea typeface="Times New Roman"/>
              </a:rPr>
              <a:t>yemlik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ea typeface="Times New Roman"/>
              </a:rPr>
              <a:t>tipinin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ea typeface="Times New Roman"/>
              </a:rPr>
              <a:t>seçiminde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ea typeface="Times New Roman"/>
              </a:rPr>
              <a:t>tavukların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ea typeface="Times New Roman"/>
              </a:rPr>
              <a:t>yem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tüketimlerinin</a:t>
            </a:r>
            <a:r>
              <a:rPr lang="en-US" altLang="zh-CN" sz="2000" spc="1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bilinmesi</a:t>
            </a:r>
            <a:r>
              <a:rPr lang="en-US" altLang="zh-CN" sz="2000" spc="17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gerekir.</a:t>
            </a:r>
            <a:r>
              <a:rPr lang="en-US" altLang="zh-CN" sz="2000" spc="17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000" spc="17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tavuğun</a:t>
            </a:r>
            <a:r>
              <a:rPr lang="en-US" altLang="zh-CN" sz="2000" spc="17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ortalama</a:t>
            </a:r>
            <a:r>
              <a:rPr lang="en-US" altLang="zh-CN" sz="2000" spc="17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günlük</a:t>
            </a:r>
            <a:r>
              <a:rPr lang="en-US" altLang="zh-CN" sz="2000" spc="17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yem</a:t>
            </a:r>
            <a:r>
              <a:rPr lang="en-US" altLang="zh-CN" sz="2000" spc="17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tüketimi</a:t>
            </a:r>
            <a:r>
              <a:rPr lang="en-US" altLang="zh-CN" sz="2000" spc="17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130</a:t>
            </a:r>
            <a:r>
              <a:rPr lang="en-US" altLang="zh-CN" sz="2000" spc="17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gr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civarındadır.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Kümeslerde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i="1" dirty="0">
                <a:solidFill>
                  <a:srgbClr val="000000"/>
                </a:solidFill>
                <a:latin typeface="Times New Roman"/>
                <a:ea typeface="Times New Roman"/>
              </a:rPr>
              <a:t>basit</a:t>
            </a:r>
            <a:r>
              <a:rPr lang="en-US" altLang="zh-CN" sz="2000" b="1" i="1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i="1" dirty="0">
                <a:solidFill>
                  <a:srgbClr val="000000"/>
                </a:solidFill>
                <a:latin typeface="Times New Roman"/>
                <a:ea typeface="Times New Roman"/>
              </a:rPr>
              <a:t>yemlikler</a:t>
            </a:r>
            <a:r>
              <a:rPr lang="en-US" altLang="zh-CN" sz="2000" b="1" i="1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i="1" dirty="0">
                <a:solidFill>
                  <a:srgbClr val="000000"/>
                </a:solidFill>
                <a:latin typeface="Times New Roman"/>
                <a:ea typeface="Times New Roman"/>
              </a:rPr>
              <a:t>otomatik</a:t>
            </a:r>
            <a:r>
              <a:rPr lang="en-US" altLang="zh-CN" sz="2000" b="1" i="1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i="1" dirty="0">
                <a:solidFill>
                  <a:srgbClr val="000000"/>
                </a:solidFill>
                <a:latin typeface="Times New Roman"/>
                <a:ea typeface="Times New Roman"/>
              </a:rPr>
              <a:t>yemlikler</a:t>
            </a:r>
            <a:r>
              <a:rPr lang="en-US" altLang="zh-CN" sz="2000" b="1" i="1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olmak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üzere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başlıca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iki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tip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yemlik</a:t>
            </a:r>
            <a:r>
              <a:rPr lang="en-US" altLang="zh-CN" sz="2000" spc="-1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kullanılmaktadır.</a:t>
            </a:r>
          </a:p>
          <a:p>
            <a:pPr marL="0" algn="just" hangingPunct="0">
              <a:lnSpc>
                <a:spcPct val="95416"/>
              </a:lnSpc>
            </a:pPr>
            <a:r>
              <a:rPr lang="en-US" altLang="zh-CN" sz="2000" spc="25" dirty="0">
                <a:solidFill>
                  <a:srgbClr val="000000"/>
                </a:solidFill>
                <a:latin typeface="Times New Roman"/>
                <a:ea typeface="Times New Roman"/>
              </a:rPr>
              <a:t>Kümeslerde</a:t>
            </a:r>
            <a:r>
              <a:rPr lang="en-US" altLang="zh-CN" sz="20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ea typeface="Times New Roman"/>
              </a:rPr>
              <a:t>çok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ea typeface="Times New Roman"/>
              </a:rPr>
              <a:t>farklı</a:t>
            </a:r>
            <a:r>
              <a:rPr lang="en-US" altLang="zh-CN" sz="20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ea typeface="Times New Roman"/>
              </a:rPr>
              <a:t>suluklar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ea typeface="Times New Roman"/>
              </a:rPr>
              <a:t>kullanılmaktadır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0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ea typeface="Times New Roman"/>
              </a:rPr>
              <a:t>Bunlar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ea typeface="Times New Roman"/>
              </a:rPr>
              <a:t>esas</a:t>
            </a:r>
            <a:r>
              <a:rPr lang="en-US" altLang="zh-CN" sz="20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i="1" spc="25" dirty="0">
                <a:solidFill>
                  <a:srgbClr val="000000"/>
                </a:solidFill>
                <a:latin typeface="Times New Roman"/>
                <a:ea typeface="Times New Roman"/>
              </a:rPr>
              <a:t>basit</a:t>
            </a:r>
            <a:r>
              <a:rPr lang="en-US" altLang="zh-CN" sz="2000" b="1" i="1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i="1" spc="25" dirty="0">
                <a:solidFill>
                  <a:srgbClr val="000000"/>
                </a:solidFill>
                <a:latin typeface="Times New Roman"/>
                <a:ea typeface="Times New Roman"/>
              </a:rPr>
              <a:t>suluklar</a:t>
            </a:r>
            <a:r>
              <a:rPr lang="en-US" altLang="zh-CN" sz="2000" b="1" i="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i="1" dirty="0">
                <a:solidFill>
                  <a:srgbClr val="000000"/>
                </a:solidFill>
                <a:latin typeface="Times New Roman"/>
                <a:ea typeface="Times New Roman"/>
              </a:rPr>
              <a:t>otomatik</a:t>
            </a:r>
            <a:r>
              <a:rPr lang="en-US" altLang="zh-CN" sz="2000" b="1" i="1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i="1" dirty="0">
                <a:solidFill>
                  <a:srgbClr val="000000"/>
                </a:solidFill>
                <a:latin typeface="Times New Roman"/>
                <a:ea typeface="Times New Roman"/>
              </a:rPr>
              <a:t>suluklar</a:t>
            </a:r>
            <a:r>
              <a:rPr lang="en-US" altLang="zh-CN" sz="2000" b="1" i="1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iki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grupta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toplanabilir.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Kümeslerde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kullanılan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otomatik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suluklar</a:t>
            </a:r>
            <a:r>
              <a:rPr lang="en-US" altLang="zh-CN" sz="2000" spc="-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da</a:t>
            </a:r>
            <a:r>
              <a:rPr lang="en-US" altLang="zh-CN" sz="2000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i="1" dirty="0">
                <a:solidFill>
                  <a:srgbClr val="000000"/>
                </a:solidFill>
                <a:latin typeface="Times New Roman"/>
                <a:ea typeface="Times New Roman"/>
              </a:rPr>
              <a:t>asma</a:t>
            </a:r>
            <a:r>
              <a:rPr lang="en-US" altLang="zh-CN" sz="2000" b="1" i="1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i="1" dirty="0">
                <a:solidFill>
                  <a:srgbClr val="000000"/>
                </a:solidFill>
                <a:latin typeface="Times New Roman"/>
                <a:ea typeface="Times New Roman"/>
              </a:rPr>
              <a:t>tip</a:t>
            </a:r>
            <a:r>
              <a:rPr lang="en-US" altLang="zh-CN" sz="2000" b="1" i="1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i="1" dirty="0">
                <a:solidFill>
                  <a:srgbClr val="000000"/>
                </a:solidFill>
                <a:latin typeface="Times New Roman"/>
                <a:ea typeface="Times New Roman"/>
              </a:rPr>
              <a:t>suluklar</a:t>
            </a:r>
            <a:r>
              <a:rPr lang="en-US" altLang="zh-CN" sz="2000" b="1" i="1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i="1" dirty="0">
                <a:solidFill>
                  <a:srgbClr val="000000"/>
                </a:solidFill>
                <a:latin typeface="Times New Roman"/>
                <a:ea typeface="Times New Roman"/>
              </a:rPr>
              <a:t>damla</a:t>
            </a:r>
            <a:r>
              <a:rPr lang="en-US" altLang="zh-CN" sz="2000" b="1" i="1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i="1" dirty="0">
                <a:solidFill>
                  <a:srgbClr val="000000"/>
                </a:solidFill>
                <a:latin typeface="Times New Roman"/>
                <a:ea typeface="Times New Roman"/>
              </a:rPr>
              <a:t>tip</a:t>
            </a:r>
            <a:r>
              <a:rPr lang="en-US" altLang="zh-CN" sz="2000" b="1" i="1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i="1" dirty="0">
                <a:solidFill>
                  <a:srgbClr val="000000"/>
                </a:solidFill>
                <a:latin typeface="Times New Roman"/>
                <a:ea typeface="Times New Roman"/>
              </a:rPr>
              <a:t>suluklar</a:t>
            </a:r>
            <a:r>
              <a:rPr lang="en-US" altLang="zh-CN" sz="2000" b="1" i="1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olmak</a:t>
            </a:r>
            <a:r>
              <a:rPr lang="en-US" altLang="zh-CN" sz="2000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üzere</a:t>
            </a:r>
            <a:r>
              <a:rPr lang="en-US" altLang="zh-CN" sz="2000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iki</a:t>
            </a:r>
            <a:r>
              <a:rPr lang="en-US" altLang="zh-CN" sz="2000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tipte</a:t>
            </a:r>
            <a:r>
              <a:rPr lang="en-US" altLang="zh-CN" sz="20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olabilirler.</a:t>
            </a:r>
          </a:p>
        </p:txBody>
      </p:sp>
    </p:spTree>
    <p:extLst>
      <p:ext uri="{BB962C8B-B14F-4D97-AF65-F5344CB8AC3E}">
        <p14:creationId xmlns:p14="http://schemas.microsoft.com/office/powerpoint/2010/main" val="12088527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8"/>
          <p:cNvSpPr txBox="1"/>
          <p:nvPr/>
        </p:nvSpPr>
        <p:spPr>
          <a:xfrm>
            <a:off x="417195" y="692696"/>
            <a:ext cx="7817590" cy="513986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algn="just" hangingPunct="0">
              <a:lnSpc>
                <a:spcPct val="95416"/>
              </a:lnSpc>
            </a:pPr>
            <a:r>
              <a:rPr lang="en-US" altLang="zh-CN" sz="2000" spc="34" dirty="0">
                <a:solidFill>
                  <a:srgbClr val="000000"/>
                </a:solidFill>
                <a:latin typeface="Times New Roman"/>
                <a:ea typeface="Times New Roman"/>
              </a:rPr>
              <a:t>Folluklar,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ea typeface="Times New Roman"/>
              </a:rPr>
              <a:t>tavukların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55" dirty="0">
                <a:solidFill>
                  <a:srgbClr val="000000"/>
                </a:solidFill>
                <a:latin typeface="Times New Roman"/>
                <a:ea typeface="Times New Roman"/>
              </a:rPr>
              <a:t>kümes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ea typeface="Times New Roman"/>
              </a:rPr>
              <a:t>içerisinde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50" dirty="0">
                <a:solidFill>
                  <a:srgbClr val="000000"/>
                </a:solidFill>
                <a:latin typeface="Times New Roman"/>
                <a:ea typeface="Times New Roman"/>
              </a:rPr>
              <a:t>yumurtlama</a:t>
            </a:r>
            <a:r>
              <a:rPr lang="en-US" altLang="zh-CN" sz="20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ea typeface="Times New Roman"/>
              </a:rPr>
              <a:t>yerleri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ea typeface="Times New Roman"/>
              </a:rPr>
              <a:t>olup,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ea typeface="Times New Roman"/>
              </a:rPr>
              <a:t>yer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ea typeface="Times New Roman"/>
              </a:rPr>
              <a:t>sistemlerinde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kullanılırlar.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Folluklarda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yumurtalar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elle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veya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mekanik</a:t>
            </a:r>
            <a:r>
              <a:rPr lang="en-US" altLang="zh-CN" sz="2000" spc="6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toplanabilir.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Yerleştirilecek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folluk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sayısı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büyüklüğü,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tavuk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sayısına,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yumurta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verimine</a:t>
            </a:r>
            <a:r>
              <a:rPr lang="en-US" altLang="zh-CN" sz="2000" spc="1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ea typeface="Times New Roman"/>
              </a:rPr>
              <a:t>folluk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ea typeface="Times New Roman"/>
              </a:rPr>
              <a:t>tipine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ea typeface="Times New Roman"/>
              </a:rPr>
              <a:t>göre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64" dirty="0">
                <a:solidFill>
                  <a:srgbClr val="000000"/>
                </a:solidFill>
                <a:latin typeface="Times New Roman"/>
                <a:ea typeface="Times New Roman"/>
              </a:rPr>
              <a:t>değişir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69" dirty="0">
                <a:solidFill>
                  <a:srgbClr val="000000"/>
                </a:solidFill>
                <a:latin typeface="Times New Roman"/>
                <a:ea typeface="Times New Roman"/>
              </a:rPr>
              <a:t>Folluklar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i="1" spc="64" dirty="0">
                <a:solidFill>
                  <a:srgbClr val="000000"/>
                </a:solidFill>
                <a:latin typeface="Times New Roman"/>
                <a:ea typeface="Times New Roman"/>
              </a:rPr>
              <a:t>bireysel</a:t>
            </a:r>
            <a:r>
              <a:rPr lang="en-US" altLang="zh-CN" sz="2000" b="1" i="1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i="1" spc="75" dirty="0">
                <a:solidFill>
                  <a:srgbClr val="000000"/>
                </a:solidFill>
                <a:latin typeface="Times New Roman"/>
                <a:ea typeface="Times New Roman"/>
              </a:rPr>
              <a:t>folluk</a:t>
            </a:r>
            <a:r>
              <a:rPr lang="en-US" altLang="zh-CN" sz="2000" b="1" i="1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ea typeface="Times New Roman"/>
              </a:rPr>
              <a:t>ya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ea typeface="Times New Roman"/>
              </a:rPr>
              <a:t>da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i="1" spc="85" dirty="0">
                <a:solidFill>
                  <a:srgbClr val="000000"/>
                </a:solidFill>
                <a:latin typeface="Times New Roman"/>
                <a:ea typeface="Times New Roman"/>
              </a:rPr>
              <a:t>grup</a:t>
            </a:r>
            <a:r>
              <a:rPr lang="en-US" altLang="zh-CN" sz="2000" b="1" i="1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b="1" i="1" spc="69" dirty="0">
                <a:solidFill>
                  <a:srgbClr val="000000"/>
                </a:solidFill>
                <a:latin typeface="Times New Roman"/>
                <a:ea typeface="Times New Roman"/>
              </a:rPr>
              <a:t>folluğu</a:t>
            </a:r>
            <a:r>
              <a:rPr lang="en-US" altLang="zh-CN" sz="2000" b="1" i="1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ea typeface="Times New Roman"/>
              </a:rPr>
              <a:t>şeklinde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-15" dirty="0">
                <a:solidFill>
                  <a:srgbClr val="000000"/>
                </a:solidFill>
                <a:latin typeface="Times New Roman"/>
                <a:ea typeface="Times New Roman"/>
              </a:rPr>
              <a:t>olabilir</a:t>
            </a:r>
            <a:r>
              <a:rPr lang="en-US" altLang="zh-CN" sz="2000" spc="-1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  <a:p>
            <a:pPr marL="0" algn="just" hangingPunct="0">
              <a:lnSpc>
                <a:spcPct val="95416"/>
              </a:lnSpc>
              <a:spcBef>
                <a:spcPts val="300"/>
              </a:spcBef>
            </a:pPr>
            <a:r>
              <a:rPr lang="en-US" altLang="zh-CN" sz="2000" spc="34" dirty="0">
                <a:solidFill>
                  <a:srgbClr val="000000"/>
                </a:solidFill>
                <a:latin typeface="Times New Roman"/>
                <a:ea typeface="Times New Roman"/>
              </a:rPr>
              <a:t>Tavuklardan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ea typeface="Times New Roman"/>
              </a:rPr>
              <a:t>elde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ea typeface="Times New Roman"/>
              </a:rPr>
              <a:t>edilen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ea typeface="Times New Roman"/>
              </a:rPr>
              <a:t>yumurtalar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34" dirty="0">
                <a:solidFill>
                  <a:srgbClr val="000000"/>
                </a:solidFill>
                <a:latin typeface="Times New Roman"/>
                <a:ea typeface="Times New Roman"/>
              </a:rPr>
              <a:t>ırka,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ea typeface="Times New Roman"/>
              </a:rPr>
              <a:t>yemleme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ea typeface="Times New Roman"/>
              </a:rPr>
              <a:t>durumuna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4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ea typeface="Times New Roman"/>
              </a:rPr>
              <a:t>mevsimlere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40" dirty="0">
                <a:solidFill>
                  <a:srgbClr val="000000"/>
                </a:solidFill>
                <a:latin typeface="Times New Roman"/>
                <a:ea typeface="Times New Roman"/>
              </a:rPr>
              <a:t>göre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farklı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büyüklük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ağırlıklarda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olabilir.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Yumurtaların</a:t>
            </a:r>
            <a:r>
              <a:rPr lang="en-US" altLang="zh-CN" sz="20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pazarlanmasında</a:t>
            </a:r>
            <a:r>
              <a:rPr lang="en-US" altLang="zh-CN" sz="20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yumurtaların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sınıflandırılması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önem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taşır.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amaçla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yumurta</a:t>
            </a:r>
            <a:r>
              <a:rPr lang="en-US" altLang="zh-CN" sz="2000" spc="11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sınıflandırma</a:t>
            </a:r>
            <a:r>
              <a:rPr lang="en-US" altLang="zh-CN" sz="2000" spc="10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makineleri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spc="-10" dirty="0">
                <a:solidFill>
                  <a:srgbClr val="000000"/>
                </a:solidFill>
                <a:latin typeface="Times New Roman"/>
                <a:ea typeface="Times New Roman"/>
              </a:rPr>
              <a:t>geliştirilmiştir</a:t>
            </a:r>
            <a:r>
              <a:rPr lang="en-US" altLang="zh-CN" sz="2000" spc="1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  <a:p>
            <a:pPr algn="just">
              <a:lnSpc>
                <a:spcPts val="469"/>
              </a:lnSpc>
            </a:pPr>
            <a:endParaRPr lang="en-US" sz="2000" dirty="0"/>
          </a:p>
          <a:p>
            <a:pPr marL="0" algn="just" hangingPunct="0">
              <a:lnSpc>
                <a:spcPct val="95416"/>
              </a:lnSpc>
            </a:pP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Kuluçka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makineleri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yapay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yoldan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civciv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çıkarmak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amacıyla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kullanılır.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000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makineler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kuluçka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için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gerekli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sıcaklık,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nem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temiz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havayı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temin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eder.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Ayrıca</a:t>
            </a:r>
            <a:r>
              <a:rPr lang="en-US" altLang="zh-CN" sz="2000" spc="13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yumurtaların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belirli</a:t>
            </a:r>
            <a:r>
              <a:rPr lang="en-US" altLang="zh-CN" sz="2000" spc="-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zaman</a:t>
            </a:r>
            <a:r>
              <a:rPr lang="en-US" altLang="zh-CN" sz="2000" spc="-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aralıklarında</a:t>
            </a:r>
            <a:r>
              <a:rPr lang="en-US" altLang="zh-CN" sz="2000" spc="-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çevrilmesini</a:t>
            </a:r>
            <a:r>
              <a:rPr lang="en-US" altLang="zh-CN" sz="2000" spc="-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sağlar.</a:t>
            </a:r>
          </a:p>
          <a:p>
            <a:pPr algn="just">
              <a:lnSpc>
                <a:spcPts val="444"/>
              </a:lnSpc>
            </a:pPr>
            <a:endParaRPr lang="en-US" sz="2000" dirty="0"/>
          </a:p>
          <a:p>
            <a:pPr marL="0" algn="just" hangingPunct="0">
              <a:lnSpc>
                <a:spcPct val="95833"/>
              </a:lnSpc>
            </a:pP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Kuluçkadan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çıkan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civcivler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kurutulduktan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sonra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ana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makinelerine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alınır.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Ana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makinelerinin</a:t>
            </a:r>
            <a:r>
              <a:rPr lang="en-US" altLang="zh-CN" sz="2000" spc="14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kullanılmasının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amacı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civcivler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için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gerekli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iklimsel</a:t>
            </a:r>
            <a:r>
              <a:rPr lang="en-US" altLang="zh-CN" sz="2000" spc="15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çevre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koşullarının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özellikle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de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uygun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sıcaklığın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sağlanmasıdır.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Böylece</a:t>
            </a:r>
            <a:r>
              <a:rPr lang="en-US" altLang="zh-CN" sz="20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civcivlerin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çevreye</a:t>
            </a:r>
            <a:r>
              <a:rPr lang="en-US" altLang="zh-CN" sz="2000" spc="-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alışıncaya</a:t>
            </a:r>
            <a:r>
              <a:rPr lang="en-US" altLang="zh-CN" sz="2000" spc="-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kadar</a:t>
            </a:r>
            <a:r>
              <a:rPr lang="en-US" altLang="zh-CN" sz="2000" spc="-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büyümelerine</a:t>
            </a:r>
            <a:r>
              <a:rPr lang="en-US" altLang="zh-CN" sz="2000" spc="-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olanak</a:t>
            </a:r>
            <a:r>
              <a:rPr lang="en-US" altLang="zh-CN" sz="2000" spc="-4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000" dirty="0">
                <a:solidFill>
                  <a:srgbClr val="000000"/>
                </a:solidFill>
                <a:latin typeface="Times New Roman"/>
                <a:ea typeface="Times New Roman"/>
              </a:rPr>
              <a:t>verilir.</a:t>
            </a:r>
          </a:p>
        </p:txBody>
      </p:sp>
    </p:spTree>
    <p:extLst>
      <p:ext uri="{BB962C8B-B14F-4D97-AF65-F5344CB8AC3E}">
        <p14:creationId xmlns:p14="http://schemas.microsoft.com/office/powerpoint/2010/main" val="4102239844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Filigran">
  <a:themeElements>
    <a:clrScheme name="Filigra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CCFF"/>
      </a:accent1>
      <a:accent2>
        <a:srgbClr val="D9D8EC"/>
      </a:accent2>
      <a:accent3>
        <a:srgbClr val="FFFFFF"/>
      </a:accent3>
      <a:accent4>
        <a:srgbClr val="000000"/>
      </a:accent4>
      <a:accent5>
        <a:srgbClr val="E2E2FF"/>
      </a:accent5>
      <a:accent6>
        <a:srgbClr val="C4C4D6"/>
      </a:accent6>
      <a:hlink>
        <a:srgbClr val="6767FF"/>
      </a:hlink>
      <a:folHlink>
        <a:srgbClr val="9933FF"/>
      </a:folHlink>
    </a:clrScheme>
    <a:fontScheme name="Filigra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Filigra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CCFF"/>
        </a:accent1>
        <a:accent2>
          <a:srgbClr val="D9D8E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C4C4D6"/>
        </a:accent6>
        <a:hlink>
          <a:srgbClr val="6767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ligran 2">
        <a:dk1>
          <a:srgbClr val="000000"/>
        </a:dk1>
        <a:lt1>
          <a:srgbClr val="FFFFFF"/>
        </a:lt1>
        <a:dk2>
          <a:srgbClr val="666633"/>
        </a:dk2>
        <a:lt2>
          <a:srgbClr val="5F5F5F"/>
        </a:lt2>
        <a:accent1>
          <a:srgbClr val="FFCC00"/>
        </a:accent1>
        <a:accent2>
          <a:srgbClr val="EFF0B2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D9D9A1"/>
        </a:accent6>
        <a:hlink>
          <a:srgbClr val="808000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ligran 3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9BB0CB"/>
        </a:accent1>
        <a:accent2>
          <a:srgbClr val="D1E0CE"/>
        </a:accent2>
        <a:accent3>
          <a:srgbClr val="FFFFFF"/>
        </a:accent3>
        <a:accent4>
          <a:srgbClr val="000000"/>
        </a:accent4>
        <a:accent5>
          <a:srgbClr val="CBD4E2"/>
        </a:accent5>
        <a:accent6>
          <a:srgbClr val="BDCBBA"/>
        </a:accent6>
        <a:hlink>
          <a:srgbClr val="8EA642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ligran 4">
        <a:dk1>
          <a:srgbClr val="333300"/>
        </a:dk1>
        <a:lt1>
          <a:srgbClr val="FFFFCC"/>
        </a:lt1>
        <a:dk2>
          <a:srgbClr val="336600"/>
        </a:dk2>
        <a:lt2>
          <a:srgbClr val="FFFFCC"/>
        </a:lt2>
        <a:accent1>
          <a:srgbClr val="99CC00"/>
        </a:accent1>
        <a:accent2>
          <a:srgbClr val="669900"/>
        </a:accent2>
        <a:accent3>
          <a:srgbClr val="ADB8AA"/>
        </a:accent3>
        <a:accent4>
          <a:srgbClr val="DADAAE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ligran 5">
        <a:dk1>
          <a:srgbClr val="424458"/>
        </a:dk1>
        <a:lt1>
          <a:srgbClr val="FFFFFF"/>
        </a:lt1>
        <a:dk2>
          <a:srgbClr val="004A48"/>
        </a:dk2>
        <a:lt2>
          <a:srgbClr val="FFFFFF"/>
        </a:lt2>
        <a:accent1>
          <a:srgbClr val="83B200"/>
        </a:accent1>
        <a:accent2>
          <a:srgbClr val="006260"/>
        </a:accent2>
        <a:accent3>
          <a:srgbClr val="AAB1B1"/>
        </a:accent3>
        <a:accent4>
          <a:srgbClr val="DADADA"/>
        </a:accent4>
        <a:accent5>
          <a:srgbClr val="C1D5AA"/>
        </a:accent5>
        <a:accent6>
          <a:srgbClr val="005856"/>
        </a:accent6>
        <a:hlink>
          <a:srgbClr val="6666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ligran 6">
        <a:dk1>
          <a:srgbClr val="000000"/>
        </a:dk1>
        <a:lt1>
          <a:srgbClr val="FFFFFF"/>
        </a:lt1>
        <a:dk2>
          <a:srgbClr val="1C2046"/>
        </a:dk2>
        <a:lt2>
          <a:srgbClr val="FFFFFF"/>
        </a:lt2>
        <a:accent1>
          <a:srgbClr val="00CCFF"/>
        </a:accent1>
        <a:accent2>
          <a:srgbClr val="2D226E"/>
        </a:accent2>
        <a:accent3>
          <a:srgbClr val="ABABB0"/>
        </a:accent3>
        <a:accent4>
          <a:srgbClr val="DADADA"/>
        </a:accent4>
        <a:accent5>
          <a:srgbClr val="AAE2FF"/>
        </a:accent5>
        <a:accent6>
          <a:srgbClr val="281E63"/>
        </a:accent6>
        <a:hlink>
          <a:srgbClr val="666699"/>
        </a:hlink>
        <a:folHlink>
          <a:srgbClr val="99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ligran 7">
        <a:dk1>
          <a:srgbClr val="424458"/>
        </a:dk1>
        <a:lt1>
          <a:srgbClr val="FFFFFF"/>
        </a:lt1>
        <a:dk2>
          <a:srgbClr val="000066"/>
        </a:dk2>
        <a:lt2>
          <a:srgbClr val="FFFFFF"/>
        </a:lt2>
        <a:accent1>
          <a:srgbClr val="6666FF"/>
        </a:accent1>
        <a:accent2>
          <a:srgbClr val="333399"/>
        </a:accent2>
        <a:accent3>
          <a:srgbClr val="AAAAB8"/>
        </a:accent3>
        <a:accent4>
          <a:srgbClr val="DADADA"/>
        </a:accent4>
        <a:accent5>
          <a:srgbClr val="B8B8FF"/>
        </a:accent5>
        <a:accent6>
          <a:srgbClr val="2D2D8A"/>
        </a:accent6>
        <a:hlink>
          <a:srgbClr val="FF99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ligran 8">
        <a:dk1>
          <a:srgbClr val="1C1C1C"/>
        </a:dk1>
        <a:lt1>
          <a:srgbClr val="FFFFCC"/>
        </a:lt1>
        <a:dk2>
          <a:srgbClr val="390B20"/>
        </a:dk2>
        <a:lt2>
          <a:srgbClr val="FFFFCC"/>
        </a:lt2>
        <a:accent1>
          <a:srgbClr val="FF916F"/>
        </a:accent1>
        <a:accent2>
          <a:srgbClr val="561450"/>
        </a:accent2>
        <a:accent3>
          <a:srgbClr val="AEAAAB"/>
        </a:accent3>
        <a:accent4>
          <a:srgbClr val="DADAAE"/>
        </a:accent4>
        <a:accent5>
          <a:srgbClr val="FFC7BB"/>
        </a:accent5>
        <a:accent6>
          <a:srgbClr val="4D1148"/>
        </a:accent6>
        <a:hlink>
          <a:srgbClr val="637D95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ligran 9">
        <a:dk1>
          <a:srgbClr val="4C0000"/>
        </a:dk1>
        <a:lt1>
          <a:srgbClr val="FFFFFF"/>
        </a:lt1>
        <a:dk2>
          <a:srgbClr val="722104"/>
        </a:dk2>
        <a:lt2>
          <a:srgbClr val="FFFFFF"/>
        </a:lt2>
        <a:accent1>
          <a:srgbClr val="CC6600"/>
        </a:accent1>
        <a:accent2>
          <a:srgbClr val="8A2E00"/>
        </a:accent2>
        <a:accent3>
          <a:srgbClr val="BCABAA"/>
        </a:accent3>
        <a:accent4>
          <a:srgbClr val="DADADA"/>
        </a:accent4>
        <a:accent5>
          <a:srgbClr val="E2B8AA"/>
        </a:accent5>
        <a:accent6>
          <a:srgbClr val="7D29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</TotalTime>
  <Words>1125</Words>
  <Application>Microsoft Office PowerPoint</Application>
  <PresentationFormat>Ekran Gösterisi (4:3)</PresentationFormat>
  <Paragraphs>44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9</vt:i4>
      </vt:variant>
    </vt:vector>
  </HeadingPairs>
  <TitlesOfParts>
    <vt:vector size="18" baseType="lpstr">
      <vt:lpstr>宋体</vt:lpstr>
      <vt:lpstr>Arial</vt:lpstr>
      <vt:lpstr>Calibri</vt:lpstr>
      <vt:lpstr>Courier New</vt:lpstr>
      <vt:lpstr>Symbol</vt:lpstr>
      <vt:lpstr>Times New Roman</vt:lpstr>
      <vt:lpstr>Wingdings</vt:lpstr>
      <vt:lpstr>Ofis Teması</vt:lpstr>
      <vt:lpstr>Filigran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TARIMSAL YAPILARIN TASARIMI</dc:title>
  <dc:creator>fenbil</dc:creator>
  <cp:lastModifiedBy>eylem polat</cp:lastModifiedBy>
  <cp:revision>2</cp:revision>
  <dcterms:created xsi:type="dcterms:W3CDTF">2019-12-25T09:46:25Z</dcterms:created>
  <dcterms:modified xsi:type="dcterms:W3CDTF">2023-01-03T18:12:27Z</dcterms:modified>
</cp:coreProperties>
</file>