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4" r:id="rId5"/>
    <p:sldId id="260" r:id="rId6"/>
    <p:sldId id="261" r:id="rId7"/>
    <p:sldId id="265" r:id="rId8"/>
    <p:sldId id="262" r:id="rId9"/>
    <p:sldId id="266" r:id="rId10"/>
    <p:sldId id="263"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31" autoAdjust="0"/>
    <p:restoredTop sz="94660"/>
  </p:normalViewPr>
  <p:slideViewPr>
    <p:cSldViewPr snapToGrid="0">
      <p:cViewPr varScale="1">
        <p:scale>
          <a:sx n="62" d="100"/>
          <a:sy n="62" d="100"/>
        </p:scale>
        <p:origin x="78"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13443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86019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764803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5009446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290774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82452951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7934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768677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45664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572A543-821B-416B-A588-D7262C99F0C9}" type="datetimeFigureOut">
              <a:rPr lang="tr-TR" smtClean="0"/>
              <a:t>9.03.2021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3433803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42998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E572A543-821B-416B-A588-D7262C99F0C9}" type="datetimeFigureOut">
              <a:rPr lang="tr-TR" smtClean="0"/>
              <a:t>9.03.2021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29705833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E572A543-821B-416B-A588-D7262C99F0C9}" type="datetimeFigureOut">
              <a:rPr lang="tr-TR" smtClean="0"/>
              <a:t>9.03.2021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972697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72A543-821B-416B-A588-D7262C99F0C9}" type="datetimeFigureOut">
              <a:rPr lang="tr-TR" smtClean="0"/>
              <a:t>9.03.2021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15268884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3289830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572A543-821B-416B-A588-D7262C99F0C9}" type="datetimeFigureOut">
              <a:rPr lang="tr-TR" smtClean="0"/>
              <a:t>9.03.2021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137DD50-87E4-4E0C-B831-B5BD1BF685BE}" type="slidenum">
              <a:rPr lang="tr-TR" smtClean="0"/>
              <a:t>‹#›</a:t>
            </a:fld>
            <a:endParaRPr lang="tr-TR"/>
          </a:p>
        </p:txBody>
      </p:sp>
    </p:spTree>
    <p:extLst>
      <p:ext uri="{BB962C8B-B14F-4D97-AF65-F5344CB8AC3E}">
        <p14:creationId xmlns:p14="http://schemas.microsoft.com/office/powerpoint/2010/main" val="4148576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572A543-821B-416B-A588-D7262C99F0C9}" type="datetimeFigureOut">
              <a:rPr lang="tr-TR" smtClean="0"/>
              <a:t>9.03.2021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137DD50-87E4-4E0C-B831-B5BD1BF685BE}" type="slidenum">
              <a:rPr lang="tr-TR" smtClean="0"/>
              <a:t>‹#›</a:t>
            </a:fld>
            <a:endParaRPr lang="tr-TR"/>
          </a:p>
        </p:txBody>
      </p:sp>
    </p:spTree>
    <p:extLst>
      <p:ext uri="{BB962C8B-B14F-4D97-AF65-F5344CB8AC3E}">
        <p14:creationId xmlns:p14="http://schemas.microsoft.com/office/powerpoint/2010/main" val="1529393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HLK 315</a:t>
            </a:r>
            <a:br>
              <a:rPr lang="tr-TR" dirty="0" smtClean="0"/>
            </a:br>
            <a:r>
              <a:rPr lang="tr-TR" dirty="0" smtClean="0"/>
              <a:t>Sözlü ve Yazılı Kültür</a:t>
            </a:r>
            <a:endParaRPr lang="tr-TR" dirty="0"/>
          </a:p>
        </p:txBody>
      </p:sp>
      <p:sp>
        <p:nvSpPr>
          <p:cNvPr id="3" name="2 Alt Başlık"/>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12302430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İçerik Yer Tutucusu"/>
          <p:cNvSpPr>
            <a:spLocks noGrp="1"/>
          </p:cNvSpPr>
          <p:nvPr>
            <p:ph idx="1"/>
          </p:nvPr>
        </p:nvSpPr>
        <p:spPr>
          <a:xfrm>
            <a:off x="1919536" y="1412777"/>
            <a:ext cx="8229600" cy="4813995"/>
          </a:xfrm>
        </p:spPr>
        <p:txBody>
          <a:bodyPr>
            <a:noAutofit/>
          </a:bodyPr>
          <a:lstStyle/>
          <a:p>
            <a:pPr algn="just"/>
            <a:r>
              <a:rPr lang="tr-TR" sz="2000" b="1" dirty="0">
                <a:latin typeface="Arial" pitchFamily="34" charset="0"/>
                <a:cs typeface="Arial" pitchFamily="34" charset="0"/>
              </a:rPr>
              <a:t>20. Günlük Gazeteler:</a:t>
            </a:r>
            <a:r>
              <a:rPr lang="tr-TR" sz="2000" dirty="0">
                <a:latin typeface="Arial" pitchFamily="34" charset="0"/>
                <a:cs typeface="Arial" pitchFamily="34" charset="0"/>
              </a:rPr>
              <a:t> XIX. yüzyıldan günümüze kadar yayınlanan gazeteler de Halk Edebiyatı hakkında önemli bilgi kaynaklarındandır.</a:t>
            </a:r>
          </a:p>
          <a:p>
            <a:pPr algn="just"/>
            <a:r>
              <a:rPr lang="tr-TR" sz="2000" b="1" dirty="0">
                <a:latin typeface="Arial" pitchFamily="34" charset="0"/>
                <a:cs typeface="Arial" pitchFamily="34" charset="0"/>
              </a:rPr>
              <a:t>21. Cönkler ve Mecmualar:</a:t>
            </a:r>
            <a:r>
              <a:rPr lang="tr-TR" sz="2000" dirty="0">
                <a:latin typeface="Arial" pitchFamily="34" charset="0"/>
                <a:cs typeface="Arial" pitchFamily="34" charset="0"/>
              </a:rPr>
              <a:t> </a:t>
            </a:r>
          </a:p>
          <a:p>
            <a:pPr algn="just">
              <a:buNone/>
            </a:pPr>
            <a:r>
              <a:rPr lang="tr-TR" sz="2000" b="1" dirty="0">
                <a:latin typeface="Arial" pitchFamily="34" charset="0"/>
                <a:cs typeface="Arial" pitchFamily="34" charset="0"/>
              </a:rPr>
              <a:t>		- Cönkler</a:t>
            </a:r>
            <a:r>
              <a:rPr lang="tr-TR" sz="2000" dirty="0">
                <a:latin typeface="Arial" pitchFamily="34" charset="0"/>
                <a:cs typeface="Arial" pitchFamily="34" charset="0"/>
              </a:rPr>
              <a:t>, uzunlamasına açılan, ensiz, uzun defterlerdir. Cönkler, Aşık Edebiyatı, Tekke ve Tasavvufî Halk Edebiyatı ve bir çok halk kültürü ürünlerine dair örneklerin bulunduğu yazılı kaynakların başında gelir. Halk arasında, ince uzun oluşlarından dolayı "sığır dili" ve "sefine" olarak da adlandırılan cönklerin boyutları değişiklik gösterir. Cönklerin ortalama olarak 5,10,15,23 cm. boyutunda oldukları söylenebilir. Cönklerde, cönk sahibinin tercihlerine göre âşıklara ait şiirlerden, çeşitli dualara, sihir-büyü ile ilgili notlara, ilaç tariflerine, Anonim Halk Edebiyatının türkü, mâni, halk hikâyeleri örneklerine varıncaya kadar pek çok halk kültürü ürünü yer alır. </a:t>
            </a:r>
          </a:p>
          <a:p>
            <a:pPr algn="just">
              <a:buNone/>
            </a:pPr>
            <a:r>
              <a:rPr lang="tr-TR" sz="1600" b="1" dirty="0">
                <a:latin typeface="Arial" pitchFamily="34" charset="0"/>
                <a:cs typeface="Arial" pitchFamily="34" charset="0"/>
              </a:rPr>
              <a:t>	</a:t>
            </a:r>
            <a:endParaRPr lang="tr-TR" sz="1600" dirty="0">
              <a:latin typeface="Arial" pitchFamily="34" charset="0"/>
              <a:cs typeface="Arial" pitchFamily="34" charset="0"/>
            </a:endParaRPr>
          </a:p>
        </p:txBody>
      </p:sp>
    </p:spTree>
    <p:extLst>
      <p:ext uri="{BB962C8B-B14F-4D97-AF65-F5344CB8AC3E}">
        <p14:creationId xmlns:p14="http://schemas.microsoft.com/office/powerpoint/2010/main" val="942537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400" b="1" dirty="0">
                <a:latin typeface="Arial" pitchFamily="34" charset="0"/>
                <a:cs typeface="Arial" pitchFamily="34" charset="0"/>
              </a:rPr>
              <a:t>Mecmualar</a:t>
            </a:r>
            <a:r>
              <a:rPr lang="tr-TR" sz="2400" dirty="0">
                <a:latin typeface="Arial" pitchFamily="34" charset="0"/>
                <a:cs typeface="Arial" pitchFamily="34" charset="0"/>
              </a:rPr>
              <a:t> ise, günümüz defterlerine benzeyen yapısıyla cönklerden ayrılır ve daha ziyade şehirli ve eğitimli kişilerce kullanılmışlardır. Divan Edebiyatı örneklerinin yanında halk kültürü unsurlarına da yer veren mecmualara da rastlanılır. Kısacası, Türk Halk Edebiyatının en önemli yazılı kaynakları cönkler ve mecmualardır.</a:t>
            </a:r>
          </a:p>
          <a:p>
            <a:pPr marL="0" indent="0">
              <a:buNone/>
            </a:pPr>
            <a:endParaRPr lang="tr-TR" dirty="0"/>
          </a:p>
        </p:txBody>
      </p:sp>
    </p:spTree>
    <p:extLst>
      <p:ext uri="{BB962C8B-B14F-4D97-AF65-F5344CB8AC3E}">
        <p14:creationId xmlns:p14="http://schemas.microsoft.com/office/powerpoint/2010/main" val="4199854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217583" y="576098"/>
            <a:ext cx="8229600" cy="1143000"/>
          </a:xfrm>
        </p:spPr>
        <p:txBody>
          <a:bodyPr>
            <a:normAutofit/>
          </a:bodyPr>
          <a:lstStyle/>
          <a:p>
            <a:r>
              <a:rPr lang="tr-TR" sz="4000" dirty="0"/>
              <a:t>Sözlü edebiyat- Halk edebiyatı</a:t>
            </a:r>
            <a:endParaRPr lang="tr-TR" sz="4000" dirty="0"/>
          </a:p>
        </p:txBody>
      </p:sp>
      <p:sp>
        <p:nvSpPr>
          <p:cNvPr id="3" name="2 İçerik Yer Tutucusu"/>
          <p:cNvSpPr>
            <a:spLocks noGrp="1"/>
          </p:cNvSpPr>
          <p:nvPr>
            <p:ph idx="1"/>
          </p:nvPr>
        </p:nvSpPr>
        <p:spPr>
          <a:xfrm>
            <a:off x="1919536" y="1556792"/>
            <a:ext cx="8229600" cy="4389120"/>
          </a:xfrm>
        </p:spPr>
        <p:txBody>
          <a:bodyPr>
            <a:normAutofit/>
          </a:bodyPr>
          <a:lstStyle/>
          <a:p>
            <a:pPr algn="just">
              <a:buNone/>
            </a:pPr>
            <a:r>
              <a:rPr lang="tr-TR" dirty="0" smtClean="0"/>
              <a:t>	-	</a:t>
            </a:r>
            <a:r>
              <a:rPr lang="tr-TR" sz="2000" dirty="0" smtClean="0"/>
              <a:t>Bir başka ifadeyle, insanlık çok eski çağlardan beri ahenkli tekrarların, kalıplaşmış ve ritmik ifadelerin insan hafızasında kolayca kalıp ezberlenebildiğini keşfetmişlerdir. </a:t>
            </a:r>
          </a:p>
          <a:p>
            <a:pPr algn="just">
              <a:buNone/>
            </a:pPr>
            <a:r>
              <a:rPr lang="tr-TR" sz="2000" dirty="0" smtClean="0"/>
              <a:t>	-	Bunun bir sonucu olarak, gerektiğinde kullanabilmek isteği duygu, düşünce, tecrübe ve becerileri şiir şeklinde söyleyerek “</a:t>
            </a:r>
            <a:r>
              <a:rPr lang="tr-TR" sz="2000" b="1" dirty="0" smtClean="0"/>
              <a:t>sözlü saklama</a:t>
            </a:r>
            <a:r>
              <a:rPr lang="tr-TR" sz="2000" dirty="0" smtClean="0"/>
              <a:t>” veya başka kuşaklara ulaştırabilmek amacıyla yarınlara yönelik olan muhafaza etme yöntemi olan “</a:t>
            </a:r>
            <a:r>
              <a:rPr lang="tr-TR" sz="2000" b="1" dirty="0" smtClean="0"/>
              <a:t>sözlü edebiyatı</a:t>
            </a:r>
            <a:r>
              <a:rPr lang="tr-TR" sz="2000" dirty="0" smtClean="0"/>
              <a:t>” </a:t>
            </a:r>
            <a:r>
              <a:rPr lang="tr-TR" sz="2000" i="1" dirty="0" smtClean="0"/>
              <a:t>(oral </a:t>
            </a:r>
            <a:r>
              <a:rPr lang="tr-TR" sz="2000" i="1" dirty="0" err="1" smtClean="0"/>
              <a:t>literature</a:t>
            </a:r>
            <a:r>
              <a:rPr lang="tr-TR" sz="2000" i="1" dirty="0" smtClean="0"/>
              <a:t>) </a:t>
            </a:r>
            <a:r>
              <a:rPr lang="tr-TR" sz="2000" dirty="0" smtClean="0"/>
              <a:t>veya yaygın adlandırılmasıyla “</a:t>
            </a:r>
            <a:r>
              <a:rPr lang="tr-TR" sz="2000" b="1" dirty="0" smtClean="0"/>
              <a:t>Halk edebiyatı</a:t>
            </a:r>
            <a:r>
              <a:rPr lang="tr-TR" sz="2000" dirty="0" smtClean="0"/>
              <a:t>” </a:t>
            </a:r>
            <a:r>
              <a:rPr lang="tr-TR" sz="2000" dirty="0" err="1" smtClean="0"/>
              <a:t>nı</a:t>
            </a:r>
            <a:r>
              <a:rPr lang="tr-TR" sz="2000" dirty="0" smtClean="0"/>
              <a:t> icat etmiştir.</a:t>
            </a:r>
            <a:endParaRPr lang="tr-TR" sz="2000" dirty="0"/>
          </a:p>
        </p:txBody>
      </p:sp>
    </p:spTree>
    <p:extLst>
      <p:ext uri="{BB962C8B-B14F-4D97-AF65-F5344CB8AC3E}">
        <p14:creationId xmlns:p14="http://schemas.microsoft.com/office/powerpoint/2010/main" val="11845991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a:xfrm>
            <a:off x="1847528" y="0"/>
            <a:ext cx="8229600" cy="1143000"/>
          </a:xfrm>
        </p:spPr>
        <p:txBody>
          <a:bodyPr>
            <a:normAutofit fontScale="90000"/>
          </a:bodyPr>
          <a:lstStyle/>
          <a:p>
            <a:r>
              <a:rPr lang="tr-TR" sz="3100" dirty="0"/>
              <a:t/>
            </a:r>
            <a:br>
              <a:rPr lang="tr-TR" sz="3100" dirty="0"/>
            </a:br>
            <a:r>
              <a:rPr lang="tr-TR" sz="3100" dirty="0"/>
              <a:t>Türk Halk Edebiyatının yazılı kaynaklarından bazıları…</a:t>
            </a:r>
            <a:endParaRPr lang="tr-TR" dirty="0"/>
          </a:p>
        </p:txBody>
      </p:sp>
      <p:sp>
        <p:nvSpPr>
          <p:cNvPr id="4" name="3 İçerik Yer Tutucusu"/>
          <p:cNvSpPr>
            <a:spLocks noGrp="1"/>
          </p:cNvSpPr>
          <p:nvPr>
            <p:ph idx="1"/>
          </p:nvPr>
        </p:nvSpPr>
        <p:spPr>
          <a:xfrm>
            <a:off x="1703512" y="1340768"/>
            <a:ext cx="8517632" cy="5400600"/>
          </a:xfrm>
        </p:spPr>
        <p:txBody>
          <a:bodyPr>
            <a:normAutofit fontScale="55000" lnSpcReduction="20000"/>
          </a:bodyPr>
          <a:lstStyle/>
          <a:p>
            <a:pPr algn="just"/>
            <a:r>
              <a:rPr lang="tr-TR" sz="4200" b="1" dirty="0">
                <a:latin typeface="Arial" pitchFamily="34" charset="0"/>
                <a:cs typeface="Arial" pitchFamily="34" charset="0"/>
              </a:rPr>
              <a:t>1. Çin Yıllıkları:</a:t>
            </a:r>
            <a:r>
              <a:rPr lang="tr-TR" sz="4200" dirty="0">
                <a:latin typeface="Arial" pitchFamily="34" charset="0"/>
                <a:cs typeface="Arial" pitchFamily="34" charset="0"/>
              </a:rPr>
              <a:t> Eski Çin tarihlerinde Hunlar, Göktürkler, Uygurlar ve Kırgızlar başta olmak üzere Türk boyları ve kültürleri hakkında son derece önemli bilgiler yer alır.</a:t>
            </a:r>
          </a:p>
          <a:p>
            <a:pPr algn="just"/>
            <a:r>
              <a:rPr lang="tr-TR" sz="4200" b="1" dirty="0">
                <a:latin typeface="Arial" pitchFamily="34" charset="0"/>
                <a:cs typeface="Arial" pitchFamily="34" charset="0"/>
              </a:rPr>
              <a:t>2. </a:t>
            </a:r>
            <a:r>
              <a:rPr lang="tr-TR" sz="4200" b="1" dirty="0" err="1">
                <a:latin typeface="Arial" pitchFamily="34" charset="0"/>
                <a:cs typeface="Arial" pitchFamily="34" charset="0"/>
              </a:rPr>
              <a:t>Bengütaş</a:t>
            </a:r>
            <a:r>
              <a:rPr lang="tr-TR" sz="4200" b="1" dirty="0">
                <a:latin typeface="Arial" pitchFamily="34" charset="0"/>
                <a:cs typeface="Arial" pitchFamily="34" charset="0"/>
              </a:rPr>
              <a:t> Yazıtlar (Göktürk Abideleri):</a:t>
            </a:r>
            <a:r>
              <a:rPr lang="tr-TR" sz="4200" dirty="0">
                <a:latin typeface="Arial" pitchFamily="34" charset="0"/>
                <a:cs typeface="Arial" pitchFamily="34" charset="0"/>
              </a:rPr>
              <a:t> Göktürk alfabesi ile çoğunluğu taşlar üzerine yazılmış yazıtlar. Bu yazıtlar yoğun olarak Moğolistan, </a:t>
            </a:r>
            <a:r>
              <a:rPr lang="tr-TR" sz="4200" dirty="0" err="1">
                <a:latin typeface="Arial" pitchFamily="34" charset="0"/>
                <a:cs typeface="Arial" pitchFamily="34" charset="0"/>
              </a:rPr>
              <a:t>Tıva</a:t>
            </a:r>
            <a:r>
              <a:rPr lang="tr-TR" sz="4200" dirty="0">
                <a:latin typeface="Arial" pitchFamily="34" charset="0"/>
                <a:cs typeface="Arial" pitchFamily="34" charset="0"/>
              </a:rPr>
              <a:t>, </a:t>
            </a:r>
            <a:r>
              <a:rPr lang="tr-TR" sz="4200" dirty="0" err="1">
                <a:latin typeface="Arial" pitchFamily="34" charset="0"/>
                <a:cs typeface="Arial" pitchFamily="34" charset="0"/>
              </a:rPr>
              <a:t>Hakasya</a:t>
            </a:r>
            <a:r>
              <a:rPr lang="tr-TR" sz="4200" dirty="0">
                <a:latin typeface="Arial" pitchFamily="34" charset="0"/>
                <a:cs typeface="Arial" pitchFamily="34" charset="0"/>
              </a:rPr>
              <a:t>, Altay, Kırgızistan, Kazakistan sınırları içindedir. En meşhurları, Orhun ırmağı kıyısında bulunan altı yazıttan oluşur. Bunlardan verdikleri bilgiler ve metinlerinin hacmi bakımından en önemlileri, VIII. yüzyılda </a:t>
            </a:r>
            <a:r>
              <a:rPr lang="tr-TR" sz="4200" dirty="0" err="1">
                <a:latin typeface="Arial" pitchFamily="34" charset="0"/>
                <a:cs typeface="Arial" pitchFamily="34" charset="0"/>
              </a:rPr>
              <a:t>Kültigin</a:t>
            </a:r>
            <a:r>
              <a:rPr lang="tr-TR" sz="4200" dirty="0">
                <a:latin typeface="Arial" pitchFamily="34" charset="0"/>
                <a:cs typeface="Arial" pitchFamily="34" charset="0"/>
              </a:rPr>
              <a:t>, Bilge Kağan, </a:t>
            </a:r>
            <a:r>
              <a:rPr lang="tr-TR" sz="4200" dirty="0" err="1">
                <a:latin typeface="Arial" pitchFamily="34" charset="0"/>
                <a:cs typeface="Arial" pitchFamily="34" charset="0"/>
              </a:rPr>
              <a:t>Tonyukuk</a:t>
            </a:r>
            <a:r>
              <a:rPr lang="tr-TR" sz="4200" dirty="0">
                <a:latin typeface="Arial" pitchFamily="34" charset="0"/>
                <a:cs typeface="Arial" pitchFamily="34" charset="0"/>
              </a:rPr>
              <a:t> adına dikilen ve "Orhun Abideleri" adıyla tanınan anıtlardır.</a:t>
            </a:r>
          </a:p>
          <a:p>
            <a:pPr algn="just"/>
            <a:r>
              <a:rPr lang="tr-TR" sz="4200" b="1" dirty="0">
                <a:latin typeface="Arial" pitchFamily="34" charset="0"/>
                <a:cs typeface="Arial" pitchFamily="34" charset="0"/>
              </a:rPr>
              <a:t>3. Eski Uygur Metinleri:</a:t>
            </a:r>
            <a:r>
              <a:rPr lang="tr-TR" sz="4200" dirty="0">
                <a:latin typeface="Arial" pitchFamily="34" charset="0"/>
                <a:cs typeface="Arial" pitchFamily="34" charset="0"/>
              </a:rPr>
              <a:t> Başta, eldeki tek nüshası, Paris </a:t>
            </a:r>
            <a:r>
              <a:rPr lang="tr-TR" sz="4200" dirty="0" err="1">
                <a:latin typeface="Arial" pitchFamily="34" charset="0"/>
                <a:cs typeface="Arial" pitchFamily="34" charset="0"/>
              </a:rPr>
              <a:t>Bibliotheque</a:t>
            </a:r>
            <a:r>
              <a:rPr lang="tr-TR" sz="4200" dirty="0">
                <a:latin typeface="Arial" pitchFamily="34" charset="0"/>
                <a:cs typeface="Arial" pitchFamily="34" charset="0"/>
              </a:rPr>
              <a:t> </a:t>
            </a:r>
            <a:r>
              <a:rPr lang="tr-TR" sz="4200" dirty="0" err="1">
                <a:latin typeface="Arial" pitchFamily="34" charset="0"/>
                <a:cs typeface="Arial" pitchFamily="34" charset="0"/>
              </a:rPr>
              <a:t>Nationale’de</a:t>
            </a:r>
            <a:r>
              <a:rPr lang="tr-TR" sz="4200" dirty="0">
                <a:latin typeface="Arial" pitchFamily="34" charset="0"/>
                <a:cs typeface="Arial" pitchFamily="34" charset="0"/>
              </a:rPr>
              <a:t> olan Uygur harfli Oğuz Kağan Destanı olmak üzere Uygur döneminden kalan pek çok şiir ve adını bildiğimiz en eski Türk şairi </a:t>
            </a:r>
            <a:r>
              <a:rPr lang="tr-TR" sz="4200" dirty="0" err="1">
                <a:latin typeface="Arial" pitchFamily="34" charset="0"/>
                <a:cs typeface="Arial" pitchFamily="34" charset="0"/>
              </a:rPr>
              <a:t>Aprınçur</a:t>
            </a:r>
            <a:r>
              <a:rPr lang="tr-TR" sz="4200" dirty="0">
                <a:latin typeface="Arial" pitchFamily="34" charset="0"/>
                <a:cs typeface="Arial" pitchFamily="34" charset="0"/>
              </a:rPr>
              <a:t> </a:t>
            </a:r>
            <a:r>
              <a:rPr lang="tr-TR" sz="4200" dirty="0" err="1">
                <a:latin typeface="Arial" pitchFamily="34" charset="0"/>
                <a:cs typeface="Arial" pitchFamily="34" charset="0"/>
              </a:rPr>
              <a:t>Tigin'in</a:t>
            </a:r>
            <a:r>
              <a:rPr lang="tr-TR" sz="4200" dirty="0">
                <a:latin typeface="Arial" pitchFamily="34" charset="0"/>
                <a:cs typeface="Arial" pitchFamily="34" charset="0"/>
              </a:rPr>
              <a:t> şiirleri ve çeşitli dillerden Türkçeye tercüme edilmiş kitaplardan oluşan eski Uygur metinleri, Türk Halk Edebiyatının İslâm öncesi dönemini aydınlatmada son derece önemli kaynaklardır.</a:t>
            </a:r>
          </a:p>
          <a:p>
            <a:pPr algn="just"/>
            <a:endParaRPr lang="tr-TR" dirty="0"/>
          </a:p>
        </p:txBody>
      </p:sp>
    </p:spTree>
    <p:extLst>
      <p:ext uri="{BB962C8B-B14F-4D97-AF65-F5344CB8AC3E}">
        <p14:creationId xmlns:p14="http://schemas.microsoft.com/office/powerpoint/2010/main" val="703376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Arial" pitchFamily="34" charset="0"/>
                <a:cs typeface="Arial" pitchFamily="34" charset="0"/>
              </a:rPr>
              <a:t>4. Kutadgu Bilig:</a:t>
            </a:r>
            <a:r>
              <a:rPr lang="tr-TR" dirty="0">
                <a:latin typeface="Arial" pitchFamily="34" charset="0"/>
                <a:cs typeface="Arial" pitchFamily="34" charset="0"/>
              </a:rPr>
              <a:t> Yusuf Has </a:t>
            </a:r>
            <a:r>
              <a:rPr lang="tr-TR" dirty="0" err="1">
                <a:latin typeface="Arial" pitchFamily="34" charset="0"/>
                <a:cs typeface="Arial" pitchFamily="34" charset="0"/>
              </a:rPr>
              <a:t>Hacib'in</a:t>
            </a:r>
            <a:r>
              <a:rPr lang="tr-TR" dirty="0">
                <a:latin typeface="Arial" pitchFamily="34" charset="0"/>
                <a:cs typeface="Arial" pitchFamily="34" charset="0"/>
              </a:rPr>
              <a:t> 1069-1070'te tamamlayarak </a:t>
            </a:r>
            <a:r>
              <a:rPr lang="tr-TR" dirty="0" err="1">
                <a:latin typeface="Arial" pitchFamily="34" charset="0"/>
                <a:cs typeface="Arial" pitchFamily="34" charset="0"/>
              </a:rPr>
              <a:t>Tabgac</a:t>
            </a:r>
            <a:r>
              <a:rPr lang="tr-TR" dirty="0">
                <a:latin typeface="Arial" pitchFamily="34" charset="0"/>
                <a:cs typeface="Arial" pitchFamily="34" charset="0"/>
              </a:rPr>
              <a:t> Buğ­ra Han'a sunduğu, devlet yönetimini anlatan Türk kültürüyle ilgili son derece zengin bilgiler veren manzum didaktik bir eserdir.</a:t>
            </a:r>
          </a:p>
          <a:p>
            <a:pPr algn="just"/>
            <a:r>
              <a:rPr lang="tr-TR" b="1" dirty="0">
                <a:latin typeface="Arial" pitchFamily="34" charset="0"/>
                <a:cs typeface="Arial" pitchFamily="34" charset="0"/>
              </a:rPr>
              <a:t>5. </a:t>
            </a:r>
            <a:r>
              <a:rPr lang="tr-TR" b="1" dirty="0" err="1">
                <a:latin typeface="Arial" pitchFamily="34" charset="0"/>
                <a:cs typeface="Arial" pitchFamily="34" charset="0"/>
              </a:rPr>
              <a:t>Dîvânu</a:t>
            </a:r>
            <a:r>
              <a:rPr lang="tr-TR" b="1" dirty="0">
                <a:latin typeface="Arial" pitchFamily="34" charset="0"/>
                <a:cs typeface="Arial" pitchFamily="34" charset="0"/>
              </a:rPr>
              <a:t> </a:t>
            </a:r>
            <a:r>
              <a:rPr lang="tr-TR" b="1" dirty="0" err="1">
                <a:latin typeface="Arial" pitchFamily="34" charset="0"/>
                <a:cs typeface="Arial" pitchFamily="34" charset="0"/>
              </a:rPr>
              <a:t>Lügâti't</a:t>
            </a:r>
            <a:r>
              <a:rPr lang="tr-TR" b="1" dirty="0">
                <a:latin typeface="Arial" pitchFamily="34" charset="0"/>
                <a:cs typeface="Arial" pitchFamily="34" charset="0"/>
              </a:rPr>
              <a:t>-Türk:</a:t>
            </a:r>
            <a:r>
              <a:rPr lang="tr-TR" dirty="0">
                <a:latin typeface="Arial" pitchFamily="34" charset="0"/>
                <a:cs typeface="Arial" pitchFamily="34" charset="0"/>
              </a:rPr>
              <a:t> Kaşgarlı </a:t>
            </a:r>
            <a:r>
              <a:rPr lang="tr-TR" dirty="0" err="1">
                <a:latin typeface="Arial" pitchFamily="34" charset="0"/>
                <a:cs typeface="Arial" pitchFamily="34" charset="0"/>
              </a:rPr>
              <a:t>Mahmud'un</a:t>
            </a:r>
            <a:r>
              <a:rPr lang="tr-TR" dirty="0">
                <a:latin typeface="Arial" pitchFamily="34" charset="0"/>
                <a:cs typeface="Arial" pitchFamily="34" charset="0"/>
              </a:rPr>
              <a:t> Araplara Türkçe öğretmek ve Türkçenin Arapçadan daha zengin bir dil olduğunu göstermek amacıyla 1072-1074 arasında hazırladığı ve Türk kültür tarihinin en önemli kaynağı olan ansiklopedik bir sözlüktür</a:t>
            </a:r>
            <a:r>
              <a:rPr lang="tr-TR" dirty="0" smtClean="0">
                <a:latin typeface="Arial" pitchFamily="34" charset="0"/>
                <a:cs typeface="Arial" pitchFamily="34" charset="0"/>
              </a:rPr>
              <a:t>.</a:t>
            </a:r>
          </a:p>
          <a:p>
            <a:pPr algn="just"/>
            <a:r>
              <a:rPr lang="tr-TR" b="1" dirty="0">
                <a:latin typeface="Arial" pitchFamily="34" charset="0"/>
                <a:cs typeface="Arial" pitchFamily="34" charset="0"/>
              </a:rPr>
              <a:t>6. </a:t>
            </a:r>
            <a:r>
              <a:rPr lang="tr-TR" b="1" dirty="0" err="1">
                <a:latin typeface="Arial" pitchFamily="34" charset="0"/>
                <a:cs typeface="Arial" pitchFamily="34" charset="0"/>
              </a:rPr>
              <a:t>Atabetü'l-Hakâyık</a:t>
            </a:r>
            <a:r>
              <a:rPr lang="tr-TR" b="1" dirty="0">
                <a:latin typeface="Arial" pitchFamily="34" charset="0"/>
                <a:cs typeface="Arial" pitchFamily="34" charset="0"/>
              </a:rPr>
              <a:t>:</a:t>
            </a:r>
            <a:r>
              <a:rPr lang="tr-TR" dirty="0">
                <a:latin typeface="Arial" pitchFamily="34" charset="0"/>
                <a:cs typeface="Arial" pitchFamily="34" charset="0"/>
              </a:rPr>
              <a:t> Edip Ahmet </a:t>
            </a:r>
            <a:r>
              <a:rPr lang="tr-TR" dirty="0" err="1">
                <a:latin typeface="Arial" pitchFamily="34" charset="0"/>
                <a:cs typeface="Arial" pitchFamily="34" charset="0"/>
              </a:rPr>
              <a:t>Yüknekî</a:t>
            </a:r>
            <a:r>
              <a:rPr lang="tr-TR" dirty="0">
                <a:latin typeface="Arial" pitchFamily="34" charset="0"/>
                <a:cs typeface="Arial" pitchFamily="34" charset="0"/>
              </a:rPr>
              <a:t> tarafından XII. yüzyılın ilk yarısında kaleme alınan manzum ahlak kitabıdır.</a:t>
            </a:r>
          </a:p>
          <a:p>
            <a:pPr algn="just"/>
            <a:r>
              <a:rPr lang="tr-TR" b="1" dirty="0">
                <a:latin typeface="Arial" pitchFamily="34" charset="0"/>
                <a:cs typeface="Arial" pitchFamily="34" charset="0"/>
              </a:rPr>
              <a:t>7. </a:t>
            </a:r>
            <a:r>
              <a:rPr lang="tr-TR" b="1" dirty="0" err="1">
                <a:latin typeface="Arial" pitchFamily="34" charset="0"/>
                <a:cs typeface="Arial" pitchFamily="34" charset="0"/>
              </a:rPr>
              <a:t>Dîvân</a:t>
            </a:r>
            <a:r>
              <a:rPr lang="tr-TR" b="1" dirty="0">
                <a:latin typeface="Arial" pitchFamily="34" charset="0"/>
                <a:cs typeface="Arial" pitchFamily="34" charset="0"/>
              </a:rPr>
              <a:t>-ı Hikmet:</a:t>
            </a:r>
            <a:r>
              <a:rPr lang="tr-TR" dirty="0">
                <a:latin typeface="Arial" pitchFamily="34" charset="0"/>
                <a:cs typeface="Arial" pitchFamily="34" charset="0"/>
              </a:rPr>
              <a:t> XII. Yüzyılda Türk Tasavvuf Edebiyatının ilk şairi sayılan Türkistanlı Hoca Ahmet </a:t>
            </a:r>
            <a:r>
              <a:rPr lang="tr-TR" dirty="0" err="1">
                <a:latin typeface="Arial" pitchFamily="34" charset="0"/>
                <a:cs typeface="Arial" pitchFamily="34" charset="0"/>
              </a:rPr>
              <a:t>Yesevî</a:t>
            </a:r>
            <a:r>
              <a:rPr lang="tr-TR" dirty="0">
                <a:latin typeface="Arial" pitchFamily="34" charset="0"/>
                <a:cs typeface="Arial" pitchFamily="34" charset="0"/>
              </a:rPr>
              <a:t> tarafından yazılmıştır. Dinî-tasavvufi konular işleyen didaktik bir şiir kitabıdır.</a:t>
            </a:r>
          </a:p>
          <a:p>
            <a:pPr algn="just"/>
            <a:endParaRPr lang="tr-TR" dirty="0">
              <a:latin typeface="Arial" pitchFamily="34" charset="0"/>
              <a:cs typeface="Arial" pitchFamily="34" charset="0"/>
            </a:endParaRPr>
          </a:p>
          <a:p>
            <a:endParaRPr lang="tr-TR" dirty="0"/>
          </a:p>
        </p:txBody>
      </p:sp>
    </p:spTree>
    <p:extLst>
      <p:ext uri="{BB962C8B-B14F-4D97-AF65-F5344CB8AC3E}">
        <p14:creationId xmlns:p14="http://schemas.microsoft.com/office/powerpoint/2010/main" val="40450357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268760"/>
            <a:ext cx="8229600" cy="5055840"/>
          </a:xfrm>
        </p:spPr>
        <p:txBody>
          <a:bodyPr>
            <a:normAutofit fontScale="55000" lnSpcReduction="20000"/>
          </a:bodyPr>
          <a:lstStyle/>
          <a:p>
            <a:pPr algn="just"/>
            <a:r>
              <a:rPr lang="tr-TR" sz="3300" b="1" dirty="0" smtClean="0">
                <a:latin typeface="Arial" pitchFamily="34" charset="0"/>
                <a:cs typeface="Arial" pitchFamily="34" charset="0"/>
              </a:rPr>
              <a:t>8</a:t>
            </a:r>
            <a:r>
              <a:rPr lang="tr-TR" sz="3300" b="1" dirty="0">
                <a:latin typeface="Arial" pitchFamily="34" charset="0"/>
                <a:cs typeface="Arial" pitchFamily="34" charset="0"/>
              </a:rPr>
              <a:t>. </a:t>
            </a:r>
            <a:r>
              <a:rPr lang="tr-TR" sz="3300" b="1" dirty="0" err="1">
                <a:latin typeface="Arial" pitchFamily="34" charset="0"/>
                <a:cs typeface="Arial" pitchFamily="34" charset="0"/>
              </a:rPr>
              <a:t>Codex</a:t>
            </a:r>
            <a:r>
              <a:rPr lang="tr-TR" sz="3300" b="1" dirty="0">
                <a:latin typeface="Arial" pitchFamily="34" charset="0"/>
                <a:cs typeface="Arial" pitchFamily="34" charset="0"/>
              </a:rPr>
              <a:t> </a:t>
            </a:r>
            <a:r>
              <a:rPr lang="tr-TR" sz="3300" b="1" dirty="0" err="1">
                <a:latin typeface="Arial" pitchFamily="34" charset="0"/>
                <a:cs typeface="Arial" pitchFamily="34" charset="0"/>
              </a:rPr>
              <a:t>Cumanicus</a:t>
            </a:r>
            <a:r>
              <a:rPr lang="tr-TR" sz="3300" b="1" dirty="0">
                <a:latin typeface="Arial" pitchFamily="34" charset="0"/>
                <a:cs typeface="Arial" pitchFamily="34" charset="0"/>
              </a:rPr>
              <a:t>:</a:t>
            </a:r>
            <a:r>
              <a:rPr lang="tr-TR" sz="3300" dirty="0">
                <a:latin typeface="Arial" pitchFamily="34" charset="0"/>
                <a:cs typeface="Arial" pitchFamily="34" charset="0"/>
              </a:rPr>
              <a:t> </a:t>
            </a:r>
            <a:r>
              <a:rPr lang="tr-TR" sz="3300" dirty="0" err="1">
                <a:latin typeface="Arial" pitchFamily="34" charset="0"/>
                <a:cs typeface="Arial" pitchFamily="34" charset="0"/>
              </a:rPr>
              <a:t>Karpatlar</a:t>
            </a:r>
            <a:r>
              <a:rPr lang="tr-TR" sz="3300" dirty="0">
                <a:latin typeface="Arial" pitchFamily="34" charset="0"/>
                <a:cs typeface="Arial" pitchFamily="34" charset="0"/>
              </a:rPr>
              <a:t> ile Ural dağları arasında yaşayan Kıpçaklar hakkında XIV. yüzyılda İdil nehri boyunda misyonerlik yapan </a:t>
            </a:r>
            <a:r>
              <a:rPr lang="tr-TR" sz="3300" dirty="0" err="1">
                <a:latin typeface="Arial" pitchFamily="34" charset="0"/>
                <a:cs typeface="Arial" pitchFamily="34" charset="0"/>
              </a:rPr>
              <a:t>Fransiskan</a:t>
            </a:r>
            <a:r>
              <a:rPr lang="tr-TR" sz="3300" dirty="0">
                <a:latin typeface="Arial" pitchFamily="34" charset="0"/>
                <a:cs typeface="Arial" pitchFamily="34" charset="0"/>
              </a:rPr>
              <a:t> rahipleri tarafından yazılmış gramer örnekleri, Türkçe kelime listeleri ve Türkçe metinler içeren bir çalışmadır. Özellikle içerdiği 46 adet bilmece bu türün bilinen en eski Türkçe örnekleridir.</a:t>
            </a:r>
          </a:p>
          <a:p>
            <a:pPr algn="just"/>
            <a:r>
              <a:rPr lang="tr-TR" sz="3300" b="1" dirty="0">
                <a:latin typeface="Arial" pitchFamily="34" charset="0"/>
                <a:cs typeface="Arial" pitchFamily="34" charset="0"/>
              </a:rPr>
              <a:t>9. Dede Korkut Kitabı:</a:t>
            </a:r>
            <a:r>
              <a:rPr lang="tr-TR" sz="3300" dirty="0">
                <a:latin typeface="Arial" pitchFamily="34" charset="0"/>
                <a:cs typeface="Arial" pitchFamily="34" charset="0"/>
              </a:rPr>
              <a:t> </a:t>
            </a:r>
            <a:r>
              <a:rPr lang="tr-TR" sz="3300" dirty="0" err="1">
                <a:latin typeface="Arial" pitchFamily="34" charset="0"/>
                <a:cs typeface="Arial" pitchFamily="34" charset="0"/>
              </a:rPr>
              <a:t>Oğuznâme</a:t>
            </a:r>
            <a:r>
              <a:rPr lang="tr-TR" sz="3300" dirty="0">
                <a:latin typeface="Arial" pitchFamily="34" charset="0"/>
                <a:cs typeface="Arial" pitchFamily="34" charset="0"/>
              </a:rPr>
              <a:t> denilen, Oğuz Türklerine ait epik destanlar söyleme ve bunları yazıya geçirme geleneğinin en önemli örneklerinden birisi olan bu kitabın, XV. veya XVI. yüzyılda yazıya geçirildiği düşünülmektedir. Bugün bulundukları yere göre adlandırılan 12 boydan (öyküden) oluşur. Kitabın Dresden ve Vatikan'da bulunan iki nüshası vardır. Dresden nüshası 12 hikâyeden, Vatikan nüshası 6 hikâyeden oluşur. Dede Korkut Kitabı'nda kullanılan dil katkısız bir Türkçedir. Kitapta bulunan atasözleri, alkışlar, kargışlar, şiir parçaları, gelenekler-görenekler, inançlar bu eseri Türk Halk Edebiyatı çalışmaları açısından birinci dereceden en önemli tarihî kaynak kılmaktadır.</a:t>
            </a:r>
          </a:p>
          <a:p>
            <a:pPr algn="just"/>
            <a:r>
              <a:rPr lang="tr-TR" sz="3300" b="1" dirty="0">
                <a:latin typeface="Arial" pitchFamily="34" charset="0"/>
                <a:cs typeface="Arial" pitchFamily="34" charset="0"/>
              </a:rPr>
              <a:t>10. Tarih Kitapları:</a:t>
            </a:r>
            <a:r>
              <a:rPr lang="tr-TR" sz="3300" dirty="0">
                <a:latin typeface="Arial" pitchFamily="34" charset="0"/>
                <a:cs typeface="Arial" pitchFamily="34" charset="0"/>
              </a:rPr>
              <a:t> Ortaçağdan kalma </a:t>
            </a:r>
            <a:r>
              <a:rPr lang="tr-TR" sz="3300" dirty="0" err="1">
                <a:latin typeface="Arial" pitchFamily="34" charset="0"/>
                <a:cs typeface="Arial" pitchFamily="34" charset="0"/>
              </a:rPr>
              <a:t>Câmi'ü't</a:t>
            </a:r>
            <a:r>
              <a:rPr lang="tr-TR" sz="3300" dirty="0">
                <a:latin typeface="Arial" pitchFamily="34" charset="0"/>
                <a:cs typeface="Arial" pitchFamily="34" charset="0"/>
              </a:rPr>
              <a:t>-</a:t>
            </a:r>
            <a:r>
              <a:rPr lang="tr-TR" sz="3300" dirty="0" err="1">
                <a:latin typeface="Arial" pitchFamily="34" charset="0"/>
                <a:cs typeface="Arial" pitchFamily="34" charset="0"/>
              </a:rPr>
              <a:t>Tevârîh</a:t>
            </a:r>
            <a:r>
              <a:rPr lang="tr-TR" sz="3300" dirty="0">
                <a:latin typeface="Arial" pitchFamily="34" charset="0"/>
                <a:cs typeface="Arial" pitchFamily="34" charset="0"/>
              </a:rPr>
              <a:t>, </a:t>
            </a:r>
            <a:r>
              <a:rPr lang="tr-TR" sz="3300" dirty="0" err="1">
                <a:latin typeface="Arial" pitchFamily="34" charset="0"/>
                <a:cs typeface="Arial" pitchFamily="34" charset="0"/>
              </a:rPr>
              <a:t>Dürerü't</a:t>
            </a:r>
            <a:r>
              <a:rPr lang="tr-TR" sz="3300" dirty="0">
                <a:latin typeface="Arial" pitchFamily="34" charset="0"/>
                <a:cs typeface="Arial" pitchFamily="34" charset="0"/>
              </a:rPr>
              <a:t>-</a:t>
            </a:r>
            <a:r>
              <a:rPr lang="tr-TR" sz="3300" dirty="0" err="1">
                <a:latin typeface="Arial" pitchFamily="34" charset="0"/>
                <a:cs typeface="Arial" pitchFamily="34" charset="0"/>
              </a:rPr>
              <a:t>Tîcân</a:t>
            </a:r>
            <a:r>
              <a:rPr lang="tr-TR" sz="3300" dirty="0">
                <a:latin typeface="Arial" pitchFamily="34" charset="0"/>
                <a:cs typeface="Arial" pitchFamily="34" charset="0"/>
              </a:rPr>
              <a:t>, </a:t>
            </a:r>
            <a:r>
              <a:rPr lang="tr-TR" sz="3300" dirty="0" err="1">
                <a:latin typeface="Arial" pitchFamily="34" charset="0"/>
                <a:cs typeface="Arial" pitchFamily="34" charset="0"/>
              </a:rPr>
              <a:t>Tevâ</a:t>
            </a:r>
            <a:r>
              <a:rPr lang="tr-TR" sz="3300" dirty="0">
                <a:latin typeface="Arial" pitchFamily="34" charset="0"/>
                <a:cs typeface="Arial" pitchFamily="34" charset="0"/>
              </a:rPr>
              <a:t>- </a:t>
            </a:r>
            <a:r>
              <a:rPr lang="tr-TR" sz="3300" dirty="0" err="1">
                <a:latin typeface="Arial" pitchFamily="34" charset="0"/>
                <a:cs typeface="Arial" pitchFamily="34" charset="0"/>
              </a:rPr>
              <a:t>rîh</a:t>
            </a:r>
            <a:r>
              <a:rPr lang="tr-TR" sz="3300" dirty="0">
                <a:latin typeface="Arial" pitchFamily="34" charset="0"/>
                <a:cs typeface="Arial" pitchFamily="34" charset="0"/>
              </a:rPr>
              <a:t>-i Al-i Selçuk, </a:t>
            </a:r>
            <a:r>
              <a:rPr lang="tr-TR" sz="3300" dirty="0" err="1">
                <a:latin typeface="Arial" pitchFamily="34" charset="0"/>
                <a:cs typeface="Arial" pitchFamily="34" charset="0"/>
              </a:rPr>
              <a:t>Tevârîh</a:t>
            </a:r>
            <a:r>
              <a:rPr lang="tr-TR" sz="3300" dirty="0">
                <a:latin typeface="Arial" pitchFamily="34" charset="0"/>
                <a:cs typeface="Arial" pitchFamily="34" charset="0"/>
              </a:rPr>
              <a:t>-i Al-i Osman, </a:t>
            </a:r>
            <a:r>
              <a:rPr lang="tr-TR" sz="3300" dirty="0" err="1">
                <a:latin typeface="Arial" pitchFamily="34" charset="0"/>
                <a:cs typeface="Arial" pitchFamily="34" charset="0"/>
              </a:rPr>
              <a:t>Târîh</a:t>
            </a:r>
            <a:r>
              <a:rPr lang="tr-TR" sz="3300" dirty="0">
                <a:latin typeface="Arial" pitchFamily="34" charset="0"/>
                <a:cs typeface="Arial" pitchFamily="34" charset="0"/>
              </a:rPr>
              <a:t>-i Cihan-</a:t>
            </a:r>
            <a:r>
              <a:rPr lang="tr-TR" sz="3300" dirty="0" err="1">
                <a:latin typeface="Arial" pitchFamily="34" charset="0"/>
                <a:cs typeface="Arial" pitchFamily="34" charset="0"/>
              </a:rPr>
              <a:t>Güşâ</a:t>
            </a:r>
            <a:r>
              <a:rPr lang="tr-TR" sz="3300" dirty="0">
                <a:latin typeface="Arial" pitchFamily="34" charset="0"/>
                <a:cs typeface="Arial" pitchFamily="34" charset="0"/>
              </a:rPr>
              <a:t>, </a:t>
            </a:r>
            <a:r>
              <a:rPr lang="tr-TR" sz="3300" dirty="0" err="1">
                <a:latin typeface="Arial" pitchFamily="34" charset="0"/>
                <a:cs typeface="Arial" pitchFamily="34" charset="0"/>
              </a:rPr>
              <a:t>Fiecere</a:t>
            </a:r>
            <a:r>
              <a:rPr lang="tr-TR" sz="3300" dirty="0">
                <a:latin typeface="Arial" pitchFamily="34" charset="0"/>
                <a:cs typeface="Arial" pitchFamily="34" charset="0"/>
              </a:rPr>
              <a:t>-i </a:t>
            </a:r>
            <a:r>
              <a:rPr lang="tr-TR" sz="3300" dirty="0" err="1">
                <a:latin typeface="Arial" pitchFamily="34" charset="0"/>
                <a:cs typeface="Arial" pitchFamily="34" charset="0"/>
              </a:rPr>
              <a:t>Terâkime</a:t>
            </a:r>
            <a:r>
              <a:rPr lang="tr-TR" sz="3300" dirty="0">
                <a:latin typeface="Arial" pitchFamily="34" charset="0"/>
                <a:cs typeface="Arial" pitchFamily="34" charset="0"/>
              </a:rPr>
              <a:t>, </a:t>
            </a:r>
            <a:r>
              <a:rPr lang="tr-TR" sz="3300" dirty="0" err="1">
                <a:latin typeface="Arial" pitchFamily="34" charset="0"/>
                <a:cs typeface="Arial" pitchFamily="34" charset="0"/>
              </a:rPr>
              <a:t>Fiecere</a:t>
            </a:r>
            <a:r>
              <a:rPr lang="tr-TR" sz="3300" dirty="0">
                <a:latin typeface="Arial" pitchFamily="34" charset="0"/>
                <a:cs typeface="Arial" pitchFamily="34" charset="0"/>
              </a:rPr>
              <a:t>-i Türk gibi tarih kitapları Türk Halk Edebiyatıyla ilgili birçok konuda kaynak konumundadırlar.</a:t>
            </a:r>
          </a:p>
          <a:p>
            <a:pPr algn="just"/>
            <a:endParaRPr lang="tr-TR" sz="2800" dirty="0">
              <a:latin typeface="Arial" pitchFamily="34" charset="0"/>
              <a:cs typeface="Arial" pitchFamily="34" charset="0"/>
            </a:endParaRPr>
          </a:p>
          <a:p>
            <a:pPr algn="just"/>
            <a:endParaRPr lang="tr-TR" dirty="0"/>
          </a:p>
        </p:txBody>
      </p:sp>
    </p:spTree>
    <p:extLst>
      <p:ext uri="{BB962C8B-B14F-4D97-AF65-F5344CB8AC3E}">
        <p14:creationId xmlns:p14="http://schemas.microsoft.com/office/powerpoint/2010/main" val="36029157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2351584" y="836712"/>
            <a:ext cx="7920880" cy="4873752"/>
          </a:xfrm>
        </p:spPr>
        <p:txBody>
          <a:bodyPr>
            <a:noAutofit/>
          </a:bodyPr>
          <a:lstStyle/>
          <a:p>
            <a:pPr algn="just"/>
            <a:r>
              <a:rPr lang="tr-TR" sz="2000" b="1" dirty="0">
                <a:latin typeface="Arial" pitchFamily="34" charset="0"/>
                <a:cs typeface="Arial" pitchFamily="34" charset="0"/>
              </a:rPr>
              <a:t>11. Atasözü Kitapları:</a:t>
            </a:r>
            <a:r>
              <a:rPr lang="tr-TR" sz="2000" dirty="0">
                <a:latin typeface="Arial" pitchFamily="34" charset="0"/>
                <a:cs typeface="Arial" pitchFamily="34" charset="0"/>
              </a:rPr>
              <a:t> XV. yüzyıldan itibaren Türkçede atasözlerinin toplanılıp müstakil kitaplar hâline getirildikleri görülmektedir. Bu gelenek çevresinde oluşturulan "</a:t>
            </a:r>
            <a:r>
              <a:rPr lang="tr-TR" sz="2000" dirty="0" err="1">
                <a:latin typeface="Arial" pitchFamily="34" charset="0"/>
                <a:cs typeface="Arial" pitchFamily="34" charset="0"/>
              </a:rPr>
              <a:t>Kitab</a:t>
            </a:r>
            <a:r>
              <a:rPr lang="tr-TR" sz="2000" dirty="0">
                <a:latin typeface="Arial" pitchFamily="34" charset="0"/>
                <a:cs typeface="Arial" pitchFamily="34" charset="0"/>
              </a:rPr>
              <a:t>-ı Atalar", "</a:t>
            </a:r>
            <a:r>
              <a:rPr lang="tr-TR" sz="2000" dirty="0" err="1">
                <a:latin typeface="Arial" pitchFamily="34" charset="0"/>
                <a:cs typeface="Arial" pitchFamily="34" charset="0"/>
              </a:rPr>
              <a:t>Atalarsözü</a:t>
            </a:r>
            <a:r>
              <a:rPr lang="tr-TR" sz="2000" dirty="0">
                <a:latin typeface="Arial" pitchFamily="34" charset="0"/>
                <a:cs typeface="Arial" pitchFamily="34" charset="0"/>
              </a:rPr>
              <a:t>" veya "</a:t>
            </a:r>
            <a:r>
              <a:rPr lang="tr-TR" sz="2000" dirty="0" err="1">
                <a:latin typeface="Arial" pitchFamily="34" charset="0"/>
                <a:cs typeface="Arial" pitchFamily="34" charset="0"/>
              </a:rPr>
              <a:t>Durûb</a:t>
            </a:r>
            <a:r>
              <a:rPr lang="tr-TR" sz="2000" dirty="0">
                <a:latin typeface="Arial" pitchFamily="34" charset="0"/>
                <a:cs typeface="Arial" pitchFamily="34" charset="0"/>
              </a:rPr>
              <a:t>-ı </a:t>
            </a:r>
            <a:r>
              <a:rPr lang="tr-TR" sz="2000" dirty="0" err="1">
                <a:latin typeface="Arial" pitchFamily="34" charset="0"/>
                <a:cs typeface="Arial" pitchFamily="34" charset="0"/>
              </a:rPr>
              <a:t>Emsâl</a:t>
            </a:r>
            <a:r>
              <a:rPr lang="tr-TR" sz="2000" dirty="0">
                <a:latin typeface="Arial" pitchFamily="34" charset="0"/>
                <a:cs typeface="Arial" pitchFamily="34" charset="0"/>
              </a:rPr>
              <a:t>" gibi kitaplar ve onları takip edenler, Halk Edebiyatımız açısından son derece değerli yazılı kaynakların başında yer almaktadır.</a:t>
            </a:r>
          </a:p>
          <a:p>
            <a:pPr algn="just"/>
            <a:r>
              <a:rPr lang="tr-TR" sz="2000" b="1" dirty="0">
                <a:latin typeface="Arial" pitchFamily="34" charset="0"/>
                <a:cs typeface="Arial" pitchFamily="34" charset="0"/>
              </a:rPr>
              <a:t>12. Masal Kitapları:</a:t>
            </a:r>
            <a:r>
              <a:rPr lang="tr-TR" sz="2000" dirty="0">
                <a:latin typeface="Arial" pitchFamily="34" charset="0"/>
                <a:cs typeface="Arial" pitchFamily="34" charset="0"/>
              </a:rPr>
              <a:t> Eski Uygurlar döneminden başlayarak pek çok dilden Türkçeye tercüme edilen "</a:t>
            </a:r>
            <a:r>
              <a:rPr lang="tr-TR" sz="2000" dirty="0" err="1">
                <a:latin typeface="Arial" pitchFamily="34" charset="0"/>
                <a:cs typeface="Arial" pitchFamily="34" charset="0"/>
              </a:rPr>
              <a:t>Kelile</a:t>
            </a:r>
            <a:r>
              <a:rPr lang="tr-TR" sz="2000" dirty="0">
                <a:latin typeface="Arial" pitchFamily="34" charset="0"/>
                <a:cs typeface="Arial" pitchFamily="34" charset="0"/>
              </a:rPr>
              <a:t> ve </a:t>
            </a:r>
            <a:r>
              <a:rPr lang="tr-TR" sz="2000" dirty="0" err="1">
                <a:latin typeface="Arial" pitchFamily="34" charset="0"/>
                <a:cs typeface="Arial" pitchFamily="34" charset="0"/>
              </a:rPr>
              <a:t>Dimne</a:t>
            </a:r>
            <a:r>
              <a:rPr lang="tr-TR" sz="2000" dirty="0">
                <a:latin typeface="Arial" pitchFamily="34" charset="0"/>
                <a:cs typeface="Arial" pitchFamily="34" charset="0"/>
              </a:rPr>
              <a:t>", "</a:t>
            </a:r>
            <a:r>
              <a:rPr lang="tr-TR" sz="2000" dirty="0" err="1">
                <a:latin typeface="Arial" pitchFamily="34" charset="0"/>
                <a:cs typeface="Arial" pitchFamily="34" charset="0"/>
              </a:rPr>
              <a:t>Binbir</a:t>
            </a:r>
            <a:r>
              <a:rPr lang="tr-TR" sz="2000" dirty="0">
                <a:latin typeface="Arial" pitchFamily="34" charset="0"/>
                <a:cs typeface="Arial" pitchFamily="34" charset="0"/>
              </a:rPr>
              <a:t> Gece", "</a:t>
            </a:r>
            <a:r>
              <a:rPr lang="tr-TR" sz="2000" dirty="0" err="1">
                <a:latin typeface="Arial" pitchFamily="34" charset="0"/>
                <a:cs typeface="Arial" pitchFamily="34" charset="0"/>
              </a:rPr>
              <a:t>Binbir</a:t>
            </a:r>
            <a:r>
              <a:rPr lang="tr-TR" sz="2000" dirty="0">
                <a:latin typeface="Arial" pitchFamily="34" charset="0"/>
                <a:cs typeface="Arial" pitchFamily="34" charset="0"/>
              </a:rPr>
              <a:t> Gündüz", "</a:t>
            </a:r>
            <a:r>
              <a:rPr lang="tr-TR" sz="2000" dirty="0" err="1">
                <a:latin typeface="Arial" pitchFamily="34" charset="0"/>
                <a:cs typeface="Arial" pitchFamily="34" charset="0"/>
              </a:rPr>
              <a:t>Mantıku't</a:t>
            </a:r>
            <a:r>
              <a:rPr lang="tr-TR" sz="2000" dirty="0">
                <a:latin typeface="Arial" pitchFamily="34" charset="0"/>
                <a:cs typeface="Arial" pitchFamily="34" charset="0"/>
              </a:rPr>
              <a:t>-</a:t>
            </a:r>
            <a:r>
              <a:rPr lang="tr-TR" sz="2000" dirty="0" err="1">
                <a:latin typeface="Arial" pitchFamily="34" charset="0"/>
                <a:cs typeface="Arial" pitchFamily="34" charset="0"/>
              </a:rPr>
              <a:t>Tayr</a:t>
            </a:r>
            <a:r>
              <a:rPr lang="tr-TR" sz="2000" dirty="0">
                <a:latin typeface="Arial" pitchFamily="34" charset="0"/>
                <a:cs typeface="Arial" pitchFamily="34" charset="0"/>
              </a:rPr>
              <a:t>" gibi masal kitapları halk edebiyatı bakımından önemli kaynaklardır.</a:t>
            </a:r>
          </a:p>
          <a:p>
            <a:pPr algn="just"/>
            <a:r>
              <a:rPr lang="tr-TR" sz="2000" b="1" dirty="0">
                <a:latin typeface="Arial" pitchFamily="34" charset="0"/>
                <a:cs typeface="Arial" pitchFamily="34" charset="0"/>
              </a:rPr>
              <a:t>13. Osmanlı ve Cumhuriyet Yıllıkları:</a:t>
            </a:r>
            <a:r>
              <a:rPr lang="tr-TR" sz="2000" dirty="0">
                <a:latin typeface="Arial" pitchFamily="34" charset="0"/>
                <a:cs typeface="Arial" pitchFamily="34" charset="0"/>
              </a:rPr>
              <a:t> XIX. yüzyılın sonlarından itibaren yayınlanmaya başlanan ve Cumhuriyet döneminde de devam eden yıllıklardır. İl dahilindeki yatırlar, ziyaret yerleri, adlar ve el sanatları hakkında verdikleri bilgiler önemlidir.</a:t>
            </a:r>
          </a:p>
          <a:p>
            <a:pPr marL="0" indent="0" algn="just">
              <a:buNone/>
            </a:pPr>
            <a:endParaRPr lang="tr-TR" sz="1600" dirty="0"/>
          </a:p>
        </p:txBody>
      </p:sp>
    </p:spTree>
    <p:extLst>
      <p:ext uri="{BB962C8B-B14F-4D97-AF65-F5344CB8AC3E}">
        <p14:creationId xmlns:p14="http://schemas.microsoft.com/office/powerpoint/2010/main" val="1653962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pPr algn="just"/>
            <a:r>
              <a:rPr lang="tr-TR" sz="2400" b="1" dirty="0">
                <a:latin typeface="Arial" pitchFamily="34" charset="0"/>
                <a:cs typeface="Arial" pitchFamily="34" charset="0"/>
              </a:rPr>
              <a:t>14. Fıkra Kitapları:</a:t>
            </a:r>
            <a:r>
              <a:rPr lang="tr-TR" sz="2400" dirty="0">
                <a:latin typeface="Arial" pitchFamily="34" charset="0"/>
                <a:cs typeface="Arial" pitchFamily="34" charset="0"/>
              </a:rPr>
              <a:t> Türk fıkralarının en çok derlenip yazıya geçirilenlerinin başında Nasrettin Hoca fıkraları yer alır. Nasrettin Hoca fıkraları ilk olarak XVI. yüzyılda Hüseyin adlı bir kişi tarafından "</a:t>
            </a:r>
            <a:r>
              <a:rPr lang="tr-TR" sz="2400" dirty="0" err="1">
                <a:latin typeface="Arial" pitchFamily="34" charset="0"/>
                <a:cs typeface="Arial" pitchFamily="34" charset="0"/>
              </a:rPr>
              <a:t>Hikâyet</a:t>
            </a:r>
            <a:r>
              <a:rPr lang="tr-TR" sz="2400" dirty="0">
                <a:latin typeface="Arial" pitchFamily="34" charset="0"/>
                <a:cs typeface="Arial" pitchFamily="34" charset="0"/>
              </a:rPr>
              <a:t>-i </a:t>
            </a:r>
            <a:r>
              <a:rPr lang="tr-TR" sz="2400" dirty="0" err="1">
                <a:latin typeface="Arial" pitchFamily="34" charset="0"/>
                <a:cs typeface="Arial" pitchFamily="34" charset="0"/>
              </a:rPr>
              <a:t>Kitâb</a:t>
            </a:r>
            <a:r>
              <a:rPr lang="tr-TR" sz="2400" dirty="0">
                <a:latin typeface="Arial" pitchFamily="34" charset="0"/>
                <a:cs typeface="Arial" pitchFamily="34" charset="0"/>
              </a:rPr>
              <a:t>-ı Nasreddin" adıyla yazıya geçirilmiştir. Bugüne dek yaklaşık 38 Nasrettin Hoca fıkraları yazması tespit edilmiştir.</a:t>
            </a:r>
          </a:p>
          <a:p>
            <a:pPr algn="just"/>
            <a:r>
              <a:rPr lang="tr-TR" sz="2400" b="1" dirty="0">
                <a:latin typeface="Arial" pitchFamily="34" charset="0"/>
                <a:cs typeface="Arial" pitchFamily="34" charset="0"/>
              </a:rPr>
              <a:t>15. </a:t>
            </a:r>
            <a:r>
              <a:rPr lang="tr-TR" sz="2400" b="1" dirty="0" err="1">
                <a:latin typeface="Arial" pitchFamily="34" charset="0"/>
                <a:cs typeface="Arial" pitchFamily="34" charset="0"/>
              </a:rPr>
              <a:t>Menâkıb</a:t>
            </a:r>
            <a:r>
              <a:rPr lang="tr-TR" sz="2400" b="1" dirty="0">
                <a:latin typeface="Arial" pitchFamily="34" charset="0"/>
                <a:cs typeface="Arial" pitchFamily="34" charset="0"/>
              </a:rPr>
              <a:t>-nâmeler:</a:t>
            </a:r>
            <a:r>
              <a:rPr lang="tr-TR" sz="2400" dirty="0">
                <a:latin typeface="Arial" pitchFamily="34" charset="0"/>
                <a:cs typeface="Arial" pitchFamily="34" charset="0"/>
              </a:rPr>
              <a:t> Bir velinin kerametlerini anlatan kısa hikâyelerin toplandığı kitaplar olan </a:t>
            </a:r>
            <a:r>
              <a:rPr lang="tr-TR" sz="2400" dirty="0" err="1">
                <a:latin typeface="Arial" pitchFamily="34" charset="0"/>
                <a:cs typeface="Arial" pitchFamily="34" charset="0"/>
              </a:rPr>
              <a:t>Menâkıb</a:t>
            </a:r>
            <a:r>
              <a:rPr lang="tr-TR" sz="2400" dirty="0">
                <a:latin typeface="Arial" pitchFamily="34" charset="0"/>
                <a:cs typeface="Arial" pitchFamily="34" charset="0"/>
              </a:rPr>
              <a:t>-nâmeler, XIII. yüzyıldan itibaren görülmeye başlanmıştır. </a:t>
            </a:r>
            <a:r>
              <a:rPr lang="tr-TR" sz="2400" dirty="0" err="1">
                <a:latin typeface="Arial" pitchFamily="34" charset="0"/>
                <a:cs typeface="Arial" pitchFamily="34" charset="0"/>
              </a:rPr>
              <a:t>Menâkıb</a:t>
            </a:r>
            <a:r>
              <a:rPr lang="tr-TR" sz="2400" dirty="0">
                <a:latin typeface="Arial" pitchFamily="34" charset="0"/>
                <a:cs typeface="Arial" pitchFamily="34" charset="0"/>
              </a:rPr>
              <a:t>-nâmeler, Türk Halk Edebiyatı bakımından son derece önemli yazılı kaynaklardır.</a:t>
            </a:r>
          </a:p>
          <a:p>
            <a:endParaRPr lang="tr-TR" dirty="0"/>
          </a:p>
        </p:txBody>
      </p:sp>
    </p:spTree>
    <p:extLst>
      <p:ext uri="{BB962C8B-B14F-4D97-AF65-F5344CB8AC3E}">
        <p14:creationId xmlns:p14="http://schemas.microsoft.com/office/powerpoint/2010/main" val="1074761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1981200" y="1484784"/>
            <a:ext cx="8229600" cy="4839816"/>
          </a:xfrm>
        </p:spPr>
        <p:txBody>
          <a:bodyPr>
            <a:normAutofit fontScale="92500" lnSpcReduction="10000"/>
          </a:bodyPr>
          <a:lstStyle/>
          <a:p>
            <a:pPr algn="just"/>
            <a:r>
              <a:rPr lang="tr-TR" sz="2800" b="1" dirty="0">
                <a:latin typeface="Arial" pitchFamily="34" charset="0"/>
                <a:cs typeface="Arial" pitchFamily="34" charset="0"/>
              </a:rPr>
              <a:t>16. </a:t>
            </a:r>
            <a:r>
              <a:rPr lang="tr-TR" sz="2800" b="1" dirty="0" err="1">
                <a:latin typeface="Arial" pitchFamily="34" charset="0"/>
                <a:cs typeface="Arial" pitchFamily="34" charset="0"/>
              </a:rPr>
              <a:t>Şâir</a:t>
            </a:r>
            <a:r>
              <a:rPr lang="tr-TR" sz="2800" b="1" dirty="0">
                <a:latin typeface="Arial" pitchFamily="34" charset="0"/>
                <a:cs typeface="Arial" pitchFamily="34" charset="0"/>
              </a:rPr>
              <a:t>-</a:t>
            </a:r>
            <a:r>
              <a:rPr lang="tr-TR" sz="2800" b="1" dirty="0" err="1">
                <a:latin typeface="Arial" pitchFamily="34" charset="0"/>
                <a:cs typeface="Arial" pitchFamily="34" charset="0"/>
              </a:rPr>
              <a:t>nâmeler</a:t>
            </a:r>
            <a:r>
              <a:rPr lang="tr-TR" sz="2800" b="1" dirty="0">
                <a:latin typeface="Arial" pitchFamily="34" charset="0"/>
                <a:cs typeface="Arial" pitchFamily="34" charset="0"/>
              </a:rPr>
              <a:t>:</a:t>
            </a:r>
            <a:r>
              <a:rPr lang="tr-TR" sz="2800" dirty="0">
                <a:latin typeface="Arial" pitchFamily="34" charset="0"/>
                <a:cs typeface="Arial" pitchFamily="34" charset="0"/>
              </a:rPr>
              <a:t> Âşıkların diğer halk şairlerinin adları, devirleri, sanatları ve memleketlerine dair bilgiler verdikleri ve hece vezniyle yazdıkları destan biçimindeki eserlerdir. Adeta, halk şairlerinin tezkireleri gibidirler.</a:t>
            </a:r>
          </a:p>
          <a:p>
            <a:pPr algn="just"/>
            <a:r>
              <a:rPr lang="tr-TR" sz="2800" b="1" dirty="0">
                <a:latin typeface="Arial" pitchFamily="34" charset="0"/>
                <a:cs typeface="Arial" pitchFamily="34" charset="0"/>
              </a:rPr>
              <a:t>17. Destan Kitapları:</a:t>
            </a:r>
            <a:r>
              <a:rPr lang="tr-TR" sz="2800" dirty="0">
                <a:latin typeface="Arial" pitchFamily="34" charset="0"/>
                <a:cs typeface="Arial" pitchFamily="34" charset="0"/>
              </a:rPr>
              <a:t> Anadolu'da meydana getirilen epik destanlar olan Battal-</a:t>
            </a:r>
            <a:r>
              <a:rPr lang="tr-TR" sz="2800" dirty="0" err="1">
                <a:latin typeface="Arial" pitchFamily="34" charset="0"/>
                <a:cs typeface="Arial" pitchFamily="34" charset="0"/>
              </a:rPr>
              <a:t>nâme</a:t>
            </a:r>
            <a:r>
              <a:rPr lang="tr-TR" sz="2800" dirty="0">
                <a:latin typeface="Arial" pitchFamily="34" charset="0"/>
                <a:cs typeface="Arial" pitchFamily="34" charset="0"/>
              </a:rPr>
              <a:t>, Hamza-</a:t>
            </a:r>
            <a:r>
              <a:rPr lang="tr-TR" sz="2800" dirty="0" err="1">
                <a:latin typeface="Arial" pitchFamily="34" charset="0"/>
                <a:cs typeface="Arial" pitchFamily="34" charset="0"/>
              </a:rPr>
              <a:t>nâme</a:t>
            </a:r>
            <a:r>
              <a:rPr lang="tr-TR" sz="2800" dirty="0">
                <a:latin typeface="Arial" pitchFamily="34" charset="0"/>
                <a:cs typeface="Arial" pitchFamily="34" charset="0"/>
              </a:rPr>
              <a:t>, </a:t>
            </a:r>
            <a:r>
              <a:rPr lang="tr-TR" sz="2800" dirty="0" err="1">
                <a:latin typeface="Arial" pitchFamily="34" charset="0"/>
                <a:cs typeface="Arial" pitchFamily="34" charset="0"/>
              </a:rPr>
              <a:t>Saltuk</a:t>
            </a:r>
            <a:r>
              <a:rPr lang="tr-TR" sz="2800" dirty="0">
                <a:latin typeface="Arial" pitchFamily="34" charset="0"/>
                <a:cs typeface="Arial" pitchFamily="34" charset="0"/>
              </a:rPr>
              <a:t>-</a:t>
            </a:r>
            <a:r>
              <a:rPr lang="tr-TR" sz="2800" dirty="0" err="1">
                <a:latin typeface="Arial" pitchFamily="34" charset="0"/>
                <a:cs typeface="Arial" pitchFamily="34" charset="0"/>
              </a:rPr>
              <a:t>nâme</a:t>
            </a:r>
            <a:r>
              <a:rPr lang="tr-TR" sz="2800" dirty="0">
                <a:latin typeface="Arial" pitchFamily="34" charset="0"/>
                <a:cs typeface="Arial" pitchFamily="34" charset="0"/>
              </a:rPr>
              <a:t>, Hz. Ali Cenk-</a:t>
            </a:r>
            <a:r>
              <a:rPr lang="tr-TR" sz="2800" dirty="0" err="1">
                <a:latin typeface="Arial" pitchFamily="34" charset="0"/>
                <a:cs typeface="Arial" pitchFamily="34" charset="0"/>
              </a:rPr>
              <a:t>nâmeleri</a:t>
            </a:r>
            <a:r>
              <a:rPr lang="tr-TR" sz="2800" dirty="0">
                <a:latin typeface="Arial" pitchFamily="34" charset="0"/>
                <a:cs typeface="Arial" pitchFamily="34" charset="0"/>
              </a:rPr>
              <a:t> ve Hikâye-i Geyik, Hikâye-i </a:t>
            </a:r>
            <a:r>
              <a:rPr lang="tr-TR" sz="2800" dirty="0" err="1">
                <a:latin typeface="Arial" pitchFamily="34" charset="0"/>
                <a:cs typeface="Arial" pitchFamily="34" charset="0"/>
              </a:rPr>
              <a:t>Göğercin</a:t>
            </a:r>
            <a:r>
              <a:rPr lang="tr-TR" sz="2800" dirty="0">
                <a:latin typeface="Arial" pitchFamily="34" charset="0"/>
                <a:cs typeface="Arial" pitchFamily="34" charset="0"/>
              </a:rPr>
              <a:t>, Hikâye-i Deve, </a:t>
            </a:r>
            <a:r>
              <a:rPr lang="tr-TR" sz="2800" dirty="0" err="1">
                <a:latin typeface="Arial" pitchFamily="34" charset="0"/>
                <a:cs typeface="Arial" pitchFamily="34" charset="0"/>
              </a:rPr>
              <a:t>Dâsitân</a:t>
            </a:r>
            <a:r>
              <a:rPr lang="tr-TR" sz="2800" dirty="0">
                <a:latin typeface="Arial" pitchFamily="34" charset="0"/>
                <a:cs typeface="Arial" pitchFamily="34" charset="0"/>
              </a:rPr>
              <a:t>-ı Ejderha gibi tamamı erken dönemlerde yazıya geçirilmiş eserler de Halk Edebiyatının çok önemli yazılı kaynaklarındandır.</a:t>
            </a:r>
          </a:p>
          <a:p>
            <a:pPr algn="just"/>
            <a:endParaRPr lang="tr-TR" sz="2800" dirty="0">
              <a:latin typeface="Arial" pitchFamily="34" charset="0"/>
              <a:cs typeface="Arial" pitchFamily="34" charset="0"/>
            </a:endParaRPr>
          </a:p>
          <a:p>
            <a:pPr algn="just"/>
            <a:endParaRPr lang="tr-TR" dirty="0"/>
          </a:p>
        </p:txBody>
      </p:sp>
    </p:spTree>
    <p:extLst>
      <p:ext uri="{BB962C8B-B14F-4D97-AF65-F5344CB8AC3E}">
        <p14:creationId xmlns:p14="http://schemas.microsoft.com/office/powerpoint/2010/main" val="8649049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093266" y="2040610"/>
            <a:ext cx="9411346" cy="3777622"/>
          </a:xfrm>
        </p:spPr>
        <p:txBody>
          <a:bodyPr/>
          <a:lstStyle/>
          <a:p>
            <a:pPr algn="just"/>
            <a:r>
              <a:rPr lang="tr-TR" sz="2400" b="1" dirty="0">
                <a:latin typeface="Arial" pitchFamily="34" charset="0"/>
                <a:cs typeface="Arial" pitchFamily="34" charset="0"/>
              </a:rPr>
              <a:t>18. Seyahat-nâmeler:</a:t>
            </a:r>
            <a:r>
              <a:rPr lang="tr-TR" sz="2400" dirty="0">
                <a:latin typeface="Arial" pitchFamily="34" charset="0"/>
                <a:cs typeface="Arial" pitchFamily="34" charset="0"/>
              </a:rPr>
              <a:t> Yazarların gezip gördükleri yerlerden edindikleri izlenim ve bilgileri aktardıkları eserlerin genel adıdır.</a:t>
            </a:r>
          </a:p>
          <a:p>
            <a:pPr algn="just"/>
            <a:r>
              <a:rPr lang="tr-TR" sz="2400" b="1" dirty="0">
                <a:latin typeface="Arial" pitchFamily="34" charset="0"/>
                <a:cs typeface="Arial" pitchFamily="34" charset="0"/>
              </a:rPr>
              <a:t>19. Divan Edebiyatı Eserleri:</a:t>
            </a:r>
            <a:r>
              <a:rPr lang="tr-TR" sz="2400" dirty="0">
                <a:latin typeface="Arial" pitchFamily="34" charset="0"/>
                <a:cs typeface="Arial" pitchFamily="34" charset="0"/>
              </a:rPr>
              <a:t> Genel anlamda Divânlar, Tezkireler daha özel türler olarak </a:t>
            </a:r>
            <a:r>
              <a:rPr lang="tr-TR" sz="2400" dirty="0" err="1">
                <a:latin typeface="Arial" pitchFamily="34" charset="0"/>
                <a:cs typeface="Arial" pitchFamily="34" charset="0"/>
              </a:rPr>
              <a:t>Şehrengizler</a:t>
            </a:r>
            <a:r>
              <a:rPr lang="tr-TR" sz="2400" dirty="0">
                <a:latin typeface="Arial" pitchFamily="34" charset="0"/>
                <a:cs typeface="Arial" pitchFamily="34" charset="0"/>
              </a:rPr>
              <a:t>, Mesnevîler, </a:t>
            </a:r>
            <a:r>
              <a:rPr lang="tr-TR" sz="2400" dirty="0" err="1">
                <a:latin typeface="Arial" pitchFamily="34" charset="0"/>
                <a:cs typeface="Arial" pitchFamily="34" charset="0"/>
              </a:rPr>
              <a:t>Surnâmeler</a:t>
            </a:r>
            <a:r>
              <a:rPr lang="tr-TR" sz="2400" dirty="0">
                <a:latin typeface="Arial" pitchFamily="34" charset="0"/>
                <a:cs typeface="Arial" pitchFamily="34" charset="0"/>
              </a:rPr>
              <a:t> gibi klasik edebiyat eserleri de Halk Edebiyatı hakkında son derece önemli bilgiler içeren yazılı kaynakların başında yer alırlar.</a:t>
            </a:r>
          </a:p>
          <a:p>
            <a:pPr marL="0" indent="0">
              <a:buNone/>
            </a:pPr>
            <a:endParaRPr lang="tr-TR" dirty="0"/>
          </a:p>
        </p:txBody>
      </p:sp>
    </p:spTree>
    <p:extLst>
      <p:ext uri="{BB962C8B-B14F-4D97-AF65-F5344CB8AC3E}">
        <p14:creationId xmlns:p14="http://schemas.microsoft.com/office/powerpoint/2010/main" val="362796401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15</TotalTime>
  <Words>1152</Words>
  <Application>Microsoft Office PowerPoint</Application>
  <PresentationFormat>Geniş ekran</PresentationFormat>
  <Paragraphs>29</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HLK 315 Sözlü ve Yazılı Kültür</vt:lpstr>
      <vt:lpstr>Sözlü edebiyat- Halk edebiyatı</vt:lpstr>
      <vt:lpstr> Türk Halk Edebiyatının yazılı kaynaklarından bazıları…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HLK 315 Sözlü ve Yazılı Kültür</dc:title>
  <dc:creator>Pc</dc:creator>
  <cp:lastModifiedBy>Pc</cp:lastModifiedBy>
  <cp:revision>19</cp:revision>
  <dcterms:created xsi:type="dcterms:W3CDTF">2021-03-09T08:57:55Z</dcterms:created>
  <dcterms:modified xsi:type="dcterms:W3CDTF">2021-03-09T09:13:34Z</dcterms:modified>
</cp:coreProperties>
</file>