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81" r:id="rId4"/>
    <p:sldId id="282" r:id="rId5"/>
    <p:sldId id="283" r:id="rId6"/>
    <p:sldId id="284" r:id="rId7"/>
    <p:sldId id="288" r:id="rId8"/>
    <p:sldId id="289" r:id="rId9"/>
    <p:sldId id="285" r:id="rId10"/>
    <p:sldId id="286" r:id="rId11"/>
    <p:sldId id="287" r:id="rId12"/>
    <p:sldId id="28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4438FD87-92DC-4A5D-944D-80EAF8DFE528}">
          <p14:sldIdLst>
            <p14:sldId id="257"/>
            <p14:sldId id="256"/>
            <p14:sldId id="281"/>
            <p14:sldId id="282"/>
            <p14:sldId id="283"/>
            <p14:sldId id="284"/>
            <p14:sldId id="288"/>
            <p14:sldId id="289"/>
            <p14:sldId id="285"/>
            <p14:sldId id="286"/>
            <p14:sldId id="287"/>
            <p14:sldId id="28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96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1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420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67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253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443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428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393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542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568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327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74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SHB229 SİYASET BİLİMİ VE KAMU YÖNETİMİ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Arş. </a:t>
            </a:r>
            <a:r>
              <a:rPr lang="en-US" dirty="0" err="1" smtClean="0"/>
              <a:t>Gör</a:t>
            </a:r>
            <a:r>
              <a:rPr lang="en-US" dirty="0" smtClean="0"/>
              <a:t>. Dr. Burcu </a:t>
            </a:r>
            <a:r>
              <a:rPr lang="en-US" dirty="0" err="1" smtClean="0"/>
              <a:t>Özdemir</a:t>
            </a:r>
            <a:r>
              <a:rPr lang="en-US" dirty="0" smtClean="0"/>
              <a:t> </a:t>
            </a:r>
            <a:r>
              <a:rPr lang="en-US" dirty="0" err="1" smtClean="0"/>
              <a:t>Ocaklı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78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Kamu </a:t>
            </a:r>
            <a:r>
              <a:rPr lang="en-US" dirty="0" err="1" smtClean="0"/>
              <a:t>Politikası</a:t>
            </a:r>
            <a:r>
              <a:rPr lang="en-US" dirty="0" smtClean="0"/>
              <a:t> </a:t>
            </a:r>
            <a:r>
              <a:rPr lang="en-US" dirty="0" err="1" smtClean="0"/>
              <a:t>Süreci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Döngüsü</a:t>
            </a:r>
            <a:r>
              <a:rPr lang="en-US" dirty="0" smtClean="0"/>
              <a:t> </a:t>
            </a:r>
            <a:r>
              <a:rPr lang="en-US" dirty="0" err="1" smtClean="0"/>
              <a:t>Yaklaşımı</a:t>
            </a:r>
            <a:r>
              <a:rPr lang="en-US" dirty="0" smtClean="0"/>
              <a:t> (</a:t>
            </a:r>
            <a:r>
              <a:rPr lang="en-US" dirty="0" err="1" smtClean="0"/>
              <a:t>Süreç</a:t>
            </a:r>
            <a:r>
              <a:rPr lang="en-US" dirty="0" smtClean="0"/>
              <a:t> </a:t>
            </a:r>
            <a:r>
              <a:rPr lang="en-US" dirty="0" err="1" smtClean="0"/>
              <a:t>Modeli</a:t>
            </a:r>
            <a:r>
              <a:rPr lang="en-US" dirty="0" smtClean="0"/>
              <a:t>): Kamu </a:t>
            </a:r>
            <a:r>
              <a:rPr lang="en-US" dirty="0" err="1" smtClean="0"/>
              <a:t>politikaları</a:t>
            </a:r>
            <a:r>
              <a:rPr lang="en-US" dirty="0" smtClean="0"/>
              <a:t> </a:t>
            </a:r>
            <a:r>
              <a:rPr lang="en-US" dirty="0" err="1" smtClean="0"/>
              <a:t>birbirini</a:t>
            </a:r>
            <a:r>
              <a:rPr lang="en-US" dirty="0" smtClean="0"/>
              <a:t> </a:t>
            </a:r>
            <a:r>
              <a:rPr lang="en-US" dirty="0" err="1" smtClean="0"/>
              <a:t>takip</a:t>
            </a:r>
            <a:r>
              <a:rPr lang="en-US" dirty="0" smtClean="0"/>
              <a:t> </a:t>
            </a:r>
            <a:r>
              <a:rPr lang="en-US" dirty="0" err="1" smtClean="0"/>
              <a:t>eden</a:t>
            </a:r>
            <a:r>
              <a:rPr lang="en-US" dirty="0" smtClean="0"/>
              <a:t> </a:t>
            </a:r>
            <a:r>
              <a:rPr lang="en-US" dirty="0" err="1" smtClean="0"/>
              <a:t>aşamalardan</a:t>
            </a:r>
            <a:r>
              <a:rPr lang="en-US" dirty="0" smtClean="0"/>
              <a:t> </a:t>
            </a:r>
            <a:r>
              <a:rPr lang="en-US" dirty="0" err="1" smtClean="0"/>
              <a:t>oluşmaktadır</a:t>
            </a:r>
            <a:r>
              <a:rPr lang="en-US" dirty="0" smtClean="0"/>
              <a:t>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err="1" smtClean="0"/>
              <a:t>Kamusal</a:t>
            </a:r>
            <a:r>
              <a:rPr lang="en-US" dirty="0" smtClean="0"/>
              <a:t> </a:t>
            </a:r>
            <a:r>
              <a:rPr lang="en-US" dirty="0" err="1" smtClean="0"/>
              <a:t>sorunun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çıkması</a:t>
            </a:r>
            <a:endParaRPr lang="en-US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dirty="0" err="1" smtClean="0"/>
              <a:t>Gündem</a:t>
            </a:r>
            <a:r>
              <a:rPr lang="en-US" dirty="0" smtClean="0"/>
              <a:t> </a:t>
            </a:r>
            <a:r>
              <a:rPr lang="en-US" dirty="0" err="1" smtClean="0"/>
              <a:t>belirleme</a:t>
            </a:r>
            <a:endParaRPr lang="en-US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dirty="0" err="1" smtClean="0"/>
              <a:t>Politikanın</a:t>
            </a:r>
            <a:r>
              <a:rPr lang="en-US" dirty="0" smtClean="0"/>
              <a:t> </a:t>
            </a:r>
            <a:r>
              <a:rPr lang="en-US" dirty="0" err="1" smtClean="0"/>
              <a:t>formülasyonu</a:t>
            </a:r>
            <a:endParaRPr lang="en-US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dirty="0" err="1" smtClean="0"/>
              <a:t>Politikanın</a:t>
            </a:r>
            <a:r>
              <a:rPr lang="en-US" dirty="0" smtClean="0"/>
              <a:t> </a:t>
            </a:r>
            <a:r>
              <a:rPr lang="en-US" dirty="0" err="1" smtClean="0"/>
              <a:t>uygulanması</a:t>
            </a:r>
            <a:endParaRPr lang="en-US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dirty="0" err="1" smtClean="0"/>
              <a:t>Politikanın</a:t>
            </a:r>
            <a:r>
              <a:rPr lang="en-US" dirty="0" smtClean="0"/>
              <a:t> </a:t>
            </a:r>
            <a:r>
              <a:rPr lang="en-US" dirty="0" err="1" smtClean="0"/>
              <a:t>değerlendirilmesi</a:t>
            </a:r>
            <a:endParaRPr lang="en-US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değişimi</a:t>
            </a:r>
            <a:r>
              <a:rPr lang="en-US" dirty="0" smtClean="0"/>
              <a:t>, </a:t>
            </a:r>
            <a:r>
              <a:rPr lang="en-US" dirty="0" err="1" smtClean="0"/>
              <a:t>gelişimi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ortadan</a:t>
            </a:r>
            <a:r>
              <a:rPr lang="en-US" dirty="0" smtClean="0"/>
              <a:t> </a:t>
            </a:r>
            <a:r>
              <a:rPr lang="en-US" dirty="0" err="1" smtClean="0"/>
              <a:t>kalkması</a:t>
            </a:r>
            <a:endParaRPr lang="en-US" dirty="0" smtClean="0"/>
          </a:p>
          <a:p>
            <a:pPr marL="914400" lvl="1" indent="-457200">
              <a:buFont typeface="+mj-lt"/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841022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Kamu </a:t>
            </a:r>
            <a:r>
              <a:rPr lang="en-US" dirty="0" err="1" smtClean="0"/>
              <a:t>politikalarının</a:t>
            </a:r>
            <a:r>
              <a:rPr lang="en-US" dirty="0" smtClean="0"/>
              <a:t> 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aktörleri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GRUP</a:t>
            </a:r>
          </a:p>
          <a:p>
            <a:pPr lvl="1"/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Bankası</a:t>
            </a:r>
            <a:r>
              <a:rPr lang="en-US" dirty="0" smtClean="0"/>
              <a:t> (WB)</a:t>
            </a:r>
          </a:p>
          <a:p>
            <a:pPr lvl="1"/>
            <a:r>
              <a:rPr lang="en-US" dirty="0" err="1" smtClean="0"/>
              <a:t>Uluslararası</a:t>
            </a:r>
            <a:r>
              <a:rPr lang="en-US" dirty="0" smtClean="0"/>
              <a:t> Para </a:t>
            </a:r>
            <a:r>
              <a:rPr lang="en-US" dirty="0" err="1" smtClean="0"/>
              <a:t>Fonu</a:t>
            </a:r>
            <a:r>
              <a:rPr lang="en-US" dirty="0" smtClean="0"/>
              <a:t> (IMF)</a:t>
            </a:r>
          </a:p>
          <a:p>
            <a:pPr lvl="1"/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Örgütü</a:t>
            </a:r>
            <a:r>
              <a:rPr lang="en-US" dirty="0" smtClean="0"/>
              <a:t> (ILO)</a:t>
            </a:r>
          </a:p>
          <a:p>
            <a:r>
              <a:rPr lang="en-US" dirty="0" smtClean="0"/>
              <a:t>2. GRUP</a:t>
            </a:r>
          </a:p>
          <a:p>
            <a:pPr lvl="1"/>
            <a:r>
              <a:rPr lang="en-US" dirty="0" err="1" smtClean="0"/>
              <a:t>Avrupa</a:t>
            </a:r>
            <a:r>
              <a:rPr lang="en-US" dirty="0" smtClean="0"/>
              <a:t> </a:t>
            </a:r>
            <a:r>
              <a:rPr lang="en-US" dirty="0" err="1" smtClean="0"/>
              <a:t>Birliği</a:t>
            </a:r>
            <a:r>
              <a:rPr lang="en-US" dirty="0"/>
              <a:t> </a:t>
            </a:r>
            <a:r>
              <a:rPr lang="en-US" dirty="0" smtClean="0"/>
              <a:t>(AB)</a:t>
            </a:r>
          </a:p>
          <a:p>
            <a:pPr lvl="1"/>
            <a:r>
              <a:rPr lang="en-US" dirty="0" err="1" smtClean="0"/>
              <a:t>Avrupa</a:t>
            </a:r>
            <a:r>
              <a:rPr lang="en-US" dirty="0" smtClean="0"/>
              <a:t> </a:t>
            </a:r>
            <a:r>
              <a:rPr lang="en-US" dirty="0" err="1" smtClean="0"/>
              <a:t>Güvenlik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İşbirliği</a:t>
            </a:r>
            <a:r>
              <a:rPr lang="en-US" dirty="0" smtClean="0"/>
              <a:t> </a:t>
            </a:r>
            <a:r>
              <a:rPr lang="en-US" dirty="0" err="1" smtClean="0"/>
              <a:t>Teşkilatı</a:t>
            </a:r>
            <a:r>
              <a:rPr lang="en-US" dirty="0" smtClean="0"/>
              <a:t> (AGİT)</a:t>
            </a:r>
          </a:p>
          <a:p>
            <a:pPr lvl="1"/>
            <a:r>
              <a:rPr lang="en-US" dirty="0" err="1" smtClean="0"/>
              <a:t>Kuzey</a:t>
            </a:r>
            <a:r>
              <a:rPr lang="en-US" dirty="0" smtClean="0"/>
              <a:t> </a:t>
            </a:r>
            <a:r>
              <a:rPr lang="en-US" dirty="0" err="1" smtClean="0"/>
              <a:t>Atlantik</a:t>
            </a:r>
            <a:r>
              <a:rPr lang="en-US" dirty="0" smtClean="0"/>
              <a:t> </a:t>
            </a:r>
            <a:r>
              <a:rPr lang="en-US" dirty="0" err="1" smtClean="0"/>
              <a:t>Anlaşması</a:t>
            </a:r>
            <a:r>
              <a:rPr lang="en-US" dirty="0" smtClean="0"/>
              <a:t> </a:t>
            </a:r>
            <a:r>
              <a:rPr lang="en-US" dirty="0" err="1" smtClean="0"/>
              <a:t>Örgütü</a:t>
            </a:r>
            <a:r>
              <a:rPr lang="en-US" dirty="0" smtClean="0"/>
              <a:t> (NATO)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1885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Kaynakça</a:t>
            </a:r>
            <a:endParaRPr lang="en-US" dirty="0" smtClean="0"/>
          </a:p>
          <a:p>
            <a:r>
              <a:rPr lang="en-US" dirty="0" err="1" smtClean="0"/>
              <a:t>Eryılmaz</a:t>
            </a:r>
            <a:r>
              <a:rPr lang="en-US" dirty="0" smtClean="0"/>
              <a:t>, B. (2019)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Kavramlar</a:t>
            </a:r>
            <a:r>
              <a:rPr lang="en-US" dirty="0" smtClean="0"/>
              <a:t>. </a:t>
            </a:r>
            <a:r>
              <a:rPr lang="en-US" dirty="0" err="1" smtClean="0"/>
              <a:t>Süleyman</a:t>
            </a:r>
            <a:r>
              <a:rPr lang="en-US" dirty="0" smtClean="0"/>
              <a:t> </a:t>
            </a:r>
            <a:r>
              <a:rPr lang="en-US" dirty="0" err="1" smtClean="0"/>
              <a:t>Sözen</a:t>
            </a:r>
            <a:r>
              <a:rPr lang="en-US" dirty="0" smtClean="0"/>
              <a:t> (Ed). Kamu </a:t>
            </a:r>
            <a:r>
              <a:rPr lang="en-US" dirty="0" err="1" smtClean="0"/>
              <a:t>Yönetimi</a:t>
            </a:r>
            <a:r>
              <a:rPr lang="en-US" dirty="0" smtClean="0"/>
              <a:t>. </a:t>
            </a:r>
            <a:r>
              <a:rPr lang="en-US" dirty="0" err="1" smtClean="0"/>
              <a:t>Anadolu</a:t>
            </a:r>
            <a:r>
              <a:rPr lang="en-US" dirty="0" smtClean="0"/>
              <a:t> </a:t>
            </a:r>
            <a:r>
              <a:rPr lang="en-US" dirty="0" err="1" smtClean="0"/>
              <a:t>Üniversitesi</a:t>
            </a:r>
            <a:r>
              <a:rPr lang="en-US" dirty="0" smtClean="0"/>
              <a:t> </a:t>
            </a:r>
            <a:r>
              <a:rPr lang="en-US" dirty="0" err="1" smtClean="0"/>
              <a:t>Yayınları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09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13. </a:t>
            </a:r>
            <a:r>
              <a:rPr lang="en-US" dirty="0" err="1" smtClean="0"/>
              <a:t>Hafta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7" name="İçerik Yer Tutucus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Kamu </a:t>
            </a:r>
            <a:r>
              <a:rPr lang="en-US" dirty="0" err="1" smtClean="0"/>
              <a:t>Politikası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680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Tanımı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Politika</a:t>
            </a:r>
            <a:r>
              <a:rPr lang="en-US" dirty="0" smtClean="0"/>
              <a:t> (Policy):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birey</a:t>
            </a:r>
            <a:r>
              <a:rPr lang="en-US" dirty="0" smtClean="0"/>
              <a:t>, </a:t>
            </a:r>
            <a:r>
              <a:rPr lang="en-US" dirty="0" err="1" smtClean="0"/>
              <a:t>grup</a:t>
            </a:r>
            <a:r>
              <a:rPr lang="en-US" dirty="0" smtClean="0"/>
              <a:t>, </a:t>
            </a:r>
            <a:r>
              <a:rPr lang="en-US" dirty="0" err="1" smtClean="0"/>
              <a:t>örgüt</a:t>
            </a:r>
            <a:r>
              <a:rPr lang="en-US" dirty="0" smtClean="0"/>
              <a:t>,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hükümet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herhangi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konuda</a:t>
            </a:r>
            <a:r>
              <a:rPr lang="en-US" dirty="0" smtClean="0"/>
              <a:t> </a:t>
            </a:r>
            <a:r>
              <a:rPr lang="en-US" dirty="0" err="1" smtClean="0"/>
              <a:t>benimsenen</a:t>
            </a:r>
            <a:r>
              <a:rPr lang="en-US" dirty="0" smtClean="0"/>
              <a:t> </a:t>
            </a:r>
            <a:r>
              <a:rPr lang="en-US" dirty="0" err="1" smtClean="0"/>
              <a:t>eylem</a:t>
            </a:r>
            <a:r>
              <a:rPr lang="en-US" dirty="0" smtClean="0"/>
              <a:t> </a:t>
            </a:r>
            <a:r>
              <a:rPr lang="en-US" dirty="0" err="1" smtClean="0"/>
              <a:t>programı</a:t>
            </a:r>
            <a:endParaRPr lang="en-US" dirty="0" smtClean="0"/>
          </a:p>
          <a:p>
            <a:r>
              <a:rPr lang="en-US" dirty="0" smtClean="0"/>
              <a:t>Kamu </a:t>
            </a:r>
            <a:r>
              <a:rPr lang="en-US" dirty="0" err="1" smtClean="0"/>
              <a:t>politikası</a:t>
            </a:r>
            <a:r>
              <a:rPr lang="en-US" dirty="0" smtClean="0"/>
              <a:t>: 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  <a:r>
              <a:rPr lang="en-US" dirty="0" err="1" smtClean="0"/>
              <a:t>organlarının</a:t>
            </a:r>
            <a:r>
              <a:rPr lang="en-US" dirty="0" smtClean="0"/>
              <a:t> 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kararları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kararların</a:t>
            </a:r>
            <a:r>
              <a:rPr lang="en-US" dirty="0" smtClean="0"/>
              <a:t> da </a:t>
            </a:r>
            <a:r>
              <a:rPr lang="en-US" dirty="0" err="1" smtClean="0"/>
              <a:t>ötesinde</a:t>
            </a:r>
            <a:r>
              <a:rPr lang="en-US" dirty="0" smtClean="0"/>
              <a:t> </a:t>
            </a:r>
            <a:r>
              <a:rPr lang="en-US" dirty="0" err="1" smtClean="0"/>
              <a:t>niyetler</a:t>
            </a:r>
            <a:r>
              <a:rPr lang="en-US" dirty="0" smtClean="0"/>
              <a:t>, </a:t>
            </a:r>
            <a:r>
              <a:rPr lang="en-US" dirty="0" err="1" smtClean="0"/>
              <a:t>eylemler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sonuçlar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bağlantı</a:t>
            </a:r>
            <a:endParaRPr lang="en-US" dirty="0" smtClean="0"/>
          </a:p>
          <a:p>
            <a:r>
              <a:rPr lang="en-US" dirty="0" smtClean="0"/>
              <a:t>Policy (</a:t>
            </a:r>
            <a:r>
              <a:rPr lang="en-US" dirty="0" err="1" smtClean="0"/>
              <a:t>Siyasa</a:t>
            </a:r>
            <a:r>
              <a:rPr lang="en-US" dirty="0" smtClean="0"/>
              <a:t>)</a:t>
            </a:r>
          </a:p>
          <a:p>
            <a:r>
              <a:rPr lang="en-US" dirty="0" smtClean="0"/>
              <a:t>Politics (</a:t>
            </a:r>
            <a:r>
              <a:rPr lang="en-US" dirty="0" err="1" smtClean="0"/>
              <a:t>Siyaset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20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Kamu </a:t>
            </a:r>
            <a:r>
              <a:rPr lang="en-US" dirty="0" err="1" smtClean="0"/>
              <a:t>politikasının</a:t>
            </a:r>
            <a:r>
              <a:rPr lang="en-US" dirty="0" smtClean="0"/>
              <a:t> </a:t>
            </a:r>
            <a:r>
              <a:rPr lang="en-US" dirty="0" err="1" smtClean="0"/>
              <a:t>ayırt</a:t>
            </a:r>
            <a:r>
              <a:rPr lang="en-US" dirty="0" smtClean="0"/>
              <a:t> </a:t>
            </a:r>
            <a:r>
              <a:rPr lang="en-US" dirty="0" err="1" smtClean="0"/>
              <a:t>edici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Yasama</a:t>
            </a:r>
            <a:r>
              <a:rPr lang="en-US" dirty="0" smtClean="0"/>
              <a:t>, </a:t>
            </a:r>
            <a:r>
              <a:rPr lang="en-US" dirty="0" err="1" smtClean="0"/>
              <a:t>yürütme</a:t>
            </a:r>
            <a:r>
              <a:rPr lang="en-US" dirty="0" smtClean="0"/>
              <a:t>, </a:t>
            </a:r>
            <a:r>
              <a:rPr lang="en-US" dirty="0" err="1" smtClean="0"/>
              <a:t>yargı</a:t>
            </a:r>
            <a:r>
              <a:rPr lang="en-US" dirty="0"/>
              <a:t> </a:t>
            </a:r>
            <a:r>
              <a:rPr lang="en-US" dirty="0" smtClean="0"/>
              <a:t>=&gt;</a:t>
            </a:r>
            <a:r>
              <a:rPr lang="en-US" dirty="0" err="1" smtClean="0"/>
              <a:t>Hükümet</a:t>
            </a:r>
            <a:r>
              <a:rPr lang="en-US" dirty="0" smtClean="0"/>
              <a:t>, </a:t>
            </a:r>
            <a:r>
              <a:rPr lang="en-US" dirty="0" err="1" smtClean="0"/>
              <a:t>bürokrasi</a:t>
            </a:r>
            <a:r>
              <a:rPr lang="en-US" dirty="0" smtClean="0"/>
              <a:t>, </a:t>
            </a:r>
            <a:r>
              <a:rPr lang="en-US" dirty="0" err="1" smtClean="0"/>
              <a:t>parlemnto</a:t>
            </a:r>
            <a:r>
              <a:rPr lang="en-US" dirty="0" smtClean="0"/>
              <a:t>, </a:t>
            </a:r>
            <a:r>
              <a:rPr lang="en-US" dirty="0" err="1" smtClean="0"/>
              <a:t>mahkemeler</a:t>
            </a:r>
            <a:endParaRPr lang="en-US" dirty="0"/>
          </a:p>
          <a:p>
            <a:r>
              <a:rPr lang="en-US" dirty="0" err="1" smtClean="0"/>
              <a:t>Çıkar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baskı</a:t>
            </a:r>
            <a:r>
              <a:rPr lang="en-US" dirty="0" smtClean="0"/>
              <a:t> </a:t>
            </a:r>
            <a:r>
              <a:rPr lang="en-US" dirty="0" err="1" smtClean="0"/>
              <a:t>grupları</a:t>
            </a:r>
            <a:r>
              <a:rPr lang="en-US" dirty="0" smtClean="0"/>
              <a:t>, </a:t>
            </a:r>
            <a:r>
              <a:rPr lang="en-US" dirty="0" err="1" smtClean="0"/>
              <a:t>kar</a:t>
            </a:r>
            <a:r>
              <a:rPr lang="en-US" dirty="0" smtClean="0"/>
              <a:t> </a:t>
            </a:r>
            <a:r>
              <a:rPr lang="en-US" dirty="0" err="1" smtClean="0"/>
              <a:t>amacı</a:t>
            </a:r>
            <a:r>
              <a:rPr lang="en-US" dirty="0" smtClean="0"/>
              <a:t> </a:t>
            </a:r>
            <a:r>
              <a:rPr lang="en-US" dirty="0" err="1" smtClean="0"/>
              <a:t>gütmeyen</a:t>
            </a:r>
            <a:r>
              <a:rPr lang="en-US" dirty="0" smtClean="0"/>
              <a:t> </a:t>
            </a:r>
            <a:r>
              <a:rPr lang="en-US" dirty="0" err="1" smtClean="0"/>
              <a:t>kuruluşlar</a:t>
            </a:r>
            <a:r>
              <a:rPr lang="en-US" dirty="0" smtClean="0"/>
              <a:t>, 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sektör</a:t>
            </a:r>
            <a:r>
              <a:rPr lang="en-US" dirty="0" smtClean="0"/>
              <a:t> </a:t>
            </a:r>
            <a:r>
              <a:rPr lang="en-US" dirty="0" err="1" smtClean="0"/>
              <a:t>temsilcileri</a:t>
            </a:r>
            <a:r>
              <a:rPr lang="en-US" dirty="0" smtClean="0"/>
              <a:t> de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r>
              <a:rPr lang="en-US" dirty="0" smtClean="0"/>
              <a:t> </a:t>
            </a:r>
            <a:r>
              <a:rPr lang="en-US" dirty="0" err="1" smtClean="0"/>
              <a:t>sürecinde</a:t>
            </a:r>
            <a:r>
              <a:rPr lang="en-US" dirty="0" smtClean="0"/>
              <a:t> </a:t>
            </a:r>
            <a:r>
              <a:rPr lang="en-US" dirty="0" err="1" smtClean="0"/>
              <a:t>rol</a:t>
            </a:r>
            <a:r>
              <a:rPr lang="en-US" dirty="0" smtClean="0"/>
              <a:t> </a:t>
            </a:r>
            <a:r>
              <a:rPr lang="en-US" dirty="0" err="1" smtClean="0"/>
              <a:t>oynar</a:t>
            </a:r>
            <a:endParaRPr lang="en-US" dirty="0" smtClean="0"/>
          </a:p>
          <a:p>
            <a:r>
              <a:rPr lang="en-US" dirty="0" err="1"/>
              <a:t>R</a:t>
            </a:r>
            <a:r>
              <a:rPr lang="en-US" dirty="0" err="1" smtClean="0"/>
              <a:t>astlantısal</a:t>
            </a:r>
            <a:r>
              <a:rPr lang="en-US" dirty="0" smtClean="0"/>
              <a:t> </a:t>
            </a:r>
            <a:r>
              <a:rPr lang="en-US" dirty="0" err="1" smtClean="0"/>
              <a:t>olmama</a:t>
            </a:r>
            <a:endParaRPr lang="en-US" dirty="0" smtClean="0"/>
          </a:p>
          <a:p>
            <a:r>
              <a:rPr lang="en-US" dirty="0" err="1" smtClean="0"/>
              <a:t>Süreç</a:t>
            </a:r>
            <a:r>
              <a:rPr lang="en-US" dirty="0" smtClean="0"/>
              <a:t> </a:t>
            </a:r>
            <a:r>
              <a:rPr lang="en-US" dirty="0" err="1" smtClean="0"/>
              <a:t>faktörü</a:t>
            </a:r>
            <a:endParaRPr lang="en-US" dirty="0" smtClean="0"/>
          </a:p>
          <a:p>
            <a:r>
              <a:rPr lang="en-US" dirty="0" err="1" smtClean="0"/>
              <a:t>Talep</a:t>
            </a:r>
            <a:r>
              <a:rPr lang="en-US" dirty="0" smtClean="0"/>
              <a:t> </a:t>
            </a:r>
            <a:r>
              <a:rPr lang="en-US" dirty="0" err="1" smtClean="0"/>
              <a:t>sonucu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çıkma</a:t>
            </a:r>
            <a:endParaRPr lang="en-US" dirty="0" smtClean="0"/>
          </a:p>
          <a:p>
            <a:r>
              <a:rPr lang="en-US" dirty="0" err="1" smtClean="0"/>
              <a:t>Pozitif</a:t>
            </a:r>
            <a:r>
              <a:rPr lang="en-US" dirty="0" smtClean="0"/>
              <a:t> (</a:t>
            </a:r>
            <a:r>
              <a:rPr lang="en-US" dirty="0" err="1" smtClean="0"/>
              <a:t>harekete</a:t>
            </a:r>
            <a:r>
              <a:rPr lang="en-US" dirty="0" smtClean="0"/>
              <a:t> </a:t>
            </a:r>
            <a:r>
              <a:rPr lang="en-US" dirty="0" err="1" smtClean="0"/>
              <a:t>geçme</a:t>
            </a:r>
            <a:r>
              <a:rPr lang="en-US" dirty="0" smtClean="0"/>
              <a:t>)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politikalar</a:t>
            </a:r>
            <a:r>
              <a:rPr lang="en-US" dirty="0" smtClean="0"/>
              <a:t> (</a:t>
            </a:r>
            <a:r>
              <a:rPr lang="en-US" dirty="0" err="1" smtClean="0"/>
              <a:t>harekete</a:t>
            </a:r>
            <a:r>
              <a:rPr lang="en-US" dirty="0" smtClean="0"/>
              <a:t> </a:t>
            </a:r>
            <a:r>
              <a:rPr lang="en-US" dirty="0" err="1" smtClean="0"/>
              <a:t>geçmeme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635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Kamu </a:t>
            </a:r>
            <a:r>
              <a:rPr lang="en-US" dirty="0" err="1" smtClean="0"/>
              <a:t>Politikasının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Unsurları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Aktörleri</a:t>
            </a:r>
            <a:r>
              <a:rPr lang="en-US" dirty="0" smtClean="0"/>
              <a:t> (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olmayan</a:t>
            </a:r>
            <a:r>
              <a:rPr lang="en-US" dirty="0" smtClean="0"/>
              <a:t> </a:t>
            </a:r>
            <a:r>
              <a:rPr lang="en-US" dirty="0" err="1" smtClean="0"/>
              <a:t>paydaşlar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Talepleri</a:t>
            </a:r>
            <a:r>
              <a:rPr lang="en-US" dirty="0" smtClean="0"/>
              <a:t> (</a:t>
            </a:r>
            <a:r>
              <a:rPr lang="en-US" dirty="0" err="1" smtClean="0"/>
              <a:t>baskı</a:t>
            </a:r>
            <a:r>
              <a:rPr lang="en-US" dirty="0" smtClean="0"/>
              <a:t> </a:t>
            </a:r>
            <a:r>
              <a:rPr lang="en-US" dirty="0" err="1" smtClean="0"/>
              <a:t>grupları</a:t>
            </a:r>
            <a:r>
              <a:rPr lang="en-US" dirty="0" smtClean="0"/>
              <a:t>, STK, 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sektör</a:t>
            </a:r>
            <a:r>
              <a:rPr lang="en-US" dirty="0" smtClean="0"/>
              <a:t> </a:t>
            </a:r>
            <a:r>
              <a:rPr lang="en-US" dirty="0" err="1" smtClean="0"/>
              <a:t>talepleri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Açıklamaları</a:t>
            </a:r>
            <a:r>
              <a:rPr lang="en-US" dirty="0" smtClean="0"/>
              <a:t> (</a:t>
            </a:r>
            <a:r>
              <a:rPr lang="en-US" dirty="0" err="1" smtClean="0"/>
              <a:t>kanun</a:t>
            </a:r>
            <a:r>
              <a:rPr lang="en-US" dirty="0" smtClean="0"/>
              <a:t>, </a:t>
            </a:r>
            <a:r>
              <a:rPr lang="en-US" dirty="0" err="1" smtClean="0"/>
              <a:t>tüzük</a:t>
            </a:r>
            <a:r>
              <a:rPr lang="en-US" dirty="0" smtClean="0"/>
              <a:t>, </a:t>
            </a:r>
            <a:r>
              <a:rPr lang="en-US" dirty="0" err="1" smtClean="0"/>
              <a:t>yönetmelik</a:t>
            </a:r>
            <a:r>
              <a:rPr lang="en-US" dirty="0" smtClean="0"/>
              <a:t>, </a:t>
            </a:r>
            <a:r>
              <a:rPr lang="en-US" dirty="0" err="1" smtClean="0"/>
              <a:t>genelge</a:t>
            </a:r>
            <a:r>
              <a:rPr lang="en-US" dirty="0" smtClean="0"/>
              <a:t> vb.)</a:t>
            </a:r>
          </a:p>
          <a:p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Çıktıları</a:t>
            </a:r>
            <a:r>
              <a:rPr lang="en-US" dirty="0" smtClean="0"/>
              <a:t> (</a:t>
            </a:r>
            <a:r>
              <a:rPr lang="en-US" dirty="0" err="1" smtClean="0"/>
              <a:t>vergiler</a:t>
            </a:r>
            <a:r>
              <a:rPr lang="en-US" dirty="0" smtClean="0"/>
              <a:t>,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yardımlar</a:t>
            </a:r>
            <a:r>
              <a:rPr lang="en-US" dirty="0" smtClean="0"/>
              <a:t>, </a:t>
            </a:r>
            <a:r>
              <a:rPr lang="en-US" dirty="0" err="1" smtClean="0"/>
              <a:t>inşa</a:t>
            </a:r>
            <a:r>
              <a:rPr lang="en-US" dirty="0" smtClean="0"/>
              <a:t> </a:t>
            </a:r>
            <a:r>
              <a:rPr lang="en-US" dirty="0" err="1" smtClean="0"/>
              <a:t>edilen</a:t>
            </a:r>
            <a:r>
              <a:rPr lang="en-US" dirty="0" smtClean="0"/>
              <a:t> </a:t>
            </a:r>
            <a:r>
              <a:rPr lang="en-US" dirty="0" err="1" smtClean="0"/>
              <a:t>yollar</a:t>
            </a:r>
            <a:r>
              <a:rPr lang="en-US" dirty="0"/>
              <a:t> </a:t>
            </a:r>
            <a:r>
              <a:rPr lang="en-US" dirty="0" smtClean="0"/>
              <a:t>vb.)</a:t>
            </a:r>
          </a:p>
          <a:p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Sonuçları</a:t>
            </a:r>
            <a:r>
              <a:rPr lang="en-US" dirty="0" smtClean="0"/>
              <a:t> (</a:t>
            </a:r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çıktılarının</a:t>
            </a:r>
            <a:r>
              <a:rPr lang="en-US" dirty="0" smtClean="0"/>
              <a:t> </a:t>
            </a:r>
            <a:r>
              <a:rPr lang="en-US" dirty="0" err="1" smtClean="0"/>
              <a:t>etkileri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72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Kamu </a:t>
            </a:r>
            <a:r>
              <a:rPr lang="en-US" dirty="0" err="1" smtClean="0"/>
              <a:t>Politikası</a:t>
            </a:r>
            <a:r>
              <a:rPr lang="en-US" dirty="0" smtClean="0"/>
              <a:t> </a:t>
            </a:r>
            <a:r>
              <a:rPr lang="en-US" dirty="0" err="1" smtClean="0"/>
              <a:t>Tipolojileri</a:t>
            </a:r>
            <a:r>
              <a:rPr lang="en-US" dirty="0" smtClean="0"/>
              <a:t> (1)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Dağıtıcı</a:t>
            </a:r>
            <a:r>
              <a:rPr lang="en-US" dirty="0" smtClean="0"/>
              <a:t> </a:t>
            </a:r>
            <a:r>
              <a:rPr lang="en-US" dirty="0" err="1" smtClean="0"/>
              <a:t>Politikalar</a:t>
            </a:r>
            <a:endParaRPr lang="en-US" dirty="0" smtClean="0"/>
          </a:p>
          <a:p>
            <a:pPr lvl="1"/>
            <a:r>
              <a:rPr lang="en-US" dirty="0" err="1" smtClean="0"/>
              <a:t>Eğitim</a:t>
            </a:r>
            <a:r>
              <a:rPr lang="en-US" dirty="0" smtClean="0"/>
              <a:t>, </a:t>
            </a:r>
            <a:r>
              <a:rPr lang="en-US" dirty="0" err="1" smtClean="0"/>
              <a:t>konut</a:t>
            </a:r>
            <a:r>
              <a:rPr lang="en-US" dirty="0" smtClean="0"/>
              <a:t>, </a:t>
            </a:r>
            <a:r>
              <a:rPr lang="en-US" dirty="0" err="1" smtClean="0"/>
              <a:t>vergi</a:t>
            </a:r>
            <a:r>
              <a:rPr lang="en-US" dirty="0" smtClean="0"/>
              <a:t>, </a:t>
            </a:r>
            <a:r>
              <a:rPr lang="en-US" dirty="0" err="1" smtClean="0"/>
              <a:t>maliye</a:t>
            </a:r>
            <a:endParaRPr lang="en-US" dirty="0" smtClean="0"/>
          </a:p>
          <a:p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Dağıtıcı</a:t>
            </a:r>
            <a:r>
              <a:rPr lang="en-US" dirty="0" smtClean="0"/>
              <a:t> </a:t>
            </a:r>
            <a:r>
              <a:rPr lang="en-US" dirty="0" err="1" smtClean="0"/>
              <a:t>Politikalar</a:t>
            </a:r>
            <a:endParaRPr lang="en-US" dirty="0" smtClean="0"/>
          </a:p>
          <a:p>
            <a:pPr lvl="1"/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yardımlar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refah</a:t>
            </a:r>
            <a:r>
              <a:rPr lang="en-US" dirty="0" smtClean="0"/>
              <a:t> </a:t>
            </a:r>
            <a:r>
              <a:rPr lang="en-US" dirty="0" err="1" smtClean="0"/>
              <a:t>politikaları</a:t>
            </a:r>
            <a:endParaRPr lang="en-US" dirty="0" smtClean="0"/>
          </a:p>
          <a:p>
            <a:r>
              <a:rPr lang="en-US" dirty="0" err="1" smtClean="0"/>
              <a:t>Düzenleyici</a:t>
            </a:r>
            <a:r>
              <a:rPr lang="en-US" dirty="0" smtClean="0"/>
              <a:t> </a:t>
            </a:r>
            <a:r>
              <a:rPr lang="en-US" dirty="0" err="1" smtClean="0"/>
              <a:t>Politikalar</a:t>
            </a:r>
            <a:endParaRPr lang="en-US" dirty="0" smtClean="0"/>
          </a:p>
          <a:p>
            <a:pPr lvl="1"/>
            <a:r>
              <a:rPr lang="en-US" dirty="0" err="1" smtClean="0"/>
              <a:t>Suçu</a:t>
            </a:r>
            <a:r>
              <a:rPr lang="en-US" dirty="0" smtClean="0"/>
              <a:t> </a:t>
            </a:r>
            <a:r>
              <a:rPr lang="en-US" dirty="0" err="1" smtClean="0"/>
              <a:t>önlleme</a:t>
            </a:r>
            <a:r>
              <a:rPr lang="en-US" dirty="0" smtClean="0"/>
              <a:t> </a:t>
            </a:r>
            <a:r>
              <a:rPr lang="en-US" dirty="0" err="1" smtClean="0"/>
              <a:t>politikaları</a:t>
            </a:r>
            <a:r>
              <a:rPr lang="en-US" dirty="0" smtClean="0"/>
              <a:t>, </a:t>
            </a:r>
            <a:r>
              <a:rPr lang="en-US" dirty="0" err="1" smtClean="0"/>
              <a:t>rekabet</a:t>
            </a:r>
            <a:r>
              <a:rPr lang="en-US" dirty="0" smtClean="0"/>
              <a:t> </a:t>
            </a:r>
            <a:r>
              <a:rPr lang="en-US" dirty="0" err="1" smtClean="0"/>
              <a:t>düzenleyici</a:t>
            </a:r>
            <a:r>
              <a:rPr lang="en-US" dirty="0" smtClean="0"/>
              <a:t> </a:t>
            </a:r>
            <a:r>
              <a:rPr lang="en-US" dirty="0" err="1" smtClean="0"/>
              <a:t>politikalar</a:t>
            </a:r>
            <a:endParaRPr lang="en-US" dirty="0" smtClean="0"/>
          </a:p>
          <a:p>
            <a:r>
              <a:rPr lang="en-US" dirty="0" err="1" smtClean="0"/>
              <a:t>Kurucu</a:t>
            </a:r>
            <a:r>
              <a:rPr lang="en-US" dirty="0" smtClean="0"/>
              <a:t> </a:t>
            </a:r>
            <a:r>
              <a:rPr lang="en-US" dirty="0" err="1" smtClean="0"/>
              <a:t>Politikalar</a:t>
            </a:r>
            <a:endParaRPr lang="en-US" dirty="0" smtClean="0"/>
          </a:p>
          <a:p>
            <a:pPr lvl="1"/>
            <a:r>
              <a:rPr lang="en-US" dirty="0" err="1" smtClean="0"/>
              <a:t>Personel</a:t>
            </a:r>
            <a:r>
              <a:rPr lang="en-US" dirty="0" smtClean="0"/>
              <a:t> </a:t>
            </a:r>
            <a:r>
              <a:rPr lang="en-US" dirty="0" err="1" smtClean="0"/>
              <a:t>uygulamaları</a:t>
            </a:r>
            <a:r>
              <a:rPr lang="en-US" dirty="0" smtClean="0"/>
              <a:t>, </a:t>
            </a:r>
            <a:r>
              <a:rPr lang="en-US" dirty="0" err="1" smtClean="0"/>
              <a:t>bütçe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süreçler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22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Kamu </a:t>
            </a:r>
            <a:r>
              <a:rPr lang="en-US" dirty="0" err="1"/>
              <a:t>Politikası</a:t>
            </a:r>
            <a:r>
              <a:rPr lang="en-US" dirty="0"/>
              <a:t> </a:t>
            </a:r>
            <a:r>
              <a:rPr lang="en-US" dirty="0" err="1"/>
              <a:t>Tipolojileri</a:t>
            </a:r>
            <a:r>
              <a:rPr lang="en-US" dirty="0"/>
              <a:t>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Maddi</a:t>
            </a:r>
            <a:r>
              <a:rPr lang="en-US" dirty="0" smtClean="0"/>
              <a:t> </a:t>
            </a:r>
            <a:r>
              <a:rPr lang="en-US" dirty="0" err="1" smtClean="0"/>
              <a:t>Politikalar</a:t>
            </a:r>
            <a:endParaRPr lang="en-US" dirty="0" smtClean="0"/>
          </a:p>
          <a:p>
            <a:pPr lvl="1"/>
            <a:r>
              <a:rPr lang="en-US" dirty="0" err="1" smtClean="0"/>
              <a:t>Zorunlu</a:t>
            </a:r>
            <a:r>
              <a:rPr lang="en-US" dirty="0" smtClean="0"/>
              <a:t> </a:t>
            </a:r>
            <a:r>
              <a:rPr lang="en-US" dirty="0" err="1" smtClean="0"/>
              <a:t>asgari</a:t>
            </a:r>
            <a:r>
              <a:rPr lang="en-US" dirty="0" smtClean="0"/>
              <a:t> </a:t>
            </a:r>
            <a:r>
              <a:rPr lang="en-US" dirty="0" err="1" smtClean="0"/>
              <a:t>ücret</a:t>
            </a:r>
            <a:r>
              <a:rPr lang="en-US" dirty="0" smtClean="0"/>
              <a:t> </a:t>
            </a:r>
            <a:r>
              <a:rPr lang="en-US" dirty="0" err="1" smtClean="0"/>
              <a:t>uygulamaları</a:t>
            </a:r>
            <a:endParaRPr lang="en-US" dirty="0" smtClean="0"/>
          </a:p>
          <a:p>
            <a:pPr lvl="1"/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yardımlar</a:t>
            </a:r>
            <a:endParaRPr lang="en-US" dirty="0" smtClean="0"/>
          </a:p>
          <a:p>
            <a:pPr lvl="1"/>
            <a:r>
              <a:rPr lang="en-US" dirty="0" err="1" smtClean="0"/>
              <a:t>Konut</a:t>
            </a:r>
            <a:r>
              <a:rPr lang="en-US" dirty="0" smtClean="0"/>
              <a:t> </a:t>
            </a:r>
            <a:r>
              <a:rPr lang="en-US" dirty="0" err="1" smtClean="0"/>
              <a:t>yardımları</a:t>
            </a:r>
            <a:endParaRPr lang="en-US" dirty="0" smtClean="0"/>
          </a:p>
          <a:p>
            <a:r>
              <a:rPr lang="en-US" dirty="0" err="1" smtClean="0"/>
              <a:t>Sembolik</a:t>
            </a:r>
            <a:r>
              <a:rPr lang="en-US" dirty="0" smtClean="0"/>
              <a:t> </a:t>
            </a:r>
            <a:r>
              <a:rPr lang="en-US" dirty="0" err="1" smtClean="0"/>
              <a:t>Politikalar</a:t>
            </a:r>
            <a:endParaRPr lang="en-US" dirty="0" smtClean="0"/>
          </a:p>
          <a:p>
            <a:pPr lvl="1"/>
            <a:r>
              <a:rPr lang="en-US" dirty="0" err="1" smtClean="0"/>
              <a:t>Barış</a:t>
            </a:r>
            <a:endParaRPr lang="en-US" dirty="0" smtClean="0"/>
          </a:p>
          <a:p>
            <a:pPr lvl="1"/>
            <a:r>
              <a:rPr lang="en-US" dirty="0" err="1" smtClean="0"/>
              <a:t>Yurtseverlik</a:t>
            </a:r>
            <a:endParaRPr lang="en-US" dirty="0" smtClean="0"/>
          </a:p>
          <a:p>
            <a:pPr lvl="1"/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adalet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950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Kamu </a:t>
            </a:r>
            <a:r>
              <a:rPr lang="en-US" dirty="0" err="1" smtClean="0"/>
              <a:t>politikasının</a:t>
            </a:r>
            <a:r>
              <a:rPr lang="en-US" dirty="0" smtClean="0"/>
              <a:t> </a:t>
            </a:r>
            <a:r>
              <a:rPr lang="en-US" dirty="0" err="1" smtClean="0"/>
              <a:t>doğuşu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gelişimi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Klasik</a:t>
            </a:r>
            <a:r>
              <a:rPr lang="en-US" dirty="0" smtClean="0"/>
              <a:t> </a:t>
            </a:r>
            <a:r>
              <a:rPr lang="en-US" dirty="0" err="1" smtClean="0"/>
              <a:t>siyaset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endParaRPr lang="en-US" dirty="0" smtClean="0"/>
          </a:p>
          <a:p>
            <a:pPr lvl="1"/>
            <a:r>
              <a:rPr lang="en-US" dirty="0" err="1" smtClean="0"/>
              <a:t>Platon</a:t>
            </a:r>
            <a:r>
              <a:rPr lang="en-US" dirty="0" smtClean="0"/>
              <a:t> (Devlet)</a:t>
            </a:r>
          </a:p>
          <a:p>
            <a:pPr lvl="1"/>
            <a:r>
              <a:rPr lang="en-US" dirty="0" smtClean="0"/>
              <a:t>Machiavelli (</a:t>
            </a:r>
            <a:r>
              <a:rPr lang="en-US" dirty="0" err="1" smtClean="0"/>
              <a:t>Prens</a:t>
            </a:r>
            <a:r>
              <a:rPr lang="en-US" dirty="0" smtClean="0"/>
              <a:t>)</a:t>
            </a:r>
          </a:p>
          <a:p>
            <a:r>
              <a:rPr lang="en-US" dirty="0" smtClean="0"/>
              <a:t>Kamu </a:t>
            </a:r>
            <a:r>
              <a:rPr lang="en-US" dirty="0" err="1" smtClean="0"/>
              <a:t>politikasının</a:t>
            </a:r>
            <a:r>
              <a:rPr lang="en-US" dirty="0" smtClean="0"/>
              <a:t> </a:t>
            </a:r>
            <a:r>
              <a:rPr lang="en-US" dirty="0" err="1" smtClean="0"/>
              <a:t>gelişmesi</a:t>
            </a:r>
            <a:endParaRPr lang="en-US" dirty="0" smtClean="0"/>
          </a:p>
          <a:p>
            <a:pPr lvl="1"/>
            <a:r>
              <a:rPr lang="en-US" dirty="0" smtClean="0"/>
              <a:t>Harold </a:t>
            </a:r>
            <a:r>
              <a:rPr lang="en-US" dirty="0" err="1" smtClean="0"/>
              <a:t>Laswell</a:t>
            </a:r>
            <a:r>
              <a:rPr lang="en-US" dirty="0" smtClean="0"/>
              <a:t> (1951)</a:t>
            </a:r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Oryantasyonu</a:t>
            </a:r>
            <a:r>
              <a:rPr lang="en-US" dirty="0" smtClean="0"/>
              <a:t>”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175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Kamu </a:t>
            </a:r>
            <a:r>
              <a:rPr lang="en-US" dirty="0" err="1" smtClean="0"/>
              <a:t>Politikalarının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Aktörleri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Aktörler</a:t>
            </a:r>
            <a:endParaRPr lang="en-US" dirty="0" smtClean="0"/>
          </a:p>
          <a:p>
            <a:pPr lvl="1"/>
            <a:r>
              <a:rPr lang="en-US" dirty="0" err="1" smtClean="0"/>
              <a:t>Parlamento</a:t>
            </a:r>
            <a:endParaRPr lang="en-US" dirty="0" smtClean="0"/>
          </a:p>
          <a:p>
            <a:pPr lvl="1"/>
            <a:r>
              <a:rPr lang="en-US" dirty="0" err="1" smtClean="0"/>
              <a:t>Hükümet</a:t>
            </a:r>
            <a:endParaRPr lang="en-US" dirty="0" smtClean="0"/>
          </a:p>
          <a:p>
            <a:pPr lvl="1"/>
            <a:r>
              <a:rPr lang="en-US" dirty="0" err="1" smtClean="0"/>
              <a:t>Bürokrasi</a:t>
            </a:r>
            <a:endParaRPr lang="en-US" dirty="0" smtClean="0"/>
          </a:p>
          <a:p>
            <a:pPr lvl="1"/>
            <a:r>
              <a:rPr lang="en-US" dirty="0" err="1" smtClean="0"/>
              <a:t>Yargı</a:t>
            </a:r>
            <a:endParaRPr lang="en-US" dirty="0" smtClean="0"/>
          </a:p>
          <a:p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/>
              <a:t>O</a:t>
            </a:r>
            <a:r>
              <a:rPr lang="en-US" dirty="0" err="1" smtClean="0"/>
              <a:t>lmayan</a:t>
            </a:r>
            <a:r>
              <a:rPr lang="en-US" dirty="0" smtClean="0"/>
              <a:t> </a:t>
            </a:r>
            <a:r>
              <a:rPr lang="en-US" dirty="0" err="1" smtClean="0"/>
              <a:t>Aktörler</a:t>
            </a:r>
            <a:endParaRPr lang="en-US" dirty="0" smtClean="0"/>
          </a:p>
          <a:p>
            <a:pPr lvl="1"/>
            <a:r>
              <a:rPr lang="en-US" dirty="0" err="1" smtClean="0"/>
              <a:t>Siyasi</a:t>
            </a:r>
            <a:r>
              <a:rPr lang="en-US" dirty="0" smtClean="0"/>
              <a:t> </a:t>
            </a:r>
            <a:r>
              <a:rPr lang="en-US" dirty="0" err="1" smtClean="0"/>
              <a:t>Partiler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Baskı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Çıkar</a:t>
            </a:r>
            <a:r>
              <a:rPr lang="en-US" dirty="0" smtClean="0"/>
              <a:t> </a:t>
            </a:r>
            <a:r>
              <a:rPr lang="en-US" dirty="0" err="1" smtClean="0"/>
              <a:t>Grupları</a:t>
            </a:r>
            <a:endParaRPr lang="en-US" dirty="0" smtClean="0"/>
          </a:p>
          <a:p>
            <a:pPr lvl="1"/>
            <a:r>
              <a:rPr lang="en-US" dirty="0" err="1" smtClean="0"/>
              <a:t>Medya</a:t>
            </a:r>
            <a:endParaRPr lang="en-US" dirty="0" smtClean="0"/>
          </a:p>
          <a:p>
            <a:pPr lvl="1"/>
            <a:r>
              <a:rPr lang="en-US" dirty="0" err="1" smtClean="0"/>
              <a:t>Düşünce</a:t>
            </a:r>
            <a:r>
              <a:rPr lang="en-US" dirty="0" smtClean="0"/>
              <a:t> </a:t>
            </a:r>
            <a:r>
              <a:rPr lang="en-US" dirty="0" err="1" smtClean="0"/>
              <a:t>Kuruluşları</a:t>
            </a:r>
            <a:endParaRPr lang="en-US" dirty="0" smtClean="0"/>
          </a:p>
          <a:p>
            <a:pPr lvl="1"/>
            <a:r>
              <a:rPr lang="en-US" dirty="0" err="1" smtClean="0"/>
              <a:t>Bireyler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509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6096</TotalTime>
  <Words>407</Words>
  <Application>Microsoft Office PowerPoint</Application>
  <PresentationFormat>Geniş ekran</PresentationFormat>
  <Paragraphs>78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SHB229 SİYASET BİLİMİ VE KAMU YÖNETİMİ</vt:lpstr>
      <vt:lpstr>13. Hafta:</vt:lpstr>
      <vt:lpstr>Politika Tanımı</vt:lpstr>
      <vt:lpstr>Kamu politikasının ayırt edici özellikleri:</vt:lpstr>
      <vt:lpstr>Kamu Politikasının Temel Unsurları</vt:lpstr>
      <vt:lpstr>Kamu Politikası Tipolojileri (1)</vt:lpstr>
      <vt:lpstr>Kamu Politikası Tipolojileri (2)</vt:lpstr>
      <vt:lpstr>Kamu politikasının doğuşu ve gelişimi</vt:lpstr>
      <vt:lpstr>Kamu Politikalarının Temel Aktörleri </vt:lpstr>
      <vt:lpstr>Kamu Politikası Süreci</vt:lpstr>
      <vt:lpstr>Kamu politikalarının uluslararası aktörleri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SHB229 SİYASET BİLİMİ VE KAMU YÖNETİMİ</dc:title>
  <dc:creator>Burcu</dc:creator>
  <cp:lastModifiedBy>Burcu</cp:lastModifiedBy>
  <cp:revision>272</cp:revision>
  <dcterms:created xsi:type="dcterms:W3CDTF">2020-10-17T08:52:25Z</dcterms:created>
  <dcterms:modified xsi:type="dcterms:W3CDTF">2020-11-28T12:41:03Z</dcterms:modified>
</cp:coreProperties>
</file>