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0DB9EC4-CDBB-4E0D-A3B2-4CA5EABD531E}" type="datetimeFigureOut">
              <a:rPr lang="tr-TR" smtClean="0"/>
              <a:t>25.06.2020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8AA4BB-C7C4-4DB1-A4B9-BA6CB6B7EE6C}" type="slidenum">
              <a:rPr lang="tr-TR" smtClean="0"/>
              <a:t>‹#›</a:t>
            </a:fld>
            <a:endParaRPr lang="tr-TR"/>
          </a:p>
        </p:txBody>
      </p:sp>
    </p:spTree>
    <p:extLst>
      <p:ext uri="{BB962C8B-B14F-4D97-AF65-F5344CB8AC3E}">
        <p14:creationId xmlns:p14="http://schemas.microsoft.com/office/powerpoint/2010/main" val="4172720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0DB9EC4-CDBB-4E0D-A3B2-4CA5EABD531E}" type="datetimeFigureOut">
              <a:rPr lang="tr-TR" smtClean="0"/>
              <a:t>25.06.2020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8AA4BB-C7C4-4DB1-A4B9-BA6CB6B7EE6C}" type="slidenum">
              <a:rPr lang="tr-TR" smtClean="0"/>
              <a:t>‹#›</a:t>
            </a:fld>
            <a:endParaRPr lang="tr-TR"/>
          </a:p>
        </p:txBody>
      </p:sp>
    </p:spTree>
    <p:extLst>
      <p:ext uri="{BB962C8B-B14F-4D97-AF65-F5344CB8AC3E}">
        <p14:creationId xmlns:p14="http://schemas.microsoft.com/office/powerpoint/2010/main" val="1151767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0DB9EC4-CDBB-4E0D-A3B2-4CA5EABD531E}" type="datetimeFigureOut">
              <a:rPr lang="tr-TR" smtClean="0"/>
              <a:t>25.06.2020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8AA4BB-C7C4-4DB1-A4B9-BA6CB6B7EE6C}" type="slidenum">
              <a:rPr lang="tr-TR" smtClean="0"/>
              <a:t>‹#›</a:t>
            </a:fld>
            <a:endParaRPr lang="tr-TR"/>
          </a:p>
        </p:txBody>
      </p:sp>
    </p:spTree>
    <p:extLst>
      <p:ext uri="{BB962C8B-B14F-4D97-AF65-F5344CB8AC3E}">
        <p14:creationId xmlns:p14="http://schemas.microsoft.com/office/powerpoint/2010/main" val="1931516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p>
            <a:r>
              <a:rPr lang="tr-TR"/>
              <a:t>Asıl başlık stili için tıklatın</a:t>
            </a:r>
          </a:p>
        </p:txBody>
      </p:sp>
      <p:sp>
        <p:nvSpPr>
          <p:cNvPr id="3" name="2 Metin Yer Tutucusu"/>
          <p:cNvSpPr>
            <a:spLocks noGrp="1"/>
          </p:cNvSpPr>
          <p:nvPr>
            <p:ph type="body" sz="half" idx="1"/>
          </p:nvPr>
        </p:nvSpPr>
        <p:spPr>
          <a:xfrm>
            <a:off x="609600" y="1600202"/>
            <a:ext cx="5384800" cy="452596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6197600" y="1600202"/>
            <a:ext cx="5384800" cy="452596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a:xfrm>
            <a:off x="609600" y="6245225"/>
            <a:ext cx="2844800" cy="476250"/>
          </a:xfrm>
        </p:spPr>
        <p:txBody>
          <a:bodyPr/>
          <a:lstStyle>
            <a:lvl1pPr>
              <a:defRPr/>
            </a:lvl1pPr>
          </a:lstStyle>
          <a:p>
            <a:endParaRPr lang="tr-TR"/>
          </a:p>
        </p:txBody>
      </p:sp>
      <p:sp>
        <p:nvSpPr>
          <p:cNvPr id="6" name="5 Altbilgi Yer Tutucusu"/>
          <p:cNvSpPr>
            <a:spLocks noGrp="1"/>
          </p:cNvSpPr>
          <p:nvPr>
            <p:ph type="ftr" sz="quarter" idx="11"/>
          </p:nvPr>
        </p:nvSpPr>
        <p:spPr>
          <a:xfrm>
            <a:off x="4165600" y="6245225"/>
            <a:ext cx="3860800" cy="476250"/>
          </a:xfrm>
        </p:spPr>
        <p:txBody>
          <a:bodyPr/>
          <a:lstStyle>
            <a:lvl1pPr>
              <a:defRPr/>
            </a:lvl1pPr>
          </a:lstStyle>
          <a:p>
            <a:endParaRPr lang="tr-TR"/>
          </a:p>
        </p:txBody>
      </p:sp>
      <p:sp>
        <p:nvSpPr>
          <p:cNvPr id="7" name="6 Slayt Numarası Yer Tutucusu"/>
          <p:cNvSpPr>
            <a:spLocks noGrp="1"/>
          </p:cNvSpPr>
          <p:nvPr>
            <p:ph type="sldNum" sz="quarter" idx="12"/>
          </p:nvPr>
        </p:nvSpPr>
        <p:spPr>
          <a:xfrm>
            <a:off x="8737600" y="6245225"/>
            <a:ext cx="2844800" cy="476250"/>
          </a:xfrm>
        </p:spPr>
        <p:txBody>
          <a:bodyPr/>
          <a:lstStyle>
            <a:lvl1pPr>
              <a:defRPr/>
            </a:lvl1pPr>
          </a:lstStyle>
          <a:p>
            <a:fld id="{61FA5544-5903-4E91-B82C-2DEC139BEA5E}" type="slidenum">
              <a:rPr lang="tr-TR"/>
              <a:pPr/>
              <a:t>‹#›</a:t>
            </a:fld>
            <a:endParaRPr lang="tr-TR"/>
          </a:p>
        </p:txBody>
      </p:sp>
    </p:spTree>
    <p:extLst>
      <p:ext uri="{BB962C8B-B14F-4D97-AF65-F5344CB8AC3E}">
        <p14:creationId xmlns:p14="http://schemas.microsoft.com/office/powerpoint/2010/main" val="271107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0DB9EC4-CDBB-4E0D-A3B2-4CA5EABD531E}" type="datetimeFigureOut">
              <a:rPr lang="tr-TR" smtClean="0"/>
              <a:t>25.06.2020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8AA4BB-C7C4-4DB1-A4B9-BA6CB6B7EE6C}" type="slidenum">
              <a:rPr lang="tr-TR" smtClean="0"/>
              <a:t>‹#›</a:t>
            </a:fld>
            <a:endParaRPr lang="tr-TR"/>
          </a:p>
        </p:txBody>
      </p:sp>
    </p:spTree>
    <p:extLst>
      <p:ext uri="{BB962C8B-B14F-4D97-AF65-F5344CB8AC3E}">
        <p14:creationId xmlns:p14="http://schemas.microsoft.com/office/powerpoint/2010/main" val="3703360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0DB9EC4-CDBB-4E0D-A3B2-4CA5EABD531E}" type="datetimeFigureOut">
              <a:rPr lang="tr-TR" smtClean="0"/>
              <a:t>25.06.2020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8AA4BB-C7C4-4DB1-A4B9-BA6CB6B7EE6C}" type="slidenum">
              <a:rPr lang="tr-TR" smtClean="0"/>
              <a:t>‹#›</a:t>
            </a:fld>
            <a:endParaRPr lang="tr-TR"/>
          </a:p>
        </p:txBody>
      </p:sp>
    </p:spTree>
    <p:extLst>
      <p:ext uri="{BB962C8B-B14F-4D97-AF65-F5344CB8AC3E}">
        <p14:creationId xmlns:p14="http://schemas.microsoft.com/office/powerpoint/2010/main" val="1320923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0DB9EC4-CDBB-4E0D-A3B2-4CA5EABD531E}" type="datetimeFigureOut">
              <a:rPr lang="tr-TR" smtClean="0"/>
              <a:t>25.06.2020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98AA4BB-C7C4-4DB1-A4B9-BA6CB6B7EE6C}" type="slidenum">
              <a:rPr lang="tr-TR" smtClean="0"/>
              <a:t>‹#›</a:t>
            </a:fld>
            <a:endParaRPr lang="tr-TR"/>
          </a:p>
        </p:txBody>
      </p:sp>
    </p:spTree>
    <p:extLst>
      <p:ext uri="{BB962C8B-B14F-4D97-AF65-F5344CB8AC3E}">
        <p14:creationId xmlns:p14="http://schemas.microsoft.com/office/powerpoint/2010/main" val="363090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0DB9EC4-CDBB-4E0D-A3B2-4CA5EABD531E}" type="datetimeFigureOut">
              <a:rPr lang="tr-TR" smtClean="0"/>
              <a:t>25.06.2020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98AA4BB-C7C4-4DB1-A4B9-BA6CB6B7EE6C}" type="slidenum">
              <a:rPr lang="tr-TR" smtClean="0"/>
              <a:t>‹#›</a:t>
            </a:fld>
            <a:endParaRPr lang="tr-TR"/>
          </a:p>
        </p:txBody>
      </p:sp>
    </p:spTree>
    <p:extLst>
      <p:ext uri="{BB962C8B-B14F-4D97-AF65-F5344CB8AC3E}">
        <p14:creationId xmlns:p14="http://schemas.microsoft.com/office/powerpoint/2010/main" val="512665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0DB9EC4-CDBB-4E0D-A3B2-4CA5EABD531E}" type="datetimeFigureOut">
              <a:rPr lang="tr-TR" smtClean="0"/>
              <a:t>25.06.2020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98AA4BB-C7C4-4DB1-A4B9-BA6CB6B7EE6C}" type="slidenum">
              <a:rPr lang="tr-TR" smtClean="0"/>
              <a:t>‹#›</a:t>
            </a:fld>
            <a:endParaRPr lang="tr-TR"/>
          </a:p>
        </p:txBody>
      </p:sp>
    </p:spTree>
    <p:extLst>
      <p:ext uri="{BB962C8B-B14F-4D97-AF65-F5344CB8AC3E}">
        <p14:creationId xmlns:p14="http://schemas.microsoft.com/office/powerpoint/2010/main" val="309451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0DB9EC4-CDBB-4E0D-A3B2-4CA5EABD531E}" type="datetimeFigureOut">
              <a:rPr lang="tr-TR" smtClean="0"/>
              <a:t>25.06.2020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98AA4BB-C7C4-4DB1-A4B9-BA6CB6B7EE6C}" type="slidenum">
              <a:rPr lang="tr-TR" smtClean="0"/>
              <a:t>‹#›</a:t>
            </a:fld>
            <a:endParaRPr lang="tr-TR"/>
          </a:p>
        </p:txBody>
      </p:sp>
    </p:spTree>
    <p:extLst>
      <p:ext uri="{BB962C8B-B14F-4D97-AF65-F5344CB8AC3E}">
        <p14:creationId xmlns:p14="http://schemas.microsoft.com/office/powerpoint/2010/main" val="2071041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0DB9EC4-CDBB-4E0D-A3B2-4CA5EABD531E}" type="datetimeFigureOut">
              <a:rPr lang="tr-TR" smtClean="0"/>
              <a:t>25.06.2020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98AA4BB-C7C4-4DB1-A4B9-BA6CB6B7EE6C}" type="slidenum">
              <a:rPr lang="tr-TR" smtClean="0"/>
              <a:t>‹#›</a:t>
            </a:fld>
            <a:endParaRPr lang="tr-TR"/>
          </a:p>
        </p:txBody>
      </p:sp>
    </p:spTree>
    <p:extLst>
      <p:ext uri="{BB962C8B-B14F-4D97-AF65-F5344CB8AC3E}">
        <p14:creationId xmlns:p14="http://schemas.microsoft.com/office/powerpoint/2010/main" val="2774276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0DB9EC4-CDBB-4E0D-A3B2-4CA5EABD531E}" type="datetimeFigureOut">
              <a:rPr lang="tr-TR" smtClean="0"/>
              <a:t>25.06.2020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98AA4BB-C7C4-4DB1-A4B9-BA6CB6B7EE6C}" type="slidenum">
              <a:rPr lang="tr-TR" smtClean="0"/>
              <a:t>‹#›</a:t>
            </a:fld>
            <a:endParaRPr lang="tr-TR"/>
          </a:p>
        </p:txBody>
      </p:sp>
    </p:spTree>
    <p:extLst>
      <p:ext uri="{BB962C8B-B14F-4D97-AF65-F5344CB8AC3E}">
        <p14:creationId xmlns:p14="http://schemas.microsoft.com/office/powerpoint/2010/main" val="3120858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DB9EC4-CDBB-4E0D-A3B2-4CA5EABD531E}" type="datetimeFigureOut">
              <a:rPr lang="tr-TR" smtClean="0"/>
              <a:t>25.06.2020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8AA4BB-C7C4-4DB1-A4B9-BA6CB6B7EE6C}" type="slidenum">
              <a:rPr lang="tr-TR" smtClean="0"/>
              <a:t>‹#›</a:t>
            </a:fld>
            <a:endParaRPr lang="tr-TR"/>
          </a:p>
        </p:txBody>
      </p:sp>
    </p:spTree>
    <p:extLst>
      <p:ext uri="{BB962C8B-B14F-4D97-AF65-F5344CB8AC3E}">
        <p14:creationId xmlns:p14="http://schemas.microsoft.com/office/powerpoint/2010/main" val="33379043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A51E0675-6E5B-9842-A5B7-50F88789454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2522BFBA-F860-4644-8B2B-76E828F184AB}"/>
              </a:ext>
            </a:extLst>
          </p:cNvPr>
          <p:cNvSpPr>
            <a:spLocks noGrp="1"/>
          </p:cNvSpPr>
          <p:nvPr>
            <p:ph idx="1"/>
          </p:nvPr>
        </p:nvSpPr>
        <p:spPr/>
        <p:txBody>
          <a:bodyPr/>
          <a:lstStyle/>
          <a:p>
            <a:pPr algn="ctr">
              <a:buNone/>
            </a:pPr>
            <a:r>
              <a:rPr lang="tr-TR" dirty="0">
                <a:solidFill>
                  <a:srgbClr val="FF0000"/>
                </a:solidFill>
              </a:rPr>
              <a:t>VIII. </a:t>
            </a:r>
            <a:r>
              <a:rPr lang="tr-TR" dirty="0" err="1">
                <a:solidFill>
                  <a:srgbClr val="FF0000"/>
                </a:solidFill>
              </a:rPr>
              <a:t>Yirmibirinci</a:t>
            </a:r>
            <a:r>
              <a:rPr lang="tr-TR" dirty="0">
                <a:solidFill>
                  <a:srgbClr val="FF0000"/>
                </a:solidFill>
              </a:rPr>
              <a:t> Yüzyılın Başında: </a:t>
            </a:r>
          </a:p>
          <a:p>
            <a:pPr algn="ctr">
              <a:buNone/>
            </a:pPr>
            <a:r>
              <a:rPr lang="tr-TR" dirty="0">
                <a:solidFill>
                  <a:srgbClr val="FF0000"/>
                </a:solidFill>
              </a:rPr>
              <a:t>Sosyal Politikada Alternatif Tartışmalar</a:t>
            </a:r>
          </a:p>
          <a:p>
            <a:endParaRPr lang="tr-TR" dirty="0"/>
          </a:p>
        </p:txBody>
      </p:sp>
    </p:spTree>
    <p:extLst>
      <p:ext uri="{BB962C8B-B14F-4D97-AF65-F5344CB8AC3E}">
        <p14:creationId xmlns:p14="http://schemas.microsoft.com/office/powerpoint/2010/main" val="16686018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tr-TR"/>
              <a:t>“Yeni Sol” Söylemin Eleştirisi</a:t>
            </a:r>
          </a:p>
        </p:txBody>
      </p:sp>
      <p:sp>
        <p:nvSpPr>
          <p:cNvPr id="48131" name="Rectangle 3"/>
          <p:cNvSpPr>
            <a:spLocks noGrp="1" noChangeArrowheads="1"/>
          </p:cNvSpPr>
          <p:nvPr>
            <p:ph type="body" idx="1"/>
          </p:nvPr>
        </p:nvSpPr>
        <p:spPr/>
        <p:txBody>
          <a:bodyPr/>
          <a:lstStyle/>
          <a:p>
            <a:r>
              <a:rPr lang="tr-TR" dirty="0"/>
              <a:t>Vatandaşlık Geliri</a:t>
            </a:r>
          </a:p>
          <a:p>
            <a:endParaRPr lang="tr-TR" dirty="0"/>
          </a:p>
          <a:p>
            <a:pPr>
              <a:buFontTx/>
              <a:buNone/>
            </a:pPr>
            <a:r>
              <a:rPr lang="tr-TR" dirty="0"/>
              <a:t>	Diğer tüm sosyal politikalar kalkıyor ve vatandaşlık geliri eriyip gitme </a:t>
            </a:r>
            <a:r>
              <a:rPr lang="tr-TR" dirty="0" err="1"/>
              <a:t>tehditi</a:t>
            </a:r>
            <a:r>
              <a:rPr lang="tr-TR" dirty="0"/>
              <a:t> altında değil mi?</a:t>
            </a:r>
          </a:p>
          <a:p>
            <a:pPr>
              <a:buFontTx/>
              <a:buNone/>
            </a:pPr>
            <a:r>
              <a:rPr lang="tr-TR" dirty="0"/>
              <a:t>	</a:t>
            </a:r>
          </a:p>
          <a:p>
            <a:pPr>
              <a:buFontTx/>
              <a:buNone/>
            </a:pPr>
            <a:r>
              <a:rPr lang="tr-TR" dirty="0"/>
              <a:t>	Vatandaşlık geliri nasıl hesaplanacaktır?</a:t>
            </a:r>
          </a:p>
        </p:txBody>
      </p:sp>
    </p:spTree>
    <p:extLst>
      <p:ext uri="{BB962C8B-B14F-4D97-AF65-F5344CB8AC3E}">
        <p14:creationId xmlns:p14="http://schemas.microsoft.com/office/powerpoint/2010/main" val="213156747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8131">
                                            <p:txEl>
                                              <p:pRg st="0" end="0"/>
                                            </p:txEl>
                                          </p:spTgt>
                                        </p:tgtEl>
                                        <p:attrNameLst>
                                          <p:attrName>style.visibility</p:attrName>
                                        </p:attrNameLst>
                                      </p:cBhvr>
                                      <p:to>
                                        <p:strVal val="visible"/>
                                      </p:to>
                                    </p:set>
                                    <p:animEffect transition="in" filter="wipe(down)">
                                      <p:cBhvr>
                                        <p:cTn id="7" dur="500"/>
                                        <p:tgtEl>
                                          <p:spTgt spid="481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8131">
                                            <p:txEl>
                                              <p:pRg st="2" end="2"/>
                                            </p:txEl>
                                          </p:spTgt>
                                        </p:tgtEl>
                                        <p:attrNameLst>
                                          <p:attrName>style.visibility</p:attrName>
                                        </p:attrNameLst>
                                      </p:cBhvr>
                                      <p:to>
                                        <p:strVal val="visible"/>
                                      </p:to>
                                    </p:set>
                                    <p:animEffect transition="in" filter="wipe(down)">
                                      <p:cBhvr>
                                        <p:cTn id="12" dur="500"/>
                                        <p:tgtEl>
                                          <p:spTgt spid="4813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8131">
                                            <p:txEl>
                                              <p:pRg st="3" end="3"/>
                                            </p:txEl>
                                          </p:spTgt>
                                        </p:tgtEl>
                                        <p:attrNameLst>
                                          <p:attrName>style.visibility</p:attrName>
                                        </p:attrNameLst>
                                      </p:cBhvr>
                                      <p:to>
                                        <p:strVal val="visible"/>
                                      </p:to>
                                    </p:set>
                                    <p:animEffect transition="in" filter="wipe(down)">
                                      <p:cBhvr>
                                        <p:cTn id="17" dur="500"/>
                                        <p:tgtEl>
                                          <p:spTgt spid="4813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48131">
                                            <p:txEl>
                                              <p:pRg st="4" end="4"/>
                                            </p:txEl>
                                          </p:spTgt>
                                        </p:tgtEl>
                                        <p:attrNameLst>
                                          <p:attrName>style.visibility</p:attrName>
                                        </p:attrNameLst>
                                      </p:cBhvr>
                                      <p:to>
                                        <p:strVal val="visible"/>
                                      </p:to>
                                    </p:set>
                                    <p:animEffect transition="in" filter="wipe(down)">
                                      <p:cBhvr>
                                        <p:cTn id="22" dur="500"/>
                                        <p:tgtEl>
                                          <p:spTgt spid="4813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tr-TR"/>
              <a:t>“Yeni Sol” Söylemin Eleştirisi</a:t>
            </a:r>
          </a:p>
        </p:txBody>
      </p:sp>
      <p:sp>
        <p:nvSpPr>
          <p:cNvPr id="45059" name="Rectangle 3"/>
          <p:cNvSpPr>
            <a:spLocks noGrp="1" noChangeArrowheads="1"/>
          </p:cNvSpPr>
          <p:nvPr>
            <p:ph type="body" idx="1"/>
          </p:nvPr>
        </p:nvSpPr>
        <p:spPr/>
        <p:txBody>
          <a:bodyPr/>
          <a:lstStyle/>
          <a:p>
            <a:pPr>
              <a:buFontTx/>
              <a:buNone/>
            </a:pPr>
            <a:r>
              <a:rPr lang="tr-TR" dirty="0"/>
              <a:t>	Kapitalist üretim ilişkilerinin yeniden üretiminin “fukara”lar adına daha uygun boyutunu aramaktadır. </a:t>
            </a:r>
          </a:p>
          <a:p>
            <a:pPr>
              <a:buFontTx/>
              <a:buNone/>
            </a:pPr>
            <a:endParaRPr lang="tr-TR" dirty="0"/>
          </a:p>
          <a:p>
            <a:pPr>
              <a:buFontTx/>
              <a:buNone/>
            </a:pPr>
            <a:r>
              <a:rPr lang="tr-TR" dirty="0"/>
              <a:t>	Düzene doğrudan saldırmadan, düzenin rasyonalitesi içerisinde makul öneriler getirmektedir.</a:t>
            </a:r>
          </a:p>
        </p:txBody>
      </p:sp>
    </p:spTree>
    <p:extLst>
      <p:ext uri="{BB962C8B-B14F-4D97-AF65-F5344CB8AC3E}">
        <p14:creationId xmlns:p14="http://schemas.microsoft.com/office/powerpoint/2010/main" val="11369834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Effect transition="in" filter="wipe(down)">
                                      <p:cBhvr>
                                        <p:cTn id="7" dur="500"/>
                                        <p:tgtEl>
                                          <p:spTgt spid="450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5059">
                                            <p:txEl>
                                              <p:pRg st="2" end="2"/>
                                            </p:txEl>
                                          </p:spTgt>
                                        </p:tgtEl>
                                        <p:attrNameLst>
                                          <p:attrName>style.visibility</p:attrName>
                                        </p:attrNameLst>
                                      </p:cBhvr>
                                      <p:to>
                                        <p:strVal val="visible"/>
                                      </p:to>
                                    </p:set>
                                    <p:animEffect transition="in" filter="wipe(down)">
                                      <p:cBhvr>
                                        <p:cTn id="12" dur="500"/>
                                        <p:tgtEl>
                                          <p:spTgt spid="4505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tr-TR" dirty="0"/>
              <a:t>“Yeni Sol” Söylemin Eleştirisi</a:t>
            </a:r>
          </a:p>
        </p:txBody>
      </p:sp>
      <p:sp>
        <p:nvSpPr>
          <p:cNvPr id="46083" name="Rectangle 3"/>
          <p:cNvSpPr>
            <a:spLocks noGrp="1" noChangeArrowheads="1"/>
          </p:cNvSpPr>
          <p:nvPr>
            <p:ph type="body" idx="1"/>
          </p:nvPr>
        </p:nvSpPr>
        <p:spPr/>
        <p:txBody>
          <a:bodyPr/>
          <a:lstStyle/>
          <a:p>
            <a:r>
              <a:rPr lang="tr-TR" dirty="0"/>
              <a:t>Kapitalizmden öte kapitalizmin belirli politikalarına karşı çıkmaktadır.</a:t>
            </a:r>
          </a:p>
        </p:txBody>
      </p:sp>
    </p:spTree>
    <p:extLst>
      <p:ext uri="{BB962C8B-B14F-4D97-AF65-F5344CB8AC3E}">
        <p14:creationId xmlns:p14="http://schemas.microsoft.com/office/powerpoint/2010/main" val="332331746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6082"/>
                                        </p:tgtEl>
                                        <p:attrNameLst>
                                          <p:attrName>style.visibility</p:attrName>
                                        </p:attrNameLst>
                                      </p:cBhvr>
                                      <p:to>
                                        <p:strVal val="visible"/>
                                      </p:to>
                                    </p:set>
                                    <p:animEffect transition="in" filter="wipe(down)">
                                      <p:cBhvr>
                                        <p:cTn id="7" dur="500"/>
                                        <p:tgtEl>
                                          <p:spTgt spid="4608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6083">
                                            <p:txEl>
                                              <p:pRg st="0" end="0"/>
                                            </p:txEl>
                                          </p:spTgt>
                                        </p:tgtEl>
                                        <p:attrNameLst>
                                          <p:attrName>style.visibility</p:attrName>
                                        </p:attrNameLst>
                                      </p:cBhvr>
                                      <p:to>
                                        <p:strVal val="visible"/>
                                      </p:to>
                                    </p:set>
                                    <p:animEffect transition="in" filter="wipe(down)">
                                      <p:cBhvr>
                                        <p:cTn id="12" dur="500"/>
                                        <p:tgtEl>
                                          <p:spTgt spid="4608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p:bldP spid="4608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tr-TR"/>
              <a:t>“Yeni Sol” Söylemin Eleştirisi</a:t>
            </a:r>
          </a:p>
        </p:txBody>
      </p:sp>
      <p:sp>
        <p:nvSpPr>
          <p:cNvPr id="47107" name="Rectangle 3"/>
          <p:cNvSpPr>
            <a:spLocks noGrp="1" noChangeArrowheads="1"/>
          </p:cNvSpPr>
          <p:nvPr>
            <p:ph type="body" idx="1"/>
          </p:nvPr>
        </p:nvSpPr>
        <p:spPr/>
        <p:txBody>
          <a:bodyPr/>
          <a:lstStyle/>
          <a:p>
            <a:pPr>
              <a:lnSpc>
                <a:spcPct val="90000"/>
              </a:lnSpc>
            </a:pPr>
            <a:r>
              <a:rPr lang="tr-TR" sz="2400" dirty="0"/>
              <a:t>Geleneksel Sol’a Saldırırken haksızdır.</a:t>
            </a:r>
          </a:p>
          <a:p>
            <a:pPr>
              <a:lnSpc>
                <a:spcPct val="90000"/>
              </a:lnSpc>
              <a:buFontTx/>
              <a:buNone/>
            </a:pPr>
            <a:r>
              <a:rPr lang="tr-TR" sz="2400" dirty="0"/>
              <a:t>	</a:t>
            </a:r>
            <a:r>
              <a:rPr lang="tr-TR" sz="2400" i="1" dirty="0"/>
              <a:t>Sol cenahın GSS projesini soldan eleştirmesi gerekiyor. Sağlık personeli ve Tabipler birliği, ağlık reformunu şimdiye kadar, daha çok getirdiği piyasa mekanizması ve değiştireceği istihdam ilişkileri bağlamında eleştirildi. Sağlık hizmeti verenlerin daha çok kurumların işleyişi ve iş güvencesi konuları eğilmeleri şaşırtıcı değil. Oysa sağlık hizmeti almak isteyen vatandaş açısından daha önemli olan, karşısındaki personelin maaşlı veya sözleşmeli olmasından çok, hizmete nasıl ulaşacağı ve hakkı olan hizmetin kapsam ve kalitesi. (</a:t>
            </a:r>
            <a:r>
              <a:rPr lang="tr-TR" sz="2400" i="1" dirty="0" err="1"/>
              <a:t>Keyder</a:t>
            </a:r>
            <a:r>
              <a:rPr lang="tr-TR" sz="2400" i="1" dirty="0"/>
              <a:t>, 2007: 34)</a:t>
            </a:r>
          </a:p>
        </p:txBody>
      </p:sp>
    </p:spTree>
    <p:extLst>
      <p:ext uri="{BB962C8B-B14F-4D97-AF65-F5344CB8AC3E}">
        <p14:creationId xmlns:p14="http://schemas.microsoft.com/office/powerpoint/2010/main" val="30373359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animEffect transition="in" filter="wipe(down)">
                                      <p:cBhvr>
                                        <p:cTn id="7" dur="500"/>
                                        <p:tgtEl>
                                          <p:spTgt spid="471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7107">
                                            <p:txEl>
                                              <p:pRg st="1" end="1"/>
                                            </p:txEl>
                                          </p:spTgt>
                                        </p:tgtEl>
                                        <p:attrNameLst>
                                          <p:attrName>style.visibility</p:attrName>
                                        </p:attrNameLst>
                                      </p:cBhvr>
                                      <p:to>
                                        <p:strVal val="visible"/>
                                      </p:to>
                                    </p:set>
                                    <p:animEffect transition="in" filter="wipe(down)">
                                      <p:cBhvr>
                                        <p:cTn id="12" dur="500"/>
                                        <p:tgtEl>
                                          <p:spTgt spid="471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tr-TR"/>
              <a:t>“Yeni Sol” Söylemin Eleştirisi</a:t>
            </a:r>
          </a:p>
        </p:txBody>
      </p:sp>
      <p:sp>
        <p:nvSpPr>
          <p:cNvPr id="49155" name="Rectangle 3"/>
          <p:cNvSpPr>
            <a:spLocks noGrp="1" noChangeArrowheads="1"/>
          </p:cNvSpPr>
          <p:nvPr>
            <p:ph type="body" idx="1"/>
          </p:nvPr>
        </p:nvSpPr>
        <p:spPr/>
        <p:txBody>
          <a:bodyPr/>
          <a:lstStyle/>
          <a:p>
            <a:r>
              <a:rPr lang="tr-TR"/>
              <a:t>“Yeni sol” söylem </a:t>
            </a:r>
            <a:r>
              <a:rPr lang="tr-TR" u="sng"/>
              <a:t>nevrotik </a:t>
            </a:r>
            <a:r>
              <a:rPr lang="tr-TR"/>
              <a:t>bir doğaya sahiptir.</a:t>
            </a:r>
          </a:p>
          <a:p>
            <a:pPr>
              <a:buFontTx/>
              <a:buNone/>
            </a:pPr>
            <a:endParaRPr lang="tr-TR"/>
          </a:p>
          <a:p>
            <a:pPr>
              <a:buFontTx/>
              <a:buNone/>
            </a:pPr>
            <a:endParaRPr lang="tr-TR"/>
          </a:p>
        </p:txBody>
      </p:sp>
    </p:spTree>
    <p:extLst>
      <p:ext uri="{BB962C8B-B14F-4D97-AF65-F5344CB8AC3E}">
        <p14:creationId xmlns:p14="http://schemas.microsoft.com/office/powerpoint/2010/main" val="156660542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tr-TR"/>
              <a:t>“Sosyal Demokrat” Söylem</a:t>
            </a:r>
          </a:p>
        </p:txBody>
      </p:sp>
      <p:sp>
        <p:nvSpPr>
          <p:cNvPr id="50179" name="Rectangle 3"/>
          <p:cNvSpPr>
            <a:spLocks noGrp="1" noChangeArrowheads="1"/>
          </p:cNvSpPr>
          <p:nvPr>
            <p:ph type="body" idx="1"/>
          </p:nvPr>
        </p:nvSpPr>
        <p:spPr/>
        <p:txBody>
          <a:bodyPr/>
          <a:lstStyle/>
          <a:p>
            <a:r>
              <a:rPr lang="tr-TR" dirty="0"/>
              <a:t>“Sosyal Demokrat” söylem bir önceki dönemin </a:t>
            </a:r>
            <a:r>
              <a:rPr lang="tr-TR" dirty="0" err="1"/>
              <a:t>ortodoksisini</a:t>
            </a:r>
            <a:r>
              <a:rPr lang="tr-TR" dirty="0"/>
              <a:t> oluşturmaktadır</a:t>
            </a:r>
          </a:p>
        </p:txBody>
      </p:sp>
    </p:spTree>
    <p:extLst>
      <p:ext uri="{BB962C8B-B14F-4D97-AF65-F5344CB8AC3E}">
        <p14:creationId xmlns:p14="http://schemas.microsoft.com/office/powerpoint/2010/main" val="284931580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animEffect transition="in" filter="wipe(down)">
                                      <p:cBhvr>
                                        <p:cTn id="7" dur="500"/>
                                        <p:tgtEl>
                                          <p:spTgt spid="5017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tr-TR"/>
              <a:t>“Sosyal Demokrat” Söylem</a:t>
            </a:r>
          </a:p>
        </p:txBody>
      </p:sp>
      <p:sp>
        <p:nvSpPr>
          <p:cNvPr id="51203" name="Rectangle 3"/>
          <p:cNvSpPr>
            <a:spLocks noGrp="1" noChangeArrowheads="1"/>
          </p:cNvSpPr>
          <p:nvPr>
            <p:ph type="body" idx="1"/>
          </p:nvPr>
        </p:nvSpPr>
        <p:spPr/>
        <p:txBody>
          <a:bodyPr/>
          <a:lstStyle/>
          <a:p>
            <a:pPr>
              <a:lnSpc>
                <a:spcPct val="80000"/>
              </a:lnSpc>
            </a:pPr>
            <a:r>
              <a:rPr lang="tr-TR" sz="2400" dirty="0"/>
              <a:t>Sosyal politikayı, odağına “ücretli” istihdamı yerleştirerek, emeğin fiziki ve kültürel yeniden üretimine yönelik aile, piyasa ve devlet arasında gerçekleşen karşılıklı ilişkileri olarak ve esas olarak kamu örgütlenmesi olarak görür.  </a:t>
            </a:r>
          </a:p>
          <a:p>
            <a:pPr>
              <a:lnSpc>
                <a:spcPct val="80000"/>
              </a:lnSpc>
            </a:pPr>
            <a:endParaRPr lang="tr-TR" sz="2400" dirty="0"/>
          </a:p>
          <a:p>
            <a:pPr>
              <a:lnSpc>
                <a:spcPct val="80000"/>
              </a:lnSpc>
            </a:pPr>
            <a:r>
              <a:rPr lang="tr-TR" sz="2400" dirty="0"/>
              <a:t>Bu genel betimlemenin işaret ettiği belli başlı alanları belirtmek gerekirse, bunlar; sosyal güvenlik, işçi sendikaları ve toplu sözleşme düzeni, emeği koruyucu/güçlendirici iş yasaları, sosyal yardımlar, asgari ücret, kamusal sağlık, eğitim, konut ve ulaşım hizmetleridir. </a:t>
            </a:r>
          </a:p>
          <a:p>
            <a:pPr>
              <a:lnSpc>
                <a:spcPct val="80000"/>
              </a:lnSpc>
            </a:pPr>
            <a:endParaRPr lang="tr-TR" sz="2400" dirty="0"/>
          </a:p>
          <a:p>
            <a:pPr>
              <a:lnSpc>
                <a:spcPct val="80000"/>
              </a:lnSpc>
            </a:pPr>
            <a:r>
              <a:rPr lang="tr-TR" sz="2400" dirty="0"/>
              <a:t>Hemen fark edileceği gibi bu alanlar refah ya da sosyal devletin de temel özelliklerine işaret etmektedir.</a:t>
            </a:r>
            <a:r>
              <a:rPr lang="tr-TR" sz="2400" i="1" dirty="0"/>
              <a:t>  </a:t>
            </a:r>
          </a:p>
        </p:txBody>
      </p:sp>
    </p:spTree>
    <p:extLst>
      <p:ext uri="{BB962C8B-B14F-4D97-AF65-F5344CB8AC3E}">
        <p14:creationId xmlns:p14="http://schemas.microsoft.com/office/powerpoint/2010/main" val="54302696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animEffect transition="in" filter="wipe(down)">
                                      <p:cBhvr>
                                        <p:cTn id="7" dur="500"/>
                                        <p:tgtEl>
                                          <p:spTgt spid="512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1203">
                                            <p:txEl>
                                              <p:pRg st="2" end="2"/>
                                            </p:txEl>
                                          </p:spTgt>
                                        </p:tgtEl>
                                        <p:attrNameLst>
                                          <p:attrName>style.visibility</p:attrName>
                                        </p:attrNameLst>
                                      </p:cBhvr>
                                      <p:to>
                                        <p:strVal val="visible"/>
                                      </p:to>
                                    </p:set>
                                    <p:animEffect transition="in" filter="wipe(down)">
                                      <p:cBhvr>
                                        <p:cTn id="12" dur="500"/>
                                        <p:tgtEl>
                                          <p:spTgt spid="5120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1203">
                                            <p:txEl>
                                              <p:pRg st="4" end="4"/>
                                            </p:txEl>
                                          </p:spTgt>
                                        </p:tgtEl>
                                        <p:attrNameLst>
                                          <p:attrName>style.visibility</p:attrName>
                                        </p:attrNameLst>
                                      </p:cBhvr>
                                      <p:to>
                                        <p:strVal val="visible"/>
                                      </p:to>
                                    </p:set>
                                    <p:animEffect transition="in" filter="wipe(down)">
                                      <p:cBhvr>
                                        <p:cTn id="17" dur="500"/>
                                        <p:tgtEl>
                                          <p:spTgt spid="512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tr-TR"/>
              <a:t>“Sosyal Demokrat” Söylem</a:t>
            </a:r>
          </a:p>
        </p:txBody>
      </p:sp>
      <p:sp>
        <p:nvSpPr>
          <p:cNvPr id="52227" name="Rectangle 3"/>
          <p:cNvSpPr>
            <a:spLocks noGrp="1" noChangeArrowheads="1"/>
          </p:cNvSpPr>
          <p:nvPr>
            <p:ph type="body" idx="1"/>
          </p:nvPr>
        </p:nvSpPr>
        <p:spPr/>
        <p:txBody>
          <a:bodyPr/>
          <a:lstStyle/>
          <a:p>
            <a:r>
              <a:rPr lang="tr-TR" dirty="0"/>
              <a:t>Egemen ve “yeni sol” un ürettikleri kavramlar ve politikalar karşısında çok da tatmin olmuş gözükmemektedir.</a:t>
            </a:r>
          </a:p>
        </p:txBody>
      </p:sp>
    </p:spTree>
    <p:extLst>
      <p:ext uri="{BB962C8B-B14F-4D97-AF65-F5344CB8AC3E}">
        <p14:creationId xmlns:p14="http://schemas.microsoft.com/office/powerpoint/2010/main" val="212606434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animEffect transition="in" filter="wipe(down)">
                                      <p:cBhvr>
                                        <p:cTn id="7" dur="500"/>
                                        <p:tgtEl>
                                          <p:spTgt spid="522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tr-TR"/>
              <a:t>“Sosyal Demokrat” Söylem</a:t>
            </a:r>
          </a:p>
        </p:txBody>
      </p:sp>
      <p:sp>
        <p:nvSpPr>
          <p:cNvPr id="53251" name="Rectangle 3"/>
          <p:cNvSpPr>
            <a:spLocks noGrp="1" noChangeArrowheads="1"/>
          </p:cNvSpPr>
          <p:nvPr>
            <p:ph type="body" idx="1"/>
          </p:nvPr>
        </p:nvSpPr>
        <p:spPr/>
        <p:txBody>
          <a:bodyPr/>
          <a:lstStyle/>
          <a:p>
            <a:r>
              <a:rPr lang="tr-TR" dirty="0"/>
              <a:t>Daha güçlü ve müdahaleci devlet</a:t>
            </a:r>
          </a:p>
          <a:p>
            <a:pPr>
              <a:buFontTx/>
              <a:buNone/>
            </a:pPr>
            <a:r>
              <a:rPr lang="tr-TR" dirty="0"/>
              <a:t>				ve </a:t>
            </a:r>
          </a:p>
          <a:p>
            <a:r>
              <a:rPr lang="tr-TR" dirty="0"/>
              <a:t>Güçlü sendikal hareket üzerinde yükselecek bir sosyal politika alanı düşünmektedir.</a:t>
            </a:r>
          </a:p>
        </p:txBody>
      </p:sp>
    </p:spTree>
    <p:extLst>
      <p:ext uri="{BB962C8B-B14F-4D97-AF65-F5344CB8AC3E}">
        <p14:creationId xmlns:p14="http://schemas.microsoft.com/office/powerpoint/2010/main" val="2532927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Effect transition="in" filter="wipe(down)">
                                      <p:cBhvr>
                                        <p:cTn id="7" dur="500"/>
                                        <p:tgtEl>
                                          <p:spTgt spid="532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3251">
                                            <p:txEl>
                                              <p:pRg st="1" end="1"/>
                                            </p:txEl>
                                          </p:spTgt>
                                        </p:tgtEl>
                                        <p:attrNameLst>
                                          <p:attrName>style.visibility</p:attrName>
                                        </p:attrNameLst>
                                      </p:cBhvr>
                                      <p:to>
                                        <p:strVal val="visible"/>
                                      </p:to>
                                    </p:set>
                                    <p:animEffect transition="in" filter="wipe(down)">
                                      <p:cBhvr>
                                        <p:cTn id="12" dur="500"/>
                                        <p:tgtEl>
                                          <p:spTgt spid="532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3251">
                                            <p:txEl>
                                              <p:pRg st="2" end="2"/>
                                            </p:txEl>
                                          </p:spTgt>
                                        </p:tgtEl>
                                        <p:attrNameLst>
                                          <p:attrName>style.visibility</p:attrName>
                                        </p:attrNameLst>
                                      </p:cBhvr>
                                      <p:to>
                                        <p:strVal val="visible"/>
                                      </p:to>
                                    </p:set>
                                    <p:animEffect transition="in" filter="wipe(down)">
                                      <p:cBhvr>
                                        <p:cTn id="17" dur="500"/>
                                        <p:tgtEl>
                                          <p:spTgt spid="532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tr-TR" sz="4000"/>
              <a:t>“Sosyal Demokrat” Söylemin Eleştirisi</a:t>
            </a:r>
          </a:p>
        </p:txBody>
      </p:sp>
      <p:sp>
        <p:nvSpPr>
          <p:cNvPr id="54275" name="Rectangle 3"/>
          <p:cNvSpPr>
            <a:spLocks noGrp="1" noChangeArrowheads="1"/>
          </p:cNvSpPr>
          <p:nvPr>
            <p:ph type="body" idx="1"/>
          </p:nvPr>
        </p:nvSpPr>
        <p:spPr/>
        <p:txBody>
          <a:bodyPr/>
          <a:lstStyle/>
          <a:p>
            <a:r>
              <a:rPr lang="tr-TR"/>
              <a:t>“Sosyal Demokrat”lar bir önceki dönemin ve onun toplumsal üretim ve tüketim normlarının iflas ettiği, finans yöntemlerinin, uluslararası işbölümünün ve en önemli işçi sınıfının kompozisyonunun değiştiği bir dönemde söylemlerinde ısrar etmektedir.</a:t>
            </a:r>
          </a:p>
        </p:txBody>
      </p:sp>
    </p:spTree>
    <p:extLst>
      <p:ext uri="{BB962C8B-B14F-4D97-AF65-F5344CB8AC3E}">
        <p14:creationId xmlns:p14="http://schemas.microsoft.com/office/powerpoint/2010/main" val="2769099985"/>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tr-TR"/>
              <a:t>“Yeni Sol” Söylem</a:t>
            </a:r>
          </a:p>
        </p:txBody>
      </p:sp>
      <p:sp>
        <p:nvSpPr>
          <p:cNvPr id="33795" name="Rectangle 3"/>
          <p:cNvSpPr>
            <a:spLocks noGrp="1" noChangeArrowheads="1"/>
          </p:cNvSpPr>
          <p:nvPr>
            <p:ph type="body" idx="1"/>
          </p:nvPr>
        </p:nvSpPr>
        <p:spPr/>
        <p:txBody>
          <a:bodyPr/>
          <a:lstStyle/>
          <a:p>
            <a:r>
              <a:rPr lang="tr-TR" dirty="0"/>
              <a:t>İnsani karakterli küreselleşme</a:t>
            </a:r>
          </a:p>
          <a:p>
            <a:r>
              <a:rPr lang="tr-TR" dirty="0"/>
              <a:t>Sosyal anlamda sorumlu küreselleşme</a:t>
            </a:r>
          </a:p>
          <a:p>
            <a:r>
              <a:rPr lang="tr-TR" dirty="0"/>
              <a:t>Hakkaniyetli küreselleşme</a:t>
            </a:r>
          </a:p>
        </p:txBody>
      </p:sp>
    </p:spTree>
    <p:extLst>
      <p:ext uri="{BB962C8B-B14F-4D97-AF65-F5344CB8AC3E}">
        <p14:creationId xmlns:p14="http://schemas.microsoft.com/office/powerpoint/2010/main" val="409740019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Effect transition="in" filter="wipe(down)">
                                      <p:cBhvr>
                                        <p:cTn id="7" dur="500"/>
                                        <p:tgtEl>
                                          <p:spTgt spid="337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3795">
                                            <p:txEl>
                                              <p:pRg st="1" end="1"/>
                                            </p:txEl>
                                          </p:spTgt>
                                        </p:tgtEl>
                                        <p:attrNameLst>
                                          <p:attrName>style.visibility</p:attrName>
                                        </p:attrNameLst>
                                      </p:cBhvr>
                                      <p:to>
                                        <p:strVal val="visible"/>
                                      </p:to>
                                    </p:set>
                                    <p:animEffect transition="in" filter="wipe(down)">
                                      <p:cBhvr>
                                        <p:cTn id="12" dur="500"/>
                                        <p:tgtEl>
                                          <p:spTgt spid="3379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3795">
                                            <p:txEl>
                                              <p:pRg st="2" end="2"/>
                                            </p:txEl>
                                          </p:spTgt>
                                        </p:tgtEl>
                                        <p:attrNameLst>
                                          <p:attrName>style.visibility</p:attrName>
                                        </p:attrNameLst>
                                      </p:cBhvr>
                                      <p:to>
                                        <p:strVal val="visible"/>
                                      </p:to>
                                    </p:set>
                                    <p:animEffect transition="in" filter="wipe(down)">
                                      <p:cBhvr>
                                        <p:cTn id="17" dur="500"/>
                                        <p:tgtEl>
                                          <p:spTgt spid="3379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normAutofit/>
          </a:bodyPr>
          <a:lstStyle/>
          <a:p>
            <a:r>
              <a:rPr lang="tr-TR" sz="4000"/>
              <a:t>“Sosyal Demokrat” Söyleme İçin Bir Not</a:t>
            </a:r>
          </a:p>
        </p:txBody>
      </p:sp>
      <p:sp>
        <p:nvSpPr>
          <p:cNvPr id="55299" name="Rectangle 3"/>
          <p:cNvSpPr>
            <a:spLocks noGrp="1" noChangeArrowheads="1"/>
          </p:cNvSpPr>
          <p:nvPr>
            <p:ph type="body" idx="1"/>
          </p:nvPr>
        </p:nvSpPr>
        <p:spPr/>
        <p:txBody>
          <a:bodyPr/>
          <a:lstStyle/>
          <a:p>
            <a:r>
              <a:rPr lang="tr-TR" dirty="0"/>
              <a:t>“Sosyal Demokrat” söylemin ortaya koyduğu bir takım ahlaki-etik önerme, sosyal politika alanının “ar” damarını oluşturmaktadır.</a:t>
            </a:r>
          </a:p>
          <a:p>
            <a:pPr>
              <a:buFontTx/>
              <a:buNone/>
            </a:pPr>
            <a:endParaRPr lang="tr-TR" dirty="0"/>
          </a:p>
        </p:txBody>
      </p:sp>
    </p:spTree>
    <p:extLst>
      <p:ext uri="{BB962C8B-B14F-4D97-AF65-F5344CB8AC3E}">
        <p14:creationId xmlns:p14="http://schemas.microsoft.com/office/powerpoint/2010/main" val="420368017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animEffect transition="in" filter="wipe(down)">
                                      <p:cBhvr>
                                        <p:cTn id="7" dur="500"/>
                                        <p:tgtEl>
                                          <p:spTgt spid="552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normAutofit/>
          </a:bodyPr>
          <a:lstStyle/>
          <a:p>
            <a:r>
              <a:rPr lang="tr-TR" sz="4000"/>
              <a:t>21. Yüzyıl için Sosyal Politika:</a:t>
            </a:r>
            <a:br>
              <a:rPr lang="tr-TR" sz="4000"/>
            </a:br>
            <a:r>
              <a:rPr lang="tr-TR" sz="4000"/>
              <a:t>Alternatif Yaklaşım</a:t>
            </a:r>
          </a:p>
        </p:txBody>
      </p:sp>
      <p:sp>
        <p:nvSpPr>
          <p:cNvPr id="74755" name="Rectangle 3"/>
          <p:cNvSpPr>
            <a:spLocks noGrp="1" noChangeArrowheads="1"/>
          </p:cNvSpPr>
          <p:nvPr>
            <p:ph type="body" idx="1"/>
          </p:nvPr>
        </p:nvSpPr>
        <p:spPr/>
        <p:txBody>
          <a:bodyPr/>
          <a:lstStyle/>
          <a:p>
            <a:r>
              <a:rPr lang="tr-TR" dirty="0"/>
              <a:t>Alternatif bir toplumu, kapitalizmin içinde aramak beyhude bir çaba</a:t>
            </a:r>
          </a:p>
          <a:p>
            <a:r>
              <a:rPr lang="tr-TR" dirty="0"/>
              <a:t>“Başka bir dünya mümkün” diyebilmenin zeminini hazırlayabilecek olan eğitimli, sağlıklı ve kendini güvende hisseden bir toplumdur. </a:t>
            </a:r>
          </a:p>
          <a:p>
            <a:r>
              <a:rPr lang="tr-TR" dirty="0"/>
              <a:t>“Başka bir dünya mümkün” diyebilmek için eğitim, sağlık ve sosyal güvenlik gibi alanlarda kazanımlar ve mücadeleler çok önemlidir. </a:t>
            </a:r>
          </a:p>
          <a:p>
            <a:pPr>
              <a:buFontTx/>
              <a:buNone/>
            </a:pPr>
            <a:endParaRPr lang="tr-TR" dirty="0"/>
          </a:p>
        </p:txBody>
      </p:sp>
    </p:spTree>
    <p:extLst>
      <p:ext uri="{BB962C8B-B14F-4D97-AF65-F5344CB8AC3E}">
        <p14:creationId xmlns:p14="http://schemas.microsoft.com/office/powerpoint/2010/main" val="3462938717"/>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normAutofit/>
          </a:bodyPr>
          <a:lstStyle/>
          <a:p>
            <a:r>
              <a:rPr lang="tr-TR" sz="4000"/>
              <a:t>21. Yüzyıl için Sosyal Politika:</a:t>
            </a:r>
            <a:br>
              <a:rPr lang="tr-TR" sz="4000"/>
            </a:br>
            <a:r>
              <a:rPr lang="tr-TR" sz="4000"/>
              <a:t>Alternatif Yaklaşım</a:t>
            </a:r>
          </a:p>
        </p:txBody>
      </p:sp>
      <p:sp>
        <p:nvSpPr>
          <p:cNvPr id="56323" name="Rectangle 3"/>
          <p:cNvSpPr>
            <a:spLocks noGrp="1" noChangeArrowheads="1"/>
          </p:cNvSpPr>
          <p:nvPr>
            <p:ph type="body" idx="1"/>
          </p:nvPr>
        </p:nvSpPr>
        <p:spPr/>
        <p:txBody>
          <a:bodyPr/>
          <a:lstStyle/>
          <a:p>
            <a:r>
              <a:rPr lang="tr-TR"/>
              <a:t>Fikir savaşı, sınıf savaşının bir parçasını oluşturur. </a:t>
            </a:r>
          </a:p>
          <a:p>
            <a:pPr>
              <a:buFontTx/>
              <a:buNone/>
            </a:pPr>
            <a:endParaRPr lang="tr-TR"/>
          </a:p>
        </p:txBody>
      </p:sp>
    </p:spTree>
    <p:extLst>
      <p:ext uri="{BB962C8B-B14F-4D97-AF65-F5344CB8AC3E}">
        <p14:creationId xmlns:p14="http://schemas.microsoft.com/office/powerpoint/2010/main" val="1375960696"/>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normAutofit/>
          </a:bodyPr>
          <a:lstStyle/>
          <a:p>
            <a:r>
              <a:rPr lang="tr-TR" sz="4000"/>
              <a:t>21. Yüzyıl için Sosyal Politika:</a:t>
            </a:r>
            <a:br>
              <a:rPr lang="tr-TR" sz="4000"/>
            </a:br>
            <a:r>
              <a:rPr lang="tr-TR" sz="4000"/>
              <a:t>Alternatif Yaklaşım</a:t>
            </a:r>
          </a:p>
        </p:txBody>
      </p:sp>
      <p:sp>
        <p:nvSpPr>
          <p:cNvPr id="57347" name="Rectangle 3"/>
          <p:cNvSpPr>
            <a:spLocks noGrp="1" noChangeArrowheads="1"/>
          </p:cNvSpPr>
          <p:nvPr>
            <p:ph type="body" idx="1"/>
          </p:nvPr>
        </p:nvSpPr>
        <p:spPr/>
        <p:txBody>
          <a:bodyPr/>
          <a:lstStyle/>
          <a:p>
            <a:r>
              <a:rPr lang="tr-TR"/>
              <a:t>Sosyal politikanın muhattaplarının, hangi mevki ve pozisyonlardan, neleri, nasıl talep edeceği, neleri, nasıl şikayet edeceği önemlidir. </a:t>
            </a:r>
          </a:p>
        </p:txBody>
      </p:sp>
    </p:spTree>
    <p:extLst>
      <p:ext uri="{BB962C8B-B14F-4D97-AF65-F5344CB8AC3E}">
        <p14:creationId xmlns:p14="http://schemas.microsoft.com/office/powerpoint/2010/main" val="3773710564"/>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normAutofit/>
          </a:bodyPr>
          <a:lstStyle/>
          <a:p>
            <a:r>
              <a:rPr lang="tr-TR" sz="4000"/>
              <a:t>21. Yüzyıl için Sosyal Politika:</a:t>
            </a:r>
            <a:br>
              <a:rPr lang="tr-TR" sz="4000"/>
            </a:br>
            <a:r>
              <a:rPr lang="tr-TR" sz="4000"/>
              <a:t>Alternatif Yaklaşım</a:t>
            </a:r>
          </a:p>
        </p:txBody>
      </p:sp>
      <p:sp>
        <p:nvSpPr>
          <p:cNvPr id="58371" name="Rectangle 3"/>
          <p:cNvSpPr>
            <a:spLocks noGrp="1" noChangeArrowheads="1"/>
          </p:cNvSpPr>
          <p:nvPr>
            <p:ph type="body" idx="1"/>
          </p:nvPr>
        </p:nvSpPr>
        <p:spPr/>
        <p:txBody>
          <a:bodyPr/>
          <a:lstStyle/>
          <a:p>
            <a:r>
              <a:rPr lang="tr-TR"/>
              <a:t>Alternatif bir sosyal politika için ihtiyaç duyduğumuz bilgi “demokratik, katılımcı ve öncü” bilgidir.</a:t>
            </a:r>
          </a:p>
        </p:txBody>
      </p:sp>
    </p:spTree>
    <p:extLst>
      <p:ext uri="{BB962C8B-B14F-4D97-AF65-F5344CB8AC3E}">
        <p14:creationId xmlns:p14="http://schemas.microsoft.com/office/powerpoint/2010/main" val="3471863792"/>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normAutofit/>
          </a:bodyPr>
          <a:lstStyle/>
          <a:p>
            <a:r>
              <a:rPr lang="tr-TR" sz="4000"/>
              <a:t>21. Yüzyıl için Sosyal Politika:</a:t>
            </a:r>
            <a:br>
              <a:rPr lang="tr-TR" sz="4000"/>
            </a:br>
            <a:r>
              <a:rPr lang="tr-TR" sz="4000"/>
              <a:t>Alternatif Yaklaşım</a:t>
            </a:r>
          </a:p>
        </p:txBody>
      </p:sp>
      <p:sp>
        <p:nvSpPr>
          <p:cNvPr id="59395" name="Rectangle 3"/>
          <p:cNvSpPr>
            <a:spLocks noGrp="1" noChangeArrowheads="1"/>
          </p:cNvSpPr>
          <p:nvPr>
            <p:ph type="body" idx="1"/>
          </p:nvPr>
        </p:nvSpPr>
        <p:spPr/>
        <p:txBody>
          <a:bodyPr/>
          <a:lstStyle/>
          <a:p>
            <a:pPr marL="609600" indent="-609600">
              <a:buNone/>
            </a:pPr>
            <a:r>
              <a:rPr lang="tr-TR"/>
              <a:t>Alternatif Yaklaşıma dair üç saptama:</a:t>
            </a:r>
          </a:p>
          <a:p>
            <a:pPr marL="609600" indent="-609600">
              <a:buFontTx/>
              <a:buAutoNum type="arabicPeriod"/>
            </a:pPr>
            <a:r>
              <a:rPr lang="tr-TR" b="1"/>
              <a:t>SAPTAMA</a:t>
            </a:r>
          </a:p>
          <a:p>
            <a:pPr marL="609600" indent="-609600">
              <a:buNone/>
            </a:pPr>
            <a:r>
              <a:rPr lang="tr-TR"/>
              <a:t>	Alternatif yaklaşım, “devrim yok” diye susmamakta ve kapitalist toplum içerisinden konuştuğu için “uslanmamaktadır”. </a:t>
            </a:r>
          </a:p>
        </p:txBody>
      </p:sp>
    </p:spTree>
    <p:extLst>
      <p:ext uri="{BB962C8B-B14F-4D97-AF65-F5344CB8AC3E}">
        <p14:creationId xmlns:p14="http://schemas.microsoft.com/office/powerpoint/2010/main" val="2631999434"/>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normAutofit/>
          </a:bodyPr>
          <a:lstStyle/>
          <a:p>
            <a:r>
              <a:rPr lang="tr-TR" sz="4000"/>
              <a:t>21. Yüzyıl için Sosyal Politika:</a:t>
            </a:r>
            <a:br>
              <a:rPr lang="tr-TR" sz="4000"/>
            </a:br>
            <a:r>
              <a:rPr lang="tr-TR" sz="4000"/>
              <a:t>Alternatif Yaklaşım</a:t>
            </a:r>
          </a:p>
        </p:txBody>
      </p:sp>
      <p:sp>
        <p:nvSpPr>
          <p:cNvPr id="60419" name="Rectangle 3"/>
          <p:cNvSpPr>
            <a:spLocks noGrp="1" noChangeArrowheads="1"/>
          </p:cNvSpPr>
          <p:nvPr>
            <p:ph type="body" idx="1"/>
          </p:nvPr>
        </p:nvSpPr>
        <p:spPr/>
        <p:txBody>
          <a:bodyPr/>
          <a:lstStyle/>
          <a:p>
            <a:pPr>
              <a:buFontTx/>
              <a:buNone/>
            </a:pPr>
            <a:r>
              <a:rPr lang="tr-TR"/>
              <a:t>2. </a:t>
            </a:r>
            <a:r>
              <a:rPr lang="tr-TR" b="1"/>
              <a:t>SAPTAMA</a:t>
            </a:r>
          </a:p>
          <a:p>
            <a:pPr>
              <a:buFontTx/>
              <a:buNone/>
            </a:pPr>
            <a:r>
              <a:rPr lang="tr-TR"/>
              <a:t>	Alternatif yaklaşım, sosyal politika alanını yalnızca bölüşüm alanı ile sınırlı tutmadan, üretim noktasına da taşıma çabasındadır.</a:t>
            </a:r>
          </a:p>
        </p:txBody>
      </p:sp>
    </p:spTree>
    <p:extLst>
      <p:ext uri="{BB962C8B-B14F-4D97-AF65-F5344CB8AC3E}">
        <p14:creationId xmlns:p14="http://schemas.microsoft.com/office/powerpoint/2010/main" val="951510856"/>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normAutofit/>
          </a:bodyPr>
          <a:lstStyle/>
          <a:p>
            <a:r>
              <a:rPr lang="tr-TR" sz="4000"/>
              <a:t>21. Yüzyıl için Sosyal Politika:</a:t>
            </a:r>
            <a:br>
              <a:rPr lang="tr-TR" sz="4000"/>
            </a:br>
            <a:r>
              <a:rPr lang="tr-TR" sz="4000"/>
              <a:t>Alternatif Yaklaşım</a:t>
            </a:r>
          </a:p>
        </p:txBody>
      </p:sp>
      <p:sp>
        <p:nvSpPr>
          <p:cNvPr id="61443" name="Rectangle 3"/>
          <p:cNvSpPr>
            <a:spLocks noGrp="1" noChangeArrowheads="1"/>
          </p:cNvSpPr>
          <p:nvPr>
            <p:ph type="body" idx="1"/>
          </p:nvPr>
        </p:nvSpPr>
        <p:spPr/>
        <p:txBody>
          <a:bodyPr/>
          <a:lstStyle/>
          <a:p>
            <a:pPr>
              <a:buFontTx/>
              <a:buNone/>
            </a:pPr>
            <a:r>
              <a:rPr lang="tr-TR"/>
              <a:t>3. </a:t>
            </a:r>
            <a:r>
              <a:rPr lang="tr-TR" b="1"/>
              <a:t>SAPTAMA</a:t>
            </a:r>
          </a:p>
          <a:p>
            <a:pPr>
              <a:buFontTx/>
              <a:buNone/>
            </a:pPr>
            <a:r>
              <a:rPr lang="tr-TR"/>
              <a:t>	Alternatif yaklaşım, alternatif düşünen ve paylaşan insanlara dayanmak durumundadır. Sosyal politikalar, sosyal politikasızlığın mağdurlarının taleplerini içermelidir.</a:t>
            </a:r>
          </a:p>
        </p:txBody>
      </p:sp>
    </p:spTree>
    <p:extLst>
      <p:ext uri="{BB962C8B-B14F-4D97-AF65-F5344CB8AC3E}">
        <p14:creationId xmlns:p14="http://schemas.microsoft.com/office/powerpoint/2010/main" val="1117513412"/>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normAutofit/>
          </a:bodyPr>
          <a:lstStyle/>
          <a:p>
            <a:r>
              <a:rPr lang="tr-TR" sz="4000"/>
              <a:t>21. Yüzyıl için Sosyal Politika:</a:t>
            </a:r>
            <a:br>
              <a:rPr lang="tr-TR" sz="4000"/>
            </a:br>
            <a:r>
              <a:rPr lang="tr-TR" sz="4000"/>
              <a:t>Alternatif Yaklaşım</a:t>
            </a:r>
          </a:p>
        </p:txBody>
      </p:sp>
      <p:sp>
        <p:nvSpPr>
          <p:cNvPr id="62467" name="Rectangle 3"/>
          <p:cNvSpPr>
            <a:spLocks noGrp="1" noChangeArrowheads="1"/>
          </p:cNvSpPr>
          <p:nvPr>
            <p:ph type="body" idx="1"/>
          </p:nvPr>
        </p:nvSpPr>
        <p:spPr/>
        <p:txBody>
          <a:bodyPr/>
          <a:lstStyle/>
          <a:p>
            <a:pPr algn="ctr">
              <a:buFontTx/>
              <a:buNone/>
            </a:pPr>
            <a:endParaRPr lang="tr-TR" b="1"/>
          </a:p>
          <a:p>
            <a:pPr algn="ctr">
              <a:buFontTx/>
              <a:buNone/>
            </a:pPr>
            <a:r>
              <a:rPr lang="tr-TR" b="1"/>
              <a:t>YENİ EMEK ÖRGÜTLENMELERİ</a:t>
            </a:r>
          </a:p>
          <a:p>
            <a:pPr algn="ctr">
              <a:buFontTx/>
              <a:buNone/>
            </a:pPr>
            <a:endParaRPr lang="tr-TR" b="1"/>
          </a:p>
          <a:p>
            <a:pPr algn="ctr">
              <a:buFontTx/>
              <a:buNone/>
            </a:pPr>
            <a:r>
              <a:rPr lang="tr-TR"/>
              <a:t> “Sermaye”nin sosyal politika paradigmasına “Hayır” diyecek “Binlerce Evet” yaratılmak durumundadır.</a:t>
            </a:r>
          </a:p>
        </p:txBody>
      </p:sp>
    </p:spTree>
    <p:extLst>
      <p:ext uri="{BB962C8B-B14F-4D97-AF65-F5344CB8AC3E}">
        <p14:creationId xmlns:p14="http://schemas.microsoft.com/office/powerpoint/2010/main" val="3582999723"/>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normAutofit/>
          </a:bodyPr>
          <a:lstStyle/>
          <a:p>
            <a:r>
              <a:rPr lang="tr-TR" sz="4000"/>
              <a:t>21. Yüzyıl için Sosyal Politika:</a:t>
            </a:r>
            <a:br>
              <a:rPr lang="tr-TR" sz="4000"/>
            </a:br>
            <a:r>
              <a:rPr lang="tr-TR" sz="4000"/>
              <a:t>Alternatif Yaklaşım</a:t>
            </a:r>
          </a:p>
        </p:txBody>
      </p:sp>
      <p:sp>
        <p:nvSpPr>
          <p:cNvPr id="63491" name="Rectangle 3"/>
          <p:cNvSpPr>
            <a:spLocks noGrp="1" noChangeArrowheads="1"/>
          </p:cNvSpPr>
          <p:nvPr>
            <p:ph type="body" idx="1"/>
          </p:nvPr>
        </p:nvSpPr>
        <p:spPr/>
        <p:txBody>
          <a:bodyPr/>
          <a:lstStyle/>
          <a:p>
            <a:pPr algn="ctr">
              <a:lnSpc>
                <a:spcPct val="90000"/>
              </a:lnSpc>
              <a:buFontTx/>
              <a:buNone/>
            </a:pPr>
            <a:endParaRPr lang="tr-TR" b="1"/>
          </a:p>
          <a:p>
            <a:pPr algn="ctr">
              <a:lnSpc>
                <a:spcPct val="90000"/>
              </a:lnSpc>
              <a:buFontTx/>
              <a:buNone/>
            </a:pPr>
            <a:r>
              <a:rPr lang="tr-TR" b="1"/>
              <a:t>YENİ EMEK ÖRGÜTLENMELERİ</a:t>
            </a:r>
          </a:p>
          <a:p>
            <a:pPr algn="ctr">
              <a:lnSpc>
                <a:spcPct val="90000"/>
              </a:lnSpc>
              <a:buFontTx/>
              <a:buNone/>
            </a:pPr>
            <a:endParaRPr lang="tr-TR" b="1"/>
          </a:p>
          <a:p>
            <a:pPr>
              <a:lnSpc>
                <a:spcPct val="90000"/>
              </a:lnSpc>
              <a:buFontTx/>
              <a:buNone/>
            </a:pPr>
            <a:r>
              <a:rPr lang="tr-TR"/>
              <a:t>	Emek örgütleriyle ve emeğin mücadelesine omuz verecek diğer demokratik kitle örgütleri ile birlikte yeni emek örgütlenmeleri üzerine düşünülmelidir. </a:t>
            </a:r>
          </a:p>
          <a:p>
            <a:pPr>
              <a:lnSpc>
                <a:spcPct val="90000"/>
              </a:lnSpc>
              <a:buFontTx/>
              <a:buNone/>
            </a:pPr>
            <a:r>
              <a:rPr lang="tr-TR"/>
              <a:t>	</a:t>
            </a:r>
          </a:p>
        </p:txBody>
      </p:sp>
    </p:spTree>
    <p:extLst>
      <p:ext uri="{BB962C8B-B14F-4D97-AF65-F5344CB8AC3E}">
        <p14:creationId xmlns:p14="http://schemas.microsoft.com/office/powerpoint/2010/main" val="78029823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tr-TR"/>
              <a:t>“Yeni Sol” Söylem</a:t>
            </a:r>
          </a:p>
        </p:txBody>
      </p:sp>
      <p:sp>
        <p:nvSpPr>
          <p:cNvPr id="35843" name="Rectangle 3"/>
          <p:cNvSpPr>
            <a:spLocks noGrp="1" noChangeArrowheads="1"/>
          </p:cNvSpPr>
          <p:nvPr>
            <p:ph type="body" idx="1"/>
          </p:nvPr>
        </p:nvSpPr>
        <p:spPr/>
        <p:txBody>
          <a:bodyPr/>
          <a:lstStyle/>
          <a:p>
            <a:r>
              <a:rPr lang="tr-TR" dirty="0"/>
              <a:t>Kendi </a:t>
            </a:r>
            <a:r>
              <a:rPr lang="tr-TR" dirty="0" err="1"/>
              <a:t>entelijensiyası</a:t>
            </a:r>
            <a:r>
              <a:rPr lang="tr-TR" dirty="0"/>
              <a:t> vardır.</a:t>
            </a:r>
          </a:p>
          <a:p>
            <a:pPr>
              <a:buFontTx/>
              <a:buNone/>
            </a:pPr>
            <a:r>
              <a:rPr lang="tr-TR" dirty="0"/>
              <a:t>	Muhalefete (“geleneksel sol”) muhalefet etmeyi daha çok önemsemektedir.</a:t>
            </a:r>
          </a:p>
        </p:txBody>
      </p:sp>
    </p:spTree>
    <p:extLst>
      <p:ext uri="{BB962C8B-B14F-4D97-AF65-F5344CB8AC3E}">
        <p14:creationId xmlns:p14="http://schemas.microsoft.com/office/powerpoint/2010/main" val="398381972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Effect transition="in" filter="wipe(down)">
                                      <p:cBhvr>
                                        <p:cTn id="7" dur="500"/>
                                        <p:tgtEl>
                                          <p:spTgt spid="358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5843">
                                            <p:txEl>
                                              <p:pRg st="1" end="1"/>
                                            </p:txEl>
                                          </p:spTgt>
                                        </p:tgtEl>
                                        <p:attrNameLst>
                                          <p:attrName>style.visibility</p:attrName>
                                        </p:attrNameLst>
                                      </p:cBhvr>
                                      <p:to>
                                        <p:strVal val="visible"/>
                                      </p:to>
                                    </p:set>
                                    <p:animEffect transition="in" filter="wipe(down)">
                                      <p:cBhvr>
                                        <p:cTn id="12" dur="500"/>
                                        <p:tgtEl>
                                          <p:spTgt spid="3584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normAutofit/>
          </a:bodyPr>
          <a:lstStyle/>
          <a:p>
            <a:r>
              <a:rPr lang="tr-TR" sz="4000"/>
              <a:t>21. Yüzyıl için Sosyal Politika:</a:t>
            </a:r>
            <a:br>
              <a:rPr lang="tr-TR" sz="4000"/>
            </a:br>
            <a:r>
              <a:rPr lang="tr-TR" sz="4000"/>
              <a:t>Alternatif Yaklaşım</a:t>
            </a:r>
          </a:p>
        </p:txBody>
      </p:sp>
      <p:sp>
        <p:nvSpPr>
          <p:cNvPr id="65539" name="Rectangle 3"/>
          <p:cNvSpPr>
            <a:spLocks noGrp="1" noChangeArrowheads="1"/>
          </p:cNvSpPr>
          <p:nvPr>
            <p:ph type="body" idx="1"/>
          </p:nvPr>
        </p:nvSpPr>
        <p:spPr/>
        <p:txBody>
          <a:bodyPr/>
          <a:lstStyle/>
          <a:p>
            <a:pPr algn="ctr">
              <a:buFontTx/>
              <a:buNone/>
            </a:pPr>
            <a:endParaRPr lang="tr-TR" b="1"/>
          </a:p>
          <a:p>
            <a:pPr algn="ctr">
              <a:buFontTx/>
              <a:buNone/>
            </a:pPr>
            <a:r>
              <a:rPr lang="tr-TR" b="1"/>
              <a:t>YENİ EMEK ÖRGÜTLENMELERİ</a:t>
            </a:r>
          </a:p>
          <a:p>
            <a:pPr>
              <a:buFontTx/>
              <a:buNone/>
            </a:pPr>
            <a:r>
              <a:rPr lang="tr-TR"/>
              <a:t>	</a:t>
            </a:r>
          </a:p>
          <a:p>
            <a:pPr>
              <a:buFontTx/>
              <a:buNone/>
            </a:pPr>
            <a:r>
              <a:rPr lang="tr-TR"/>
              <a:t>	Emek yanlısı demokratik kitle örgütleri, sivil toplum kuruluşları ve sendikaların bir araya gelmesiyle oluşacak “komiteler” ve “halkalar”, topluma alternatif bir kurgunun olabilirliğini gösterebilir. </a:t>
            </a:r>
          </a:p>
        </p:txBody>
      </p:sp>
    </p:spTree>
    <p:extLst>
      <p:ext uri="{BB962C8B-B14F-4D97-AF65-F5344CB8AC3E}">
        <p14:creationId xmlns:p14="http://schemas.microsoft.com/office/powerpoint/2010/main" val="1650722973"/>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normAutofit/>
          </a:bodyPr>
          <a:lstStyle/>
          <a:p>
            <a:r>
              <a:rPr lang="tr-TR" sz="4000"/>
              <a:t>21. Yüzyıl için Sosyal Politika:</a:t>
            </a:r>
            <a:br>
              <a:rPr lang="tr-TR" sz="4000"/>
            </a:br>
            <a:r>
              <a:rPr lang="tr-TR" sz="4000"/>
              <a:t>Alternatif Yaklaşım</a:t>
            </a:r>
          </a:p>
        </p:txBody>
      </p:sp>
      <p:sp>
        <p:nvSpPr>
          <p:cNvPr id="66563" name="Rectangle 3"/>
          <p:cNvSpPr>
            <a:spLocks noGrp="1" noChangeArrowheads="1"/>
          </p:cNvSpPr>
          <p:nvPr>
            <p:ph type="body" idx="1"/>
          </p:nvPr>
        </p:nvSpPr>
        <p:spPr/>
        <p:txBody>
          <a:bodyPr/>
          <a:lstStyle/>
          <a:p>
            <a:pPr algn="ctr">
              <a:buFontTx/>
              <a:buNone/>
            </a:pPr>
            <a:endParaRPr lang="tr-TR" b="1"/>
          </a:p>
          <a:p>
            <a:pPr algn="ctr">
              <a:buFontTx/>
              <a:buNone/>
            </a:pPr>
            <a:r>
              <a:rPr lang="tr-TR" b="1"/>
              <a:t>YENİ EMEK ÖRGÜTLENMELERİ</a:t>
            </a:r>
          </a:p>
          <a:p>
            <a:pPr>
              <a:buFontTx/>
              <a:buNone/>
            </a:pPr>
            <a:endParaRPr lang="tr-TR"/>
          </a:p>
          <a:p>
            <a:pPr>
              <a:buFontTx/>
              <a:buNone/>
            </a:pPr>
            <a:r>
              <a:rPr lang="tr-TR"/>
              <a:t>	“Komite” ya da “halka” tarzı örgütlenmeler, mahallelerde ya da belli yerelliklerde oluşturulabilir. </a:t>
            </a:r>
          </a:p>
        </p:txBody>
      </p:sp>
    </p:spTree>
    <p:extLst>
      <p:ext uri="{BB962C8B-B14F-4D97-AF65-F5344CB8AC3E}">
        <p14:creationId xmlns:p14="http://schemas.microsoft.com/office/powerpoint/2010/main" val="600427677"/>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normAutofit/>
          </a:bodyPr>
          <a:lstStyle/>
          <a:p>
            <a:r>
              <a:rPr lang="tr-TR" sz="4000"/>
              <a:t>21. Yüzyıl için Sosyal Politika:</a:t>
            </a:r>
            <a:br>
              <a:rPr lang="tr-TR" sz="4000"/>
            </a:br>
            <a:r>
              <a:rPr lang="tr-TR" sz="4000"/>
              <a:t>Alternatif Yaklaşım</a:t>
            </a:r>
          </a:p>
        </p:txBody>
      </p:sp>
      <p:sp>
        <p:nvSpPr>
          <p:cNvPr id="67587" name="Rectangle 3"/>
          <p:cNvSpPr>
            <a:spLocks noGrp="1" noChangeArrowheads="1"/>
          </p:cNvSpPr>
          <p:nvPr>
            <p:ph type="body" idx="1"/>
          </p:nvPr>
        </p:nvSpPr>
        <p:spPr/>
        <p:txBody>
          <a:bodyPr/>
          <a:lstStyle/>
          <a:p>
            <a:pPr>
              <a:buFontTx/>
              <a:buNone/>
            </a:pPr>
            <a:r>
              <a:rPr lang="tr-TR"/>
              <a:t>	</a:t>
            </a:r>
          </a:p>
          <a:p>
            <a:pPr algn="ctr">
              <a:buFontTx/>
              <a:buNone/>
            </a:pPr>
            <a:r>
              <a:rPr lang="tr-TR"/>
              <a:t>	</a:t>
            </a:r>
            <a:r>
              <a:rPr lang="tr-TR" b="1"/>
              <a:t>YENİ EMEK ÖRGÜTLENMELERİ</a:t>
            </a:r>
          </a:p>
          <a:p>
            <a:r>
              <a:rPr lang="tr-TR"/>
              <a:t>	Çözüme yönelik insanların bir araya 	gelip sorunları tartışması </a:t>
            </a:r>
          </a:p>
          <a:p>
            <a:r>
              <a:rPr lang="tr-TR"/>
              <a:t>	Kendi sorunlarına kendi çözümlerini 	üretmeleri </a:t>
            </a:r>
          </a:p>
          <a:p>
            <a:pPr>
              <a:buFontTx/>
              <a:buNone/>
            </a:pPr>
            <a:r>
              <a:rPr lang="tr-TR"/>
              <a:t>	</a:t>
            </a:r>
          </a:p>
        </p:txBody>
      </p:sp>
    </p:spTree>
    <p:extLst>
      <p:ext uri="{BB962C8B-B14F-4D97-AF65-F5344CB8AC3E}">
        <p14:creationId xmlns:p14="http://schemas.microsoft.com/office/powerpoint/2010/main" val="2821976283"/>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normAutofit/>
          </a:bodyPr>
          <a:lstStyle/>
          <a:p>
            <a:r>
              <a:rPr lang="tr-TR" sz="4000"/>
              <a:t>21. Yüzyıl için Sosyal Politika:</a:t>
            </a:r>
            <a:br>
              <a:rPr lang="tr-TR" sz="4000"/>
            </a:br>
            <a:r>
              <a:rPr lang="tr-TR" sz="4000"/>
              <a:t>Alternatif Yaklaşım</a:t>
            </a:r>
          </a:p>
        </p:txBody>
      </p:sp>
      <p:sp>
        <p:nvSpPr>
          <p:cNvPr id="75779" name="Rectangle 3"/>
          <p:cNvSpPr>
            <a:spLocks noGrp="1" noChangeArrowheads="1"/>
          </p:cNvSpPr>
          <p:nvPr>
            <p:ph type="body" idx="1"/>
          </p:nvPr>
        </p:nvSpPr>
        <p:spPr/>
        <p:txBody>
          <a:bodyPr/>
          <a:lstStyle/>
          <a:p>
            <a:pPr algn="ctr">
              <a:buFontTx/>
              <a:buNone/>
            </a:pPr>
            <a:r>
              <a:rPr lang="tr-TR"/>
              <a:t>	</a:t>
            </a:r>
            <a:r>
              <a:rPr lang="tr-TR" b="1"/>
              <a:t>YENİ EMEK ÖRGÜTLENMELERİ</a:t>
            </a:r>
          </a:p>
          <a:p>
            <a:r>
              <a:rPr lang="tr-TR"/>
              <a:t>Temel sağlık hizmetlerinin verilmesi, 	aşı kampanyaları ve toplumsal risklerle 	ilgili bazı hizmetleri kendi içlerinde 	harekete geçirebilirler. </a:t>
            </a:r>
          </a:p>
          <a:p>
            <a:r>
              <a:rPr lang="tr-TR"/>
              <a:t>Bu tarz oluşumlar içinde emekçilere yakın doktorlar, öğretmenler ve sosyal 	hizmet uzmanları belli hizmetler 	verebilirler. </a:t>
            </a:r>
          </a:p>
          <a:p>
            <a:endParaRPr lang="tr-TR"/>
          </a:p>
        </p:txBody>
      </p:sp>
    </p:spTree>
    <p:extLst>
      <p:ext uri="{BB962C8B-B14F-4D97-AF65-F5344CB8AC3E}">
        <p14:creationId xmlns:p14="http://schemas.microsoft.com/office/powerpoint/2010/main" val="167498950"/>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normAutofit/>
          </a:bodyPr>
          <a:lstStyle/>
          <a:p>
            <a:r>
              <a:rPr lang="tr-TR" sz="4000"/>
              <a:t>21. Yüzyıl için Sosyal Politika:</a:t>
            </a:r>
            <a:br>
              <a:rPr lang="tr-TR" sz="4000"/>
            </a:br>
            <a:r>
              <a:rPr lang="tr-TR" sz="4000"/>
              <a:t>Alternatif Yaklaşım</a:t>
            </a:r>
          </a:p>
        </p:txBody>
      </p:sp>
      <p:sp>
        <p:nvSpPr>
          <p:cNvPr id="68611" name="Rectangle 3"/>
          <p:cNvSpPr>
            <a:spLocks noGrp="1" noChangeArrowheads="1"/>
          </p:cNvSpPr>
          <p:nvPr>
            <p:ph type="body" idx="1"/>
          </p:nvPr>
        </p:nvSpPr>
        <p:spPr/>
        <p:txBody>
          <a:bodyPr/>
          <a:lstStyle/>
          <a:p>
            <a:pPr algn="ctr">
              <a:buFontTx/>
              <a:buNone/>
            </a:pPr>
            <a:r>
              <a:rPr lang="tr-TR" b="1"/>
              <a:t>	</a:t>
            </a:r>
          </a:p>
          <a:p>
            <a:pPr algn="ctr">
              <a:buFontTx/>
              <a:buNone/>
            </a:pPr>
            <a:r>
              <a:rPr lang="tr-TR" b="1"/>
              <a:t>YENİ EMEK ÖRGÜTLENMELERİ</a:t>
            </a:r>
          </a:p>
          <a:p>
            <a:pPr>
              <a:buFontTx/>
              <a:buNone/>
            </a:pPr>
            <a:endParaRPr lang="tr-TR" b="1"/>
          </a:p>
          <a:p>
            <a:pPr>
              <a:buFontTx/>
              <a:buNone/>
            </a:pPr>
            <a:r>
              <a:rPr lang="tr-TR"/>
              <a:t>	Bu komiteler ve/veya halka tipi oluşumlar için Chavez yönetiminin Bolivarcı Halkaları ya da Latin Amerika’da gerçekleşen yeni direniş deneyimlerinden yararlanılabilir.</a:t>
            </a:r>
          </a:p>
        </p:txBody>
      </p:sp>
    </p:spTree>
    <p:extLst>
      <p:ext uri="{BB962C8B-B14F-4D97-AF65-F5344CB8AC3E}">
        <p14:creationId xmlns:p14="http://schemas.microsoft.com/office/powerpoint/2010/main" val="4041500497"/>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normAutofit/>
          </a:bodyPr>
          <a:lstStyle/>
          <a:p>
            <a:r>
              <a:rPr lang="tr-TR" sz="4000"/>
              <a:t>21. Yüzyıl için Sosyal Politika:</a:t>
            </a:r>
            <a:br>
              <a:rPr lang="tr-TR" sz="4000"/>
            </a:br>
            <a:r>
              <a:rPr lang="tr-TR" sz="4000"/>
              <a:t>Alternatif Yaklaşım</a:t>
            </a:r>
          </a:p>
        </p:txBody>
      </p:sp>
      <p:sp>
        <p:nvSpPr>
          <p:cNvPr id="69635" name="Rectangle 3"/>
          <p:cNvSpPr>
            <a:spLocks noGrp="1" noChangeArrowheads="1"/>
          </p:cNvSpPr>
          <p:nvPr>
            <p:ph type="body" idx="1"/>
          </p:nvPr>
        </p:nvSpPr>
        <p:spPr/>
        <p:txBody>
          <a:bodyPr/>
          <a:lstStyle/>
          <a:p>
            <a:pPr>
              <a:lnSpc>
                <a:spcPct val="80000"/>
              </a:lnSpc>
            </a:pPr>
            <a:endParaRPr lang="tr-TR"/>
          </a:p>
          <a:p>
            <a:pPr algn="ctr">
              <a:lnSpc>
                <a:spcPct val="80000"/>
              </a:lnSpc>
              <a:buFontTx/>
              <a:buNone/>
            </a:pPr>
            <a:r>
              <a:rPr lang="tr-TR" b="1"/>
              <a:t>	YENİ EMEK ÖRGÜTLENMELERİ</a:t>
            </a:r>
          </a:p>
          <a:p>
            <a:pPr algn="ctr">
              <a:lnSpc>
                <a:spcPct val="80000"/>
              </a:lnSpc>
              <a:buFontTx/>
              <a:buNone/>
            </a:pPr>
            <a:endParaRPr lang="tr-TR" b="1"/>
          </a:p>
          <a:p>
            <a:pPr>
              <a:lnSpc>
                <a:spcPct val="80000"/>
              </a:lnSpc>
            </a:pPr>
            <a:r>
              <a:rPr lang="tr-TR"/>
              <a:t>Yeni örgütlenme formu, bu komiteler ve/veya halka tipi oluşumlar emeğin paradigmasının değerlerini örecektir (eşitlik, demokratiklik, katılım, dayanışma).</a:t>
            </a:r>
          </a:p>
          <a:p>
            <a:pPr>
              <a:lnSpc>
                <a:spcPct val="80000"/>
              </a:lnSpc>
              <a:buFontTx/>
              <a:buNone/>
            </a:pPr>
            <a:r>
              <a:rPr lang="tr-TR"/>
              <a:t> </a:t>
            </a:r>
          </a:p>
          <a:p>
            <a:pPr>
              <a:lnSpc>
                <a:spcPct val="80000"/>
              </a:lnSpc>
            </a:pPr>
            <a:r>
              <a:rPr lang="tr-TR"/>
              <a:t>Bu örülen değerler, geleceğe dönük alternatif bir toplumu mümkün kılacak siyasi tavırları da üretecektir. </a:t>
            </a:r>
          </a:p>
        </p:txBody>
      </p:sp>
    </p:spTree>
    <p:extLst>
      <p:ext uri="{BB962C8B-B14F-4D97-AF65-F5344CB8AC3E}">
        <p14:creationId xmlns:p14="http://schemas.microsoft.com/office/powerpoint/2010/main" val="3896233358"/>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normAutofit/>
          </a:bodyPr>
          <a:lstStyle/>
          <a:p>
            <a:r>
              <a:rPr lang="tr-TR" sz="4000"/>
              <a:t>21. Yüzyıl için Sosyal Politika:</a:t>
            </a:r>
            <a:br>
              <a:rPr lang="tr-TR" sz="4000"/>
            </a:br>
            <a:r>
              <a:rPr lang="tr-TR" sz="4000"/>
              <a:t>Alternatif Yaklaşım</a:t>
            </a:r>
          </a:p>
        </p:txBody>
      </p:sp>
      <p:sp>
        <p:nvSpPr>
          <p:cNvPr id="70659" name="Rectangle 3"/>
          <p:cNvSpPr>
            <a:spLocks noGrp="1" noChangeArrowheads="1"/>
          </p:cNvSpPr>
          <p:nvPr>
            <p:ph type="body" idx="1"/>
          </p:nvPr>
        </p:nvSpPr>
        <p:spPr/>
        <p:txBody>
          <a:bodyPr>
            <a:normAutofit lnSpcReduction="10000"/>
          </a:bodyPr>
          <a:lstStyle/>
          <a:p>
            <a:pPr algn="ctr">
              <a:lnSpc>
                <a:spcPct val="90000"/>
              </a:lnSpc>
              <a:buFontTx/>
              <a:buNone/>
            </a:pPr>
            <a:r>
              <a:rPr lang="tr-TR" sz="2400" b="1"/>
              <a:t>YENİ EMEK ÖRGÜTLENMELERİ	</a:t>
            </a:r>
          </a:p>
          <a:p>
            <a:pPr algn="ctr">
              <a:lnSpc>
                <a:spcPct val="90000"/>
              </a:lnSpc>
              <a:buFontTx/>
              <a:buNone/>
            </a:pPr>
            <a:endParaRPr lang="tr-TR" sz="2400" b="1"/>
          </a:p>
          <a:p>
            <a:pPr>
              <a:lnSpc>
                <a:spcPct val="90000"/>
              </a:lnSpc>
            </a:pPr>
            <a:r>
              <a:rPr lang="tr-TR" sz="2400"/>
              <a:t>	Devletin himayesindeki “toplum merkezleri”nden, </a:t>
            </a:r>
          </a:p>
          <a:p>
            <a:pPr>
              <a:lnSpc>
                <a:spcPct val="90000"/>
              </a:lnSpc>
            </a:pPr>
            <a:endParaRPr lang="tr-TR" sz="2400"/>
          </a:p>
          <a:p>
            <a:pPr>
              <a:lnSpc>
                <a:spcPct val="90000"/>
              </a:lnSpc>
            </a:pPr>
            <a:r>
              <a:rPr lang="tr-TR" sz="2400"/>
              <a:t>	Sivil toplum kuruluşlarının “hayırsever” ve “düşkün” 	ilişkisini yeniden üreten yardımlarından, </a:t>
            </a:r>
          </a:p>
          <a:p>
            <a:pPr>
              <a:lnSpc>
                <a:spcPct val="90000"/>
              </a:lnSpc>
            </a:pPr>
            <a:endParaRPr lang="tr-TR" sz="2400"/>
          </a:p>
          <a:p>
            <a:pPr>
              <a:lnSpc>
                <a:spcPct val="90000"/>
              </a:lnSpc>
            </a:pPr>
            <a:r>
              <a:rPr lang="tr-TR" sz="2400"/>
              <a:t>	İslami kesimin “emek”in tüm değerlerine aykırı 	düşünceleri ören yardım ağlarından</a:t>
            </a:r>
          </a:p>
          <a:p>
            <a:pPr>
              <a:lnSpc>
                <a:spcPct val="90000"/>
              </a:lnSpc>
            </a:pPr>
            <a:endParaRPr lang="tr-TR" sz="2400"/>
          </a:p>
          <a:p>
            <a:pPr>
              <a:lnSpc>
                <a:spcPct val="90000"/>
              </a:lnSpc>
              <a:buFontTx/>
              <a:buNone/>
            </a:pPr>
            <a:r>
              <a:rPr lang="tr-TR" sz="2400"/>
              <a:t>		 tümüyle farklı olmak durumundadır. </a:t>
            </a:r>
          </a:p>
        </p:txBody>
      </p:sp>
    </p:spTree>
    <p:extLst>
      <p:ext uri="{BB962C8B-B14F-4D97-AF65-F5344CB8AC3E}">
        <p14:creationId xmlns:p14="http://schemas.microsoft.com/office/powerpoint/2010/main" val="340158870"/>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normAutofit fontScale="90000"/>
          </a:bodyPr>
          <a:lstStyle/>
          <a:p>
            <a:r>
              <a:rPr lang="tr-TR" sz="4000"/>
              <a:t>21. Yüzyıl için Sosyal Politika:</a:t>
            </a:r>
            <a:br>
              <a:rPr lang="tr-TR" sz="4000"/>
            </a:br>
            <a:r>
              <a:rPr lang="tr-TR" sz="4000"/>
              <a:t>Alternatif Yaklaşım</a:t>
            </a:r>
          </a:p>
        </p:txBody>
      </p:sp>
      <p:sp>
        <p:nvSpPr>
          <p:cNvPr id="71683" name="Rectangle 3"/>
          <p:cNvSpPr>
            <a:spLocks noGrp="1" noChangeArrowheads="1"/>
          </p:cNvSpPr>
          <p:nvPr>
            <p:ph type="body" sz="half" idx="1"/>
          </p:nvPr>
        </p:nvSpPr>
        <p:spPr/>
        <p:txBody>
          <a:bodyPr/>
          <a:lstStyle/>
          <a:p>
            <a:r>
              <a:rPr lang="tr-TR" b="1" i="1"/>
              <a:t>PAULO FREIRE</a:t>
            </a:r>
          </a:p>
          <a:p>
            <a:pPr>
              <a:buFontTx/>
              <a:buNone/>
            </a:pPr>
            <a:r>
              <a:rPr lang="tr-TR" b="1" i="1"/>
              <a:t>	EZİLENLERİN PEDAGOJİSİ</a:t>
            </a:r>
          </a:p>
          <a:p>
            <a:pPr>
              <a:buFontTx/>
              <a:buNone/>
            </a:pPr>
            <a:r>
              <a:rPr lang="tr-TR"/>
              <a:t>	</a:t>
            </a:r>
          </a:p>
        </p:txBody>
      </p:sp>
      <p:graphicFrame>
        <p:nvGraphicFramePr>
          <p:cNvPr id="71724" name="Group 44"/>
          <p:cNvGraphicFramePr>
            <a:graphicFrameLocks noGrp="1"/>
          </p:cNvGraphicFramePr>
          <p:nvPr>
            <p:ph sz="half" idx="2"/>
          </p:nvPr>
        </p:nvGraphicFramePr>
        <p:xfrm>
          <a:off x="5303839" y="1557338"/>
          <a:ext cx="5040312" cy="5526024"/>
        </p:xfrm>
        <a:graphic>
          <a:graphicData uri="http://schemas.openxmlformats.org/drawingml/2006/table">
            <a:tbl>
              <a:tblPr/>
              <a:tblGrid>
                <a:gridCol w="2592387">
                  <a:extLst>
                    <a:ext uri="{9D8B030D-6E8A-4147-A177-3AD203B41FA5}">
                      <a16:colId xmlns:a16="http://schemas.microsoft.com/office/drawing/2014/main" xmlns="" val="20000"/>
                    </a:ext>
                  </a:extLst>
                </a:gridCol>
                <a:gridCol w="2447925">
                  <a:extLst>
                    <a:ext uri="{9D8B030D-6E8A-4147-A177-3AD203B41FA5}">
                      <a16:colId xmlns:a16="http://schemas.microsoft.com/office/drawing/2014/main" xmlns="" val="20001"/>
                    </a:ext>
                  </a:extLst>
                </a:gridCol>
              </a:tblGrid>
              <a:tr h="237515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a:ln>
                            <a:noFill/>
                          </a:ln>
                          <a:solidFill>
                            <a:schemeClr val="tx1"/>
                          </a:solidFill>
                          <a:effectLst/>
                          <a:latin typeface="Arial" charset="0"/>
                        </a:rPr>
                        <a:t>Nesneleştirme</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a:ln>
                            <a:noFill/>
                          </a:ln>
                          <a:solidFill>
                            <a:schemeClr val="tx1"/>
                          </a:solidFill>
                          <a:effectLst/>
                          <a:latin typeface="Arial" charset="0"/>
                        </a:rPr>
                        <a:t>ve</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a:ln>
                            <a:noFill/>
                          </a:ln>
                          <a:solidFill>
                            <a:schemeClr val="tx1"/>
                          </a:solidFill>
                          <a:effectLst/>
                          <a:latin typeface="Arial" charset="0"/>
                        </a:rPr>
                        <a:t>Pasifleştirme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a:ln>
                            <a:noFill/>
                          </a:ln>
                          <a:solidFill>
                            <a:schemeClr val="tx1"/>
                          </a:solidFill>
                          <a:effectLst/>
                          <a:latin typeface="Arial" charset="0"/>
                        </a:rPr>
                        <a:t>Özneleştirmeve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a:ln>
                            <a:noFill/>
                          </a:ln>
                          <a:solidFill>
                            <a:schemeClr val="tx1"/>
                          </a:solidFill>
                          <a:effectLst/>
                          <a:latin typeface="Arial" charset="0"/>
                        </a:rPr>
                        <a:t>Etkinleştirme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220599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a:ln>
                            <a:noFill/>
                          </a:ln>
                          <a:solidFill>
                            <a:schemeClr val="tx1"/>
                          </a:solidFill>
                          <a:effectLst/>
                          <a:latin typeface="Arial" charset="0"/>
                        </a:rPr>
                        <a:t>Parçalama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a:ln>
                            <a:noFill/>
                          </a:ln>
                          <a:solidFill>
                            <a:schemeClr val="tx1"/>
                          </a:solidFill>
                          <a:effectLst/>
                          <a:latin typeface="Arial" charset="0"/>
                        </a:rPr>
                        <a:t>Biraraya Getirme ve Diyalog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94488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a:ln>
                            <a:noFill/>
                          </a:ln>
                          <a:solidFill>
                            <a:schemeClr val="tx1"/>
                          </a:solidFill>
                          <a:effectLst/>
                          <a:latin typeface="Arial" charset="0"/>
                        </a:rPr>
                        <a:t>Kültürel İstila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2800" b="0" i="0" u="none" strike="noStrike" cap="none" normalizeH="0" baseline="0">
                          <a:ln>
                            <a:noFill/>
                          </a:ln>
                          <a:solidFill>
                            <a:schemeClr val="tx1"/>
                          </a:solidFill>
                          <a:effectLst/>
                          <a:latin typeface="Arial" charset="0"/>
                        </a:rPr>
                        <a:t>Kültürel Eylem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971196601"/>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tr-TR"/>
              <a:t>“Yeni Sol” Söylem</a:t>
            </a:r>
          </a:p>
        </p:txBody>
      </p:sp>
      <p:sp>
        <p:nvSpPr>
          <p:cNvPr id="36867" name="Rectangle 3"/>
          <p:cNvSpPr>
            <a:spLocks noGrp="1" noChangeArrowheads="1"/>
          </p:cNvSpPr>
          <p:nvPr>
            <p:ph type="body" idx="1"/>
          </p:nvPr>
        </p:nvSpPr>
        <p:spPr/>
        <p:txBody>
          <a:bodyPr/>
          <a:lstStyle/>
          <a:p>
            <a:r>
              <a:rPr lang="tr-TR"/>
              <a:t>Egemen söylemin üretildiği merkezlere yakındır (AB ve DB).</a:t>
            </a:r>
          </a:p>
          <a:p>
            <a:pPr>
              <a:buFontTx/>
              <a:buNone/>
            </a:pPr>
            <a:endParaRPr lang="tr-TR"/>
          </a:p>
        </p:txBody>
      </p:sp>
    </p:spTree>
    <p:extLst>
      <p:ext uri="{BB962C8B-B14F-4D97-AF65-F5344CB8AC3E}">
        <p14:creationId xmlns:p14="http://schemas.microsoft.com/office/powerpoint/2010/main" val="134620293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tr-TR"/>
              <a:t>“Yeni Sol” Söylem</a:t>
            </a:r>
          </a:p>
        </p:txBody>
      </p:sp>
      <p:sp>
        <p:nvSpPr>
          <p:cNvPr id="37891" name="Rectangle 3"/>
          <p:cNvSpPr>
            <a:spLocks noGrp="1" noChangeArrowheads="1"/>
          </p:cNvSpPr>
          <p:nvPr>
            <p:ph type="body" idx="1"/>
          </p:nvPr>
        </p:nvSpPr>
        <p:spPr/>
        <p:txBody>
          <a:bodyPr/>
          <a:lstStyle/>
          <a:p>
            <a:r>
              <a:rPr lang="tr-TR"/>
              <a:t>Egemen söylemin kavramlarını aynen kullanmaktadır (Sosyal dışlanma, sosyal diyalog)</a:t>
            </a:r>
          </a:p>
        </p:txBody>
      </p:sp>
    </p:spTree>
    <p:extLst>
      <p:ext uri="{BB962C8B-B14F-4D97-AF65-F5344CB8AC3E}">
        <p14:creationId xmlns:p14="http://schemas.microsoft.com/office/powerpoint/2010/main" val="135678526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tr-TR"/>
              <a:t>“Yeni Sol” Söylem</a:t>
            </a:r>
          </a:p>
        </p:txBody>
      </p:sp>
      <p:sp>
        <p:nvSpPr>
          <p:cNvPr id="38915" name="Rectangle 3"/>
          <p:cNvSpPr>
            <a:spLocks noGrp="1" noChangeArrowheads="1"/>
          </p:cNvSpPr>
          <p:nvPr>
            <p:ph type="body" idx="1"/>
          </p:nvPr>
        </p:nvSpPr>
        <p:spPr/>
        <p:txBody>
          <a:bodyPr/>
          <a:lstStyle/>
          <a:p>
            <a:r>
              <a:rPr lang="tr-TR" dirty="0"/>
              <a:t>Egemen söylemin bir çok politika önerisini “gerçekçi” bulmaktadır.</a:t>
            </a:r>
          </a:p>
        </p:txBody>
      </p:sp>
    </p:spTree>
    <p:extLst>
      <p:ext uri="{BB962C8B-B14F-4D97-AF65-F5344CB8AC3E}">
        <p14:creationId xmlns:p14="http://schemas.microsoft.com/office/powerpoint/2010/main" val="354928042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Effect transition="in" filter="wipe(down)">
                                      <p:cBhvr>
                                        <p:cTn id="7" dur="500"/>
                                        <p:tgtEl>
                                          <p:spTgt spid="389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tr-TR"/>
              <a:t>“Yeni Sol” Söylem</a:t>
            </a:r>
          </a:p>
        </p:txBody>
      </p:sp>
      <p:sp>
        <p:nvSpPr>
          <p:cNvPr id="39939" name="Rectangle 3"/>
          <p:cNvSpPr>
            <a:spLocks noGrp="1" noChangeArrowheads="1"/>
          </p:cNvSpPr>
          <p:nvPr>
            <p:ph type="body" idx="1"/>
          </p:nvPr>
        </p:nvSpPr>
        <p:spPr/>
        <p:txBody>
          <a:bodyPr/>
          <a:lstStyle/>
          <a:p>
            <a:r>
              <a:rPr lang="tr-TR" dirty="0"/>
              <a:t>Devlet-Yurttaş ilişkisini sorgulamaktadır</a:t>
            </a:r>
          </a:p>
          <a:p>
            <a:r>
              <a:rPr lang="tr-TR" dirty="0"/>
              <a:t>Devlet Paternalizmini sorgulamaktadır.</a:t>
            </a:r>
          </a:p>
          <a:p>
            <a:endParaRPr lang="tr-TR" dirty="0"/>
          </a:p>
        </p:txBody>
      </p:sp>
    </p:spTree>
    <p:extLst>
      <p:ext uri="{BB962C8B-B14F-4D97-AF65-F5344CB8AC3E}">
        <p14:creationId xmlns:p14="http://schemas.microsoft.com/office/powerpoint/2010/main" val="92344487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animEffect transition="in" filter="wipe(down)">
                                      <p:cBhvr>
                                        <p:cTn id="7" dur="500"/>
                                        <p:tgtEl>
                                          <p:spTgt spid="399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9939">
                                            <p:txEl>
                                              <p:pRg st="1" end="1"/>
                                            </p:txEl>
                                          </p:spTgt>
                                        </p:tgtEl>
                                        <p:attrNameLst>
                                          <p:attrName>style.visibility</p:attrName>
                                        </p:attrNameLst>
                                      </p:cBhvr>
                                      <p:to>
                                        <p:strVal val="visible"/>
                                      </p:to>
                                    </p:set>
                                    <p:animEffect transition="in" filter="wipe(down)">
                                      <p:cBhvr>
                                        <p:cTn id="12" dur="500"/>
                                        <p:tgtEl>
                                          <p:spTgt spid="3993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tr-TR"/>
              <a:t>“Yeni Sol” Söylem</a:t>
            </a:r>
          </a:p>
        </p:txBody>
      </p:sp>
      <p:sp>
        <p:nvSpPr>
          <p:cNvPr id="43011" name="Rectangle 3"/>
          <p:cNvSpPr>
            <a:spLocks noGrp="1" noChangeArrowheads="1"/>
          </p:cNvSpPr>
          <p:nvPr>
            <p:ph type="body" idx="1"/>
          </p:nvPr>
        </p:nvSpPr>
        <p:spPr/>
        <p:txBody>
          <a:bodyPr/>
          <a:lstStyle/>
          <a:p>
            <a:r>
              <a:rPr lang="tr-TR" dirty="0"/>
              <a:t>“Geleneksel” sol odakları eleştirmektedir.</a:t>
            </a:r>
          </a:p>
          <a:p>
            <a:r>
              <a:rPr lang="tr-TR" dirty="0"/>
              <a:t>“</a:t>
            </a:r>
            <a:r>
              <a:rPr lang="tr-TR" dirty="0" err="1"/>
              <a:t>Stalinist</a:t>
            </a:r>
            <a:r>
              <a:rPr lang="tr-TR" dirty="0"/>
              <a:t>” Geleneğe Karşı Özgürlükçü Sol</a:t>
            </a:r>
          </a:p>
        </p:txBody>
      </p:sp>
    </p:spTree>
    <p:extLst>
      <p:ext uri="{BB962C8B-B14F-4D97-AF65-F5344CB8AC3E}">
        <p14:creationId xmlns:p14="http://schemas.microsoft.com/office/powerpoint/2010/main" val="61566410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animEffect transition="in" filter="wipe(down)">
                                      <p:cBhvr>
                                        <p:cTn id="7" dur="500"/>
                                        <p:tgtEl>
                                          <p:spTgt spid="430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3011">
                                            <p:txEl>
                                              <p:pRg st="1" end="1"/>
                                            </p:txEl>
                                          </p:spTgt>
                                        </p:tgtEl>
                                        <p:attrNameLst>
                                          <p:attrName>style.visibility</p:attrName>
                                        </p:attrNameLst>
                                      </p:cBhvr>
                                      <p:to>
                                        <p:strVal val="visible"/>
                                      </p:to>
                                    </p:set>
                                    <p:animEffect transition="in" filter="wipe(down)">
                                      <p:cBhvr>
                                        <p:cTn id="12" dur="500"/>
                                        <p:tgtEl>
                                          <p:spTgt spid="430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tr-TR"/>
              <a:t>“Yeni Sol” Söylem</a:t>
            </a:r>
          </a:p>
        </p:txBody>
      </p:sp>
      <p:sp>
        <p:nvSpPr>
          <p:cNvPr id="40963" name="Rectangle 3"/>
          <p:cNvSpPr>
            <a:spLocks noGrp="1" noChangeArrowheads="1"/>
          </p:cNvSpPr>
          <p:nvPr>
            <p:ph type="body" idx="1"/>
          </p:nvPr>
        </p:nvSpPr>
        <p:spPr/>
        <p:txBody>
          <a:bodyPr/>
          <a:lstStyle/>
          <a:p>
            <a:pPr>
              <a:buFontTx/>
              <a:buNone/>
            </a:pPr>
            <a:r>
              <a:rPr lang="tr-TR"/>
              <a:t>İki öneri üzerinde durmaktadır:</a:t>
            </a:r>
          </a:p>
          <a:p>
            <a:pPr>
              <a:buFontTx/>
              <a:buNone/>
            </a:pPr>
            <a:r>
              <a:rPr lang="tr-TR"/>
              <a:t>	1. Vergilerle finanse edilecek bir sosyal politika alanı</a:t>
            </a:r>
          </a:p>
          <a:p>
            <a:pPr>
              <a:buFontTx/>
              <a:buNone/>
            </a:pPr>
            <a:endParaRPr lang="tr-TR"/>
          </a:p>
          <a:p>
            <a:pPr>
              <a:buFontTx/>
              <a:buNone/>
            </a:pPr>
            <a:r>
              <a:rPr lang="tr-TR"/>
              <a:t>	2. Vatandaşlık geliri</a:t>
            </a:r>
          </a:p>
        </p:txBody>
      </p:sp>
    </p:spTree>
    <p:extLst>
      <p:ext uri="{BB962C8B-B14F-4D97-AF65-F5344CB8AC3E}">
        <p14:creationId xmlns:p14="http://schemas.microsoft.com/office/powerpoint/2010/main" val="2313006518"/>
      </p:ext>
    </p:extLst>
  </p:cSld>
  <p:clrMapOvr>
    <a:masterClrMapping/>
  </p:clrMapOvr>
  <p:transition/>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675</Words>
  <Application>Microsoft Office PowerPoint</Application>
  <PresentationFormat>Geniş ekran</PresentationFormat>
  <Paragraphs>147</Paragraphs>
  <Slides>37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37</vt:i4>
      </vt:variant>
    </vt:vector>
  </HeadingPairs>
  <TitlesOfParts>
    <vt:vector size="41" baseType="lpstr">
      <vt:lpstr>Arial</vt:lpstr>
      <vt:lpstr>Calibri</vt:lpstr>
      <vt:lpstr>Calibri Light</vt:lpstr>
      <vt:lpstr>Office Teması</vt:lpstr>
      <vt:lpstr>PowerPoint Sunusu</vt:lpstr>
      <vt:lpstr>“Yeni Sol” Söylem</vt:lpstr>
      <vt:lpstr>“Yeni Sol” Söylem</vt:lpstr>
      <vt:lpstr>“Yeni Sol” Söylem</vt:lpstr>
      <vt:lpstr>“Yeni Sol” Söylem</vt:lpstr>
      <vt:lpstr>“Yeni Sol” Söylem</vt:lpstr>
      <vt:lpstr>“Yeni Sol” Söylem</vt:lpstr>
      <vt:lpstr>“Yeni Sol” Söylem</vt:lpstr>
      <vt:lpstr>“Yeni Sol” Söylem</vt:lpstr>
      <vt:lpstr>“Yeni Sol” Söylemin Eleştirisi</vt:lpstr>
      <vt:lpstr>“Yeni Sol” Söylemin Eleştirisi</vt:lpstr>
      <vt:lpstr>“Yeni Sol” Söylemin Eleştirisi</vt:lpstr>
      <vt:lpstr>“Yeni Sol” Söylemin Eleştirisi</vt:lpstr>
      <vt:lpstr>“Yeni Sol” Söylemin Eleştirisi</vt:lpstr>
      <vt:lpstr>“Sosyal Demokrat” Söylem</vt:lpstr>
      <vt:lpstr>“Sosyal Demokrat” Söylem</vt:lpstr>
      <vt:lpstr>“Sosyal Demokrat” Söylem</vt:lpstr>
      <vt:lpstr>“Sosyal Demokrat” Söylem</vt:lpstr>
      <vt:lpstr>“Sosyal Demokrat” Söylemin Eleştirisi</vt:lpstr>
      <vt:lpstr>“Sosyal Demokrat” Söyleme İçin Bir Not</vt:lpstr>
      <vt:lpstr>21. Yüzyıl için Sosyal Politika: Alternatif Yaklaşım</vt:lpstr>
      <vt:lpstr>21. Yüzyıl için Sosyal Politika: Alternatif Yaklaşım</vt:lpstr>
      <vt:lpstr>21. Yüzyıl için Sosyal Politika: Alternatif Yaklaşım</vt:lpstr>
      <vt:lpstr>21. Yüzyıl için Sosyal Politika: Alternatif Yaklaşım</vt:lpstr>
      <vt:lpstr>21. Yüzyıl için Sosyal Politika: Alternatif Yaklaşım</vt:lpstr>
      <vt:lpstr>21. Yüzyıl için Sosyal Politika: Alternatif Yaklaşım</vt:lpstr>
      <vt:lpstr>21. Yüzyıl için Sosyal Politika: Alternatif Yaklaşım</vt:lpstr>
      <vt:lpstr>21. Yüzyıl için Sosyal Politika: Alternatif Yaklaşım</vt:lpstr>
      <vt:lpstr>21. Yüzyıl için Sosyal Politika: Alternatif Yaklaşım</vt:lpstr>
      <vt:lpstr>21. Yüzyıl için Sosyal Politika: Alternatif Yaklaşım</vt:lpstr>
      <vt:lpstr>21. Yüzyıl için Sosyal Politika: Alternatif Yaklaşım</vt:lpstr>
      <vt:lpstr>21. Yüzyıl için Sosyal Politika: Alternatif Yaklaşım</vt:lpstr>
      <vt:lpstr>21. Yüzyıl için Sosyal Politika: Alternatif Yaklaşım</vt:lpstr>
      <vt:lpstr>21. Yüzyıl için Sosyal Politika: Alternatif Yaklaşım</vt:lpstr>
      <vt:lpstr>21. Yüzyıl için Sosyal Politika: Alternatif Yaklaşım</vt:lpstr>
      <vt:lpstr>21. Yüzyıl için Sosyal Politika: Alternatif Yaklaşım</vt:lpstr>
      <vt:lpstr>21. Yüzyıl için Sosyal Politika: Alternatif Yaklaşım</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Asus</cp:lastModifiedBy>
  <cp:revision>1</cp:revision>
  <dcterms:created xsi:type="dcterms:W3CDTF">2020-06-24T22:52:14Z</dcterms:created>
  <dcterms:modified xsi:type="dcterms:W3CDTF">2020-06-24T22:53:04Z</dcterms:modified>
</cp:coreProperties>
</file>