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62" r:id="rId2"/>
    <p:sldId id="263" r:id="rId3"/>
    <p:sldId id="264" r:id="rId4"/>
    <p:sldId id="265" r:id="rId5"/>
    <p:sldId id="266"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 id="285"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A0100C76-50AD-497B-B5EC-E554FF827556}">
          <p14:sldIdLst>
            <p14:sldId id="262"/>
            <p14:sldId id="263"/>
            <p14:sldId id="264"/>
            <p14:sldId id="265"/>
            <p14:sldId id="266"/>
            <p14:sldId id="268"/>
            <p14:sldId id="269"/>
            <p14:sldId id="270"/>
            <p14:sldId id="271"/>
            <p14:sldId id="272"/>
            <p14:sldId id="273"/>
            <p14:sldId id="274"/>
            <p14:sldId id="275"/>
            <p14:sldId id="276"/>
            <p14:sldId id="277"/>
            <p14:sldId id="278"/>
            <p14:sldId id="279"/>
            <p14:sldId id="280"/>
            <p14:sldId id="281"/>
            <p14:sldId id="282"/>
            <p14:sldId id="283"/>
            <p14:sldId id="284"/>
            <p14:sldId id="28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23" autoAdjust="0"/>
    <p:restoredTop sz="91165" autoAdjust="0"/>
  </p:normalViewPr>
  <p:slideViewPr>
    <p:cSldViewPr snapToGrid="0">
      <p:cViewPr varScale="1">
        <p:scale>
          <a:sx n="68" d="100"/>
          <a:sy n="68" d="100"/>
        </p:scale>
        <p:origin x="696" y="5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2709B0-91D0-4D11-B3DF-4E610F886C3D}" type="datetimeFigureOut">
              <a:rPr lang="tr-TR" smtClean="0"/>
              <a:t>17.03.2021</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F5BD26-31FF-4EFE-8844-FBD8AC7D5401}" type="slidenum">
              <a:rPr lang="tr-TR" smtClean="0"/>
              <a:t>‹#›</a:t>
            </a:fld>
            <a:endParaRPr lang="tr-TR"/>
          </a:p>
        </p:txBody>
      </p:sp>
    </p:spTree>
    <p:extLst>
      <p:ext uri="{BB962C8B-B14F-4D97-AF65-F5344CB8AC3E}">
        <p14:creationId xmlns:p14="http://schemas.microsoft.com/office/powerpoint/2010/main" val="3659607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1</a:t>
            </a:fld>
            <a:endParaRPr lang="tr-TR"/>
          </a:p>
        </p:txBody>
      </p:sp>
    </p:spTree>
    <p:extLst>
      <p:ext uri="{BB962C8B-B14F-4D97-AF65-F5344CB8AC3E}">
        <p14:creationId xmlns:p14="http://schemas.microsoft.com/office/powerpoint/2010/main" val="4095288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2A2CAA-DB2D-40D6-9443-9373E44DC6C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4006DB6-41EB-453E-9C5C-B692031053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E2BFAEC-3388-4361-AB88-5D06F9441641}"/>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A48CFC53-EA6D-4A4C-BA1A-8EA96A14F56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A55D70C-A23E-4292-A192-068CF0155546}"/>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4168219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2BAD96-BBED-4A39-84E1-7E03487E0EA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AA7D8A6-EE80-4148-A9D2-5C2700953FC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91F4FAB-0343-44E5-A21C-E02208A9D4DC}"/>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2930F1BB-0E91-499A-86A6-E8AAC7C91DA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4648B00-5D57-4E01-AB80-B62DB4DE527F}"/>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4173293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75D0A83-BDAB-4145-843D-D71314CD936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C1182D6-AAA3-4DDD-9B84-E92DD8FE571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74E561F-8A84-41CC-A35F-3ED741B702D9}"/>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35073076-4C89-406E-9FFB-851B384A13A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23E8F24-2402-4D77-BD3E-950CB8C15B93}"/>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791105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00A79AA-BFE2-4213-80C3-824C8167C42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898C365-C6AF-4711-8C15-D65B590108E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2B411B2-AD9B-4F1F-B970-8B29EE3D8E46}"/>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C10068FE-FCC1-49C5-B368-63CA7BF19F2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ADFCF74-0299-496D-B54F-D01EC3CD873A}"/>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3478090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ED3BED-4EA7-43D8-B0A1-328B970215D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FC0A3205-B1FC-463F-908F-140706152A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17CE9B4-2FE5-425B-9118-30B1C41BFD2D}"/>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22F3CB70-1FBD-402A-8D2B-2C11B970841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A371780-AF9C-47A5-86FD-BA77CFB30D23}"/>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813953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BE3819-A939-429F-8556-4C5FB0A70E9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52531AE-0559-4A37-8A3E-8C3DB2A7A062}"/>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35FB0DA8-C82C-4E8B-8923-680732858DC4}"/>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9A06E330-AB11-4D37-B0E9-90696A130DED}"/>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6" name="Alt Bilgi Yer Tutucusu 5">
            <a:extLst>
              <a:ext uri="{FF2B5EF4-FFF2-40B4-BE49-F238E27FC236}">
                <a16:creationId xmlns:a16="http://schemas.microsoft.com/office/drawing/2014/main" id="{91AC3982-36C8-4343-87F5-BE29AFC987B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184E4F2-B4D3-40A0-9D7D-9DD8BA95868D}"/>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237666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B1E87F-B7B0-4A1A-9A60-56979A36C42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3DDEAE2-ECA7-4806-8A48-CA848BFE0D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19A47B6F-325F-4F25-86FB-341AA0BDCFE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DD4157A-C08C-4F93-8DC6-0A6DFD1095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6E8950DA-A577-4DFD-BEA0-BEF41F6A4E1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FAD63B3-5BFD-4DDA-9049-0F6DF7F3A982}"/>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8" name="Alt Bilgi Yer Tutucusu 7">
            <a:extLst>
              <a:ext uri="{FF2B5EF4-FFF2-40B4-BE49-F238E27FC236}">
                <a16:creationId xmlns:a16="http://schemas.microsoft.com/office/drawing/2014/main" id="{A94B81AA-E12B-488C-949B-0811B3FCEA5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E1B7B0FE-AF95-49DD-8A33-7514C7D55867}"/>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3961882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D5C225-A583-4C18-9D8B-357B8F82D15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058D30E4-4496-4292-8C0D-A05ECCE2A2D4}"/>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4" name="Alt Bilgi Yer Tutucusu 3">
            <a:extLst>
              <a:ext uri="{FF2B5EF4-FFF2-40B4-BE49-F238E27FC236}">
                <a16:creationId xmlns:a16="http://schemas.microsoft.com/office/drawing/2014/main" id="{4AB084F3-5A00-4D80-B899-8D8AEBBEC33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62630FB5-2AF3-4295-AAA4-251EAB802757}"/>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883000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733E5D9B-E93D-4815-A8CF-F02DED25636E}"/>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3" name="Alt Bilgi Yer Tutucusu 2">
            <a:extLst>
              <a:ext uri="{FF2B5EF4-FFF2-40B4-BE49-F238E27FC236}">
                <a16:creationId xmlns:a16="http://schemas.microsoft.com/office/drawing/2014/main" id="{EDA7509E-5BE0-4B85-A4FF-CE67834DA6A8}"/>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C301378-9210-45A8-8998-874D2630FCE5}"/>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3516388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23C837-D1AE-4F18-B514-736CC0C4893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24D33A0-F99B-4D14-8F38-33FDCE1E3F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FE93742-DF3A-48FE-8807-184B132130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FE517BC-5F1D-4376-ADC8-580D909270F3}"/>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6" name="Alt Bilgi Yer Tutucusu 5">
            <a:extLst>
              <a:ext uri="{FF2B5EF4-FFF2-40B4-BE49-F238E27FC236}">
                <a16:creationId xmlns:a16="http://schemas.microsoft.com/office/drawing/2014/main" id="{1C669896-DAD2-4D26-94F9-970F85B1DB0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F9041BB-3F88-46A0-9216-5E22060837C5}"/>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744584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12A40B-6A2F-4541-AC0C-C3CF67FC0DC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BC5ECFF-CD81-445C-9720-DECFF0D126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DC6B63A-023B-4566-A20D-6BEBC2D1F9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953608E-2F4C-4372-ADB9-52789F8BEDF8}"/>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6" name="Alt Bilgi Yer Tutucusu 5">
            <a:extLst>
              <a:ext uri="{FF2B5EF4-FFF2-40B4-BE49-F238E27FC236}">
                <a16:creationId xmlns:a16="http://schemas.microsoft.com/office/drawing/2014/main" id="{B5879648-5CD1-4EBB-8F2A-BA38C9A2CF6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487EB75-BC4D-4511-80B6-2E3A8430E06F}"/>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084299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6EFE050-66B3-4814-989E-00FF04783F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1BE0CDF-08D4-4A9D-8E40-9B130AFEBF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2F19D00-D274-4B71-BBE4-7172A50B67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2E090D4D-C288-46BD-9B43-8F38A99E8C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7D9FC177-BA39-4BBD-B39B-838AE95F49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314F0B-EE60-458F-9CA9-CF9007E42D25}" type="slidenum">
              <a:rPr lang="tr-TR" smtClean="0"/>
              <a:t>‹#›</a:t>
            </a:fld>
            <a:endParaRPr lang="tr-TR"/>
          </a:p>
        </p:txBody>
      </p:sp>
    </p:spTree>
    <p:extLst>
      <p:ext uri="{BB962C8B-B14F-4D97-AF65-F5344CB8AC3E}">
        <p14:creationId xmlns:p14="http://schemas.microsoft.com/office/powerpoint/2010/main" val="21439958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suleymanirvan.blogspot.com/2017/08/yurttas-gazeteciligi-nedir-ne-degildir.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84B77F-7B7D-40E3-90B4-B46F57191859}"/>
              </a:ext>
            </a:extLst>
          </p:cNvPr>
          <p:cNvSpPr>
            <a:spLocks noGrp="1"/>
          </p:cNvSpPr>
          <p:nvPr>
            <p:ph type="ctrTitle"/>
          </p:nvPr>
        </p:nvSpPr>
        <p:spPr>
          <a:xfrm>
            <a:off x="1003610" y="823865"/>
            <a:ext cx="10639146" cy="3134818"/>
          </a:xfrm>
        </p:spPr>
        <p:txBody>
          <a:bodyPr>
            <a:normAutofit fontScale="90000"/>
          </a:bodyPr>
          <a:lstStyle/>
          <a:p>
            <a:r>
              <a:rPr lang="tr-TR" sz="4800" b="1" dirty="0">
                <a:solidFill>
                  <a:srgbClr val="FF0000"/>
                </a:solidFill>
              </a:rPr>
              <a:t>YENİ MEDYA YENİ TEKNOLOJİLER</a:t>
            </a:r>
            <a:br>
              <a:rPr lang="tr-TR" sz="4800" dirty="0"/>
            </a:br>
            <a:br>
              <a:rPr lang="tr-TR" dirty="0"/>
            </a:br>
            <a:r>
              <a:rPr lang="tr-TR" dirty="0"/>
              <a:t>7. Hafta: Sosyal Medyada Etkileşim</a:t>
            </a:r>
            <a:br>
              <a:rPr lang="tr-TR" dirty="0"/>
            </a:br>
            <a:r>
              <a:rPr lang="tr-TR" dirty="0"/>
              <a:t>(Ünite 5) </a:t>
            </a:r>
          </a:p>
        </p:txBody>
      </p:sp>
    </p:spTree>
    <p:extLst>
      <p:ext uri="{BB962C8B-B14F-4D97-AF65-F5344CB8AC3E}">
        <p14:creationId xmlns:p14="http://schemas.microsoft.com/office/powerpoint/2010/main" val="2773429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5A357D-CFFC-4470-A960-4F8C1746BFE6}"/>
              </a:ext>
            </a:extLst>
          </p:cNvPr>
          <p:cNvSpPr>
            <a:spLocks noGrp="1"/>
          </p:cNvSpPr>
          <p:nvPr>
            <p:ph type="title"/>
          </p:nvPr>
        </p:nvSpPr>
        <p:spPr/>
        <p:txBody>
          <a:bodyPr/>
          <a:lstStyle/>
          <a:p>
            <a:r>
              <a:rPr lang="tr-TR" dirty="0"/>
              <a:t>Sanal Cemaatler / Topluluklar</a:t>
            </a:r>
          </a:p>
        </p:txBody>
      </p:sp>
      <p:sp>
        <p:nvSpPr>
          <p:cNvPr id="3" name="İçerik Yer Tutucusu 2">
            <a:extLst>
              <a:ext uri="{FF2B5EF4-FFF2-40B4-BE49-F238E27FC236}">
                <a16:creationId xmlns:a16="http://schemas.microsoft.com/office/drawing/2014/main" id="{A6122E86-E5FA-4D49-BC41-589B4109ACD6}"/>
              </a:ext>
            </a:extLst>
          </p:cNvPr>
          <p:cNvSpPr>
            <a:spLocks noGrp="1"/>
          </p:cNvSpPr>
          <p:nvPr>
            <p:ph idx="1"/>
          </p:nvPr>
        </p:nvSpPr>
        <p:spPr>
          <a:xfrm>
            <a:off x="838200" y="2021983"/>
            <a:ext cx="10515600" cy="4154980"/>
          </a:xfrm>
        </p:spPr>
        <p:txBody>
          <a:bodyPr/>
          <a:lstStyle/>
          <a:p>
            <a:pPr marL="0" indent="0">
              <a:buNone/>
            </a:pPr>
            <a:r>
              <a:rPr lang="tr-TR" dirty="0"/>
              <a:t>Örneğin çok kullanıcılı devasa bir çevrimiçi oyun çerçevesinde eğlenme amacıyla bir araya gelen bir oyuncu topluluğu bir dayanışma örneği de sergilerken bir yandan da ekonomik bir çıkar birliği de </a:t>
            </a:r>
            <a:r>
              <a:rPr lang="tr-TR" dirty="0" err="1"/>
              <a:t>gelştirir</a:t>
            </a:r>
            <a:r>
              <a:rPr lang="tr-TR" dirty="0"/>
              <a:t>. Ya da farklı bir yaşam biçimini, dünya görüşünü, hobiyi yaymak amacıyla yazılan bir </a:t>
            </a:r>
            <a:r>
              <a:rPr lang="tr-TR" dirty="0" err="1"/>
              <a:t>blog</a:t>
            </a:r>
            <a:r>
              <a:rPr lang="tr-TR" dirty="0"/>
              <a:t> aynı zamanda çok izlendiği için reklam geliri elde edebilir ve çevrimdışı medyada da yer alabilir.</a:t>
            </a:r>
          </a:p>
        </p:txBody>
      </p:sp>
    </p:spTree>
    <p:extLst>
      <p:ext uri="{BB962C8B-B14F-4D97-AF65-F5344CB8AC3E}">
        <p14:creationId xmlns:p14="http://schemas.microsoft.com/office/powerpoint/2010/main" val="41359195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74BC83-85EE-47F9-9708-7AC4060A63E1}"/>
              </a:ext>
            </a:extLst>
          </p:cNvPr>
          <p:cNvSpPr>
            <a:spLocks noGrp="1"/>
          </p:cNvSpPr>
          <p:nvPr>
            <p:ph type="title"/>
          </p:nvPr>
        </p:nvSpPr>
        <p:spPr/>
        <p:txBody>
          <a:bodyPr/>
          <a:lstStyle/>
          <a:p>
            <a:r>
              <a:rPr lang="tr-TR" dirty="0"/>
              <a:t>Sanal Cemaatler / Topluluklar</a:t>
            </a:r>
          </a:p>
        </p:txBody>
      </p:sp>
      <p:sp>
        <p:nvSpPr>
          <p:cNvPr id="3" name="İçerik Yer Tutucusu 2">
            <a:extLst>
              <a:ext uri="{FF2B5EF4-FFF2-40B4-BE49-F238E27FC236}">
                <a16:creationId xmlns:a16="http://schemas.microsoft.com/office/drawing/2014/main" id="{DB3DF0B7-F753-4ACB-9758-C110016EB20F}"/>
              </a:ext>
            </a:extLst>
          </p:cNvPr>
          <p:cNvSpPr>
            <a:spLocks noGrp="1"/>
          </p:cNvSpPr>
          <p:nvPr>
            <p:ph idx="1"/>
          </p:nvPr>
        </p:nvSpPr>
        <p:spPr>
          <a:xfrm>
            <a:off x="437883" y="1825624"/>
            <a:ext cx="11365604" cy="4948663"/>
          </a:xfrm>
        </p:spPr>
        <p:txBody>
          <a:bodyPr>
            <a:normAutofit/>
          </a:bodyPr>
          <a:lstStyle/>
          <a:p>
            <a:r>
              <a:rPr lang="tr-TR" dirty="0"/>
              <a:t>Genel algının aksine sosyal ağ sitelerin üzerinde biçimlendirilen grupların çoğu yabancılardan oluşmaz. </a:t>
            </a:r>
          </a:p>
          <a:p>
            <a:pPr marL="0" indent="0">
              <a:buNone/>
            </a:pPr>
            <a:r>
              <a:rPr lang="tr-TR" dirty="0"/>
              <a:t>Bireyler daha çok</a:t>
            </a:r>
          </a:p>
          <a:p>
            <a:pPr lvl="1"/>
            <a:r>
              <a:rPr lang="tr-TR" dirty="0"/>
              <a:t>kendilerine benzeyen</a:t>
            </a:r>
          </a:p>
          <a:p>
            <a:pPr lvl="1"/>
            <a:r>
              <a:rPr lang="tr-TR" dirty="0"/>
              <a:t>ortak bir dil kullanabildikleri</a:t>
            </a:r>
          </a:p>
          <a:p>
            <a:pPr lvl="1"/>
            <a:r>
              <a:rPr lang="tr-TR" dirty="0"/>
              <a:t>çoğunlukla çevrimdışı yaşamda ilişkisi olduğu bireylerle bir araya gelmektedirler.  </a:t>
            </a:r>
          </a:p>
          <a:p>
            <a:pPr marL="0" lvl="1" indent="0">
              <a:buNone/>
            </a:pPr>
            <a:endParaRPr lang="tr-TR" sz="2800" dirty="0"/>
          </a:p>
          <a:p>
            <a:pPr marL="0" lvl="1" indent="0">
              <a:buNone/>
            </a:pPr>
            <a:r>
              <a:rPr lang="tr-TR" sz="2800" b="1" dirty="0"/>
              <a:t>«Kültürel sermaye ortaklığı» </a:t>
            </a:r>
            <a:r>
              <a:rPr lang="tr-TR" sz="2800" dirty="0"/>
              <a:t>Sahip oldukları alışkanlıklara, görüş, duygu ve düşüncelere sahip başka kişilere ulaşma yani </a:t>
            </a:r>
            <a:r>
              <a:rPr lang="tr-TR" sz="2800" dirty="0" err="1"/>
              <a:t>Bourdieu’nun</a:t>
            </a:r>
            <a:r>
              <a:rPr lang="tr-TR" sz="2800" dirty="0"/>
              <a:t> deyimiyle “seçici yakınlıklar” kurma eğilimiyle bir araya gelmektedirler. Buna göre bireyler kendileriyle uyuşan, kendilerine benzer kişilerle ilişki kurma eğilimindedirler.</a:t>
            </a:r>
          </a:p>
        </p:txBody>
      </p:sp>
    </p:spTree>
    <p:extLst>
      <p:ext uri="{BB962C8B-B14F-4D97-AF65-F5344CB8AC3E}">
        <p14:creationId xmlns:p14="http://schemas.microsoft.com/office/powerpoint/2010/main" val="4177053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BC566A-7E6F-4377-8E0E-D295B2EE2201}"/>
              </a:ext>
            </a:extLst>
          </p:cNvPr>
          <p:cNvSpPr>
            <a:spLocks noGrp="1"/>
          </p:cNvSpPr>
          <p:nvPr>
            <p:ph type="title"/>
          </p:nvPr>
        </p:nvSpPr>
        <p:spPr/>
        <p:txBody>
          <a:bodyPr/>
          <a:lstStyle/>
          <a:p>
            <a:r>
              <a:rPr lang="tr-TR" dirty="0"/>
              <a:t>Dijital aktivizm</a:t>
            </a:r>
          </a:p>
        </p:txBody>
      </p:sp>
      <p:sp>
        <p:nvSpPr>
          <p:cNvPr id="3" name="İçerik Yer Tutucusu 2">
            <a:extLst>
              <a:ext uri="{FF2B5EF4-FFF2-40B4-BE49-F238E27FC236}">
                <a16:creationId xmlns:a16="http://schemas.microsoft.com/office/drawing/2014/main" id="{6C057243-076D-4034-9775-614ED75DFEAE}"/>
              </a:ext>
            </a:extLst>
          </p:cNvPr>
          <p:cNvSpPr>
            <a:spLocks noGrp="1"/>
          </p:cNvSpPr>
          <p:nvPr>
            <p:ph idx="1"/>
          </p:nvPr>
        </p:nvSpPr>
        <p:spPr>
          <a:xfrm>
            <a:off x="611746" y="1825625"/>
            <a:ext cx="10742054" cy="4667250"/>
          </a:xfrm>
        </p:spPr>
        <p:txBody>
          <a:bodyPr>
            <a:normAutofit lnSpcReduction="10000"/>
          </a:bodyPr>
          <a:lstStyle/>
          <a:p>
            <a:pPr marL="0" indent="0">
              <a:buNone/>
            </a:pPr>
            <a:r>
              <a:rPr lang="tr-TR" b="1" dirty="0"/>
              <a:t>Dijital aktivizm</a:t>
            </a:r>
            <a:r>
              <a:rPr lang="tr-TR" dirty="0"/>
              <a:t>, internet ortamının belli siyasal, toplumsal, ekonomik amaçlar doğrultusunda örgütler tarafından kullanılması ve örgütün çevrimdışı etkinliklerinin ve varoluşunun desteklenmesidir.</a:t>
            </a:r>
          </a:p>
          <a:p>
            <a:pPr marL="0" indent="0">
              <a:buNone/>
            </a:pPr>
            <a:r>
              <a:rPr lang="tr-TR" dirty="0"/>
              <a:t>Yeni medya ortamının özellikle sivil toplum örgütleri ve toplumsal hareket </a:t>
            </a:r>
            <a:r>
              <a:rPr lang="tr-TR" dirty="0" err="1"/>
              <a:t>aktivistleri</a:t>
            </a:r>
            <a:r>
              <a:rPr lang="tr-TR" dirty="0"/>
              <a:t> için sağladığı olanaklar:</a:t>
            </a:r>
          </a:p>
          <a:p>
            <a:pPr lvl="1"/>
            <a:r>
              <a:rPr lang="tr-TR" dirty="0"/>
              <a:t>enformasyon temini,</a:t>
            </a:r>
          </a:p>
          <a:p>
            <a:pPr lvl="1"/>
            <a:r>
              <a:rPr lang="tr-TR" dirty="0"/>
              <a:t>üyeleri eyleme çağırma ve harekete geçirme,</a:t>
            </a:r>
          </a:p>
          <a:p>
            <a:pPr lvl="1"/>
            <a:r>
              <a:rPr lang="tr-TR" dirty="0"/>
              <a:t>üyeler arası diyalog ve etkileşim, </a:t>
            </a:r>
          </a:p>
          <a:p>
            <a:pPr lvl="1"/>
            <a:r>
              <a:rPr lang="tr-TR" dirty="0"/>
              <a:t>farklı hareketlere bağlı </a:t>
            </a:r>
            <a:r>
              <a:rPr lang="tr-TR" dirty="0" err="1"/>
              <a:t>aktivistler</a:t>
            </a:r>
            <a:r>
              <a:rPr lang="tr-TR" dirty="0"/>
              <a:t> ve STÖ’ler arasında bağlantı kurulmasını sağlama, </a:t>
            </a:r>
          </a:p>
          <a:p>
            <a:pPr lvl="1"/>
            <a:r>
              <a:rPr lang="tr-TR" dirty="0"/>
              <a:t>yaratıcı ifade olanakları</a:t>
            </a:r>
          </a:p>
          <a:p>
            <a:pPr lvl="1"/>
            <a:r>
              <a:rPr lang="tr-TR" dirty="0"/>
              <a:t>fon toplama ve kaynak yaratma</a:t>
            </a:r>
          </a:p>
        </p:txBody>
      </p:sp>
    </p:spTree>
    <p:extLst>
      <p:ext uri="{BB962C8B-B14F-4D97-AF65-F5344CB8AC3E}">
        <p14:creationId xmlns:p14="http://schemas.microsoft.com/office/powerpoint/2010/main" val="4182162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E14A39-8C29-445E-9580-1863A9972115}"/>
              </a:ext>
            </a:extLst>
          </p:cNvPr>
          <p:cNvSpPr>
            <a:spLocks noGrp="1"/>
          </p:cNvSpPr>
          <p:nvPr>
            <p:ph type="title"/>
          </p:nvPr>
        </p:nvSpPr>
        <p:spPr>
          <a:xfrm>
            <a:off x="1340285" y="384445"/>
            <a:ext cx="9350679" cy="1444356"/>
          </a:xfrm>
        </p:spPr>
        <p:txBody>
          <a:bodyPr>
            <a:noAutofit/>
          </a:bodyPr>
          <a:lstStyle/>
          <a:p>
            <a:r>
              <a:rPr lang="tr-TR" sz="3600" dirty="0"/>
              <a:t>Çevrimiçi Topluluklar – Dijital Oyunlar</a:t>
            </a:r>
          </a:p>
        </p:txBody>
      </p:sp>
      <p:sp>
        <p:nvSpPr>
          <p:cNvPr id="3" name="İçerik Yer Tutucusu 2">
            <a:extLst>
              <a:ext uri="{FF2B5EF4-FFF2-40B4-BE49-F238E27FC236}">
                <a16:creationId xmlns:a16="http://schemas.microsoft.com/office/drawing/2014/main" id="{387BA16B-538E-44DE-BDA5-281A843A6BAC}"/>
              </a:ext>
            </a:extLst>
          </p:cNvPr>
          <p:cNvSpPr>
            <a:spLocks noGrp="1"/>
          </p:cNvSpPr>
          <p:nvPr>
            <p:ph idx="1"/>
          </p:nvPr>
        </p:nvSpPr>
        <p:spPr>
          <a:xfrm>
            <a:off x="1026207" y="1899389"/>
            <a:ext cx="10648050" cy="3251208"/>
          </a:xfrm>
        </p:spPr>
        <p:txBody>
          <a:bodyPr>
            <a:normAutofit/>
          </a:bodyPr>
          <a:lstStyle/>
          <a:p>
            <a:pPr marL="0" indent="0">
              <a:buNone/>
            </a:pPr>
            <a:r>
              <a:rPr lang="tr-TR" dirty="0"/>
              <a:t>Bireysel oyuncular çoğunlukla çevrimiçi oyun platformlarında çeşitli topluluklara dahil olarak oyun oynamaya devam ederler. Bu topluluklara dahil olmak konusunda başarı, toplumsallaşma, keşif gibi çeşitli motivasyonlar söz konusudur.</a:t>
            </a:r>
          </a:p>
        </p:txBody>
      </p:sp>
    </p:spTree>
    <p:extLst>
      <p:ext uri="{BB962C8B-B14F-4D97-AF65-F5344CB8AC3E}">
        <p14:creationId xmlns:p14="http://schemas.microsoft.com/office/powerpoint/2010/main" val="1880712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5DCED4-9ADC-4812-A224-9501915527E0}"/>
              </a:ext>
            </a:extLst>
          </p:cNvPr>
          <p:cNvSpPr>
            <a:spLocks noGrp="1"/>
          </p:cNvSpPr>
          <p:nvPr>
            <p:ph type="title"/>
          </p:nvPr>
        </p:nvSpPr>
        <p:spPr/>
        <p:txBody>
          <a:bodyPr/>
          <a:lstStyle/>
          <a:p>
            <a:r>
              <a:rPr lang="tr-TR" sz="4400" dirty="0"/>
              <a:t>Dijital Oyunlar</a:t>
            </a:r>
            <a:endParaRPr lang="tr-TR" dirty="0"/>
          </a:p>
        </p:txBody>
      </p:sp>
      <p:sp>
        <p:nvSpPr>
          <p:cNvPr id="3" name="İçerik Yer Tutucusu 2">
            <a:extLst>
              <a:ext uri="{FF2B5EF4-FFF2-40B4-BE49-F238E27FC236}">
                <a16:creationId xmlns:a16="http://schemas.microsoft.com/office/drawing/2014/main" id="{1250D3FE-5F44-4535-AD36-DAE943D6CCD7}"/>
              </a:ext>
            </a:extLst>
          </p:cNvPr>
          <p:cNvSpPr>
            <a:spLocks noGrp="1"/>
          </p:cNvSpPr>
          <p:nvPr>
            <p:ph idx="1"/>
          </p:nvPr>
        </p:nvSpPr>
        <p:spPr/>
        <p:txBody>
          <a:bodyPr/>
          <a:lstStyle/>
          <a:p>
            <a:pPr marL="0" indent="0">
              <a:buNone/>
            </a:pPr>
            <a:r>
              <a:rPr lang="tr-TR" dirty="0"/>
              <a:t>Tüm bu motivasyonlardan başarı, oyun içerisinde karakterin performansını geliştirmeye yöneliktir. Toplumsallık ise, oyun dünyası içinde diğer oyuncular ile toplumsallaşmadır. Dahil olma ise, keşiften, rol yapmaya ve kaçışa değin alt motivasyonlar içermektedir.</a:t>
            </a:r>
          </a:p>
          <a:p>
            <a:pPr marL="0" indent="0">
              <a:buNone/>
            </a:pPr>
            <a:r>
              <a:rPr lang="tr-TR" dirty="0"/>
              <a:t>Dijital oyunlar kapsamında bireysel oyuncuların </a:t>
            </a:r>
            <a:r>
              <a:rPr lang="tr-TR" dirty="0" err="1"/>
              <a:t>biraraya</a:t>
            </a:r>
            <a:r>
              <a:rPr lang="tr-TR" dirty="0"/>
              <a:t> geldikleri ve belirli bir amaç uğruna ortak hareket ettikleri en önemli oluşum devasa çevrimiçi rol yapma oyunlarında (MMORPG-</a:t>
            </a:r>
            <a:r>
              <a:rPr lang="en-US" sz="1800" b="1" i="1" u="none" strike="noStrike" baseline="0" dirty="0">
                <a:latin typeface="Arial" panose="020B0604020202020204" pitchFamily="34" charset="0"/>
              </a:rPr>
              <a:t> Massively Multiplayer Online Role Playing Game</a:t>
            </a:r>
            <a:r>
              <a:rPr lang="tr-TR" dirty="0"/>
              <a:t>) var olan klan adı verilen topluluklardır. </a:t>
            </a:r>
            <a:r>
              <a:rPr lang="tr-TR" dirty="0" err="1"/>
              <a:t>Örn</a:t>
            </a:r>
            <a:r>
              <a:rPr lang="tr-TR" dirty="0"/>
              <a:t>. </a:t>
            </a:r>
            <a:r>
              <a:rPr lang="en-US" dirty="0"/>
              <a:t>World of Warcraft, </a:t>
            </a:r>
            <a:r>
              <a:rPr lang="en-US" dirty="0" err="1"/>
              <a:t>Dungeons&amp;Dragons</a:t>
            </a:r>
            <a:r>
              <a:rPr lang="en-US" dirty="0"/>
              <a:t>, </a:t>
            </a:r>
            <a:r>
              <a:rPr lang="en-US" dirty="0" err="1"/>
              <a:t>EverQuest</a:t>
            </a:r>
            <a:endParaRPr lang="tr-TR" dirty="0"/>
          </a:p>
        </p:txBody>
      </p:sp>
    </p:spTree>
    <p:extLst>
      <p:ext uri="{BB962C8B-B14F-4D97-AF65-F5344CB8AC3E}">
        <p14:creationId xmlns:p14="http://schemas.microsoft.com/office/powerpoint/2010/main" val="4183857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EE876C-6435-40B7-8868-ACB7B372FEB9}"/>
              </a:ext>
            </a:extLst>
          </p:cNvPr>
          <p:cNvSpPr>
            <a:spLocks noGrp="1"/>
          </p:cNvSpPr>
          <p:nvPr>
            <p:ph type="title"/>
          </p:nvPr>
        </p:nvSpPr>
        <p:spPr/>
        <p:txBody>
          <a:bodyPr/>
          <a:lstStyle/>
          <a:p>
            <a:r>
              <a:rPr lang="tr-TR" sz="4400" dirty="0"/>
              <a:t>Dijital Oyunlar</a:t>
            </a:r>
            <a:endParaRPr lang="tr-TR" dirty="0"/>
          </a:p>
        </p:txBody>
      </p:sp>
      <p:sp>
        <p:nvSpPr>
          <p:cNvPr id="3" name="İçerik Yer Tutucusu 2">
            <a:extLst>
              <a:ext uri="{FF2B5EF4-FFF2-40B4-BE49-F238E27FC236}">
                <a16:creationId xmlns:a16="http://schemas.microsoft.com/office/drawing/2014/main" id="{2A32A6E1-5E25-4D36-B5C7-AE08623488B3}"/>
              </a:ext>
            </a:extLst>
          </p:cNvPr>
          <p:cNvSpPr>
            <a:spLocks noGrp="1"/>
          </p:cNvSpPr>
          <p:nvPr>
            <p:ph idx="1"/>
          </p:nvPr>
        </p:nvSpPr>
        <p:spPr>
          <a:xfrm>
            <a:off x="714777" y="1825625"/>
            <a:ext cx="10639023" cy="4667250"/>
          </a:xfrm>
        </p:spPr>
        <p:txBody>
          <a:bodyPr>
            <a:normAutofit fontScale="92500" lnSpcReduction="10000"/>
          </a:bodyPr>
          <a:lstStyle/>
          <a:p>
            <a:r>
              <a:rPr lang="tr-TR" dirty="0"/>
              <a:t>Dijital oyun oynama pratikleri üzerine araştırmalar ilk başta, üç soru üzerine yoğunlaşmıştır: </a:t>
            </a:r>
          </a:p>
          <a:p>
            <a:pPr lvl="1"/>
            <a:r>
              <a:rPr lang="tr-TR" dirty="0"/>
              <a:t>dijital oyun oynama neyin yerini almıştır, </a:t>
            </a:r>
          </a:p>
          <a:p>
            <a:pPr lvl="1"/>
            <a:r>
              <a:rPr lang="tr-TR" dirty="0"/>
              <a:t>sağlığa etkileri nelerdir</a:t>
            </a:r>
          </a:p>
          <a:p>
            <a:pPr lvl="1"/>
            <a:r>
              <a:rPr lang="tr-TR" dirty="0"/>
              <a:t> toplumsal etkileri nelerdir</a:t>
            </a:r>
          </a:p>
          <a:p>
            <a:r>
              <a:rPr lang="tr-TR" dirty="0" err="1"/>
              <a:t>Putnam’ın</a:t>
            </a:r>
            <a:r>
              <a:rPr lang="tr-TR" dirty="0"/>
              <a:t> Bowling </a:t>
            </a:r>
            <a:r>
              <a:rPr lang="tr-TR" dirty="0" err="1"/>
              <a:t>Alone’daki</a:t>
            </a:r>
            <a:r>
              <a:rPr lang="tr-TR" dirty="0"/>
              <a:t> (2000) tartışmalarını izleyerek, yeni teknolojilerin bireyleri yalnızlaştırdığı ve aileleri ve arkadaşlarıyla daha az vakit geçirmeye yol açtıkları savı yaygınlaşmıştır. Bu sav, dijital oyun oynama edimine de taşınmış, dijital oyunlarında sağlığa zararları  (</a:t>
            </a:r>
            <a:r>
              <a:rPr lang="tr-TR" dirty="0" err="1"/>
              <a:t>Pac</a:t>
            </a:r>
            <a:r>
              <a:rPr lang="tr-TR" dirty="0"/>
              <a:t> Man dirseği, video bileği, </a:t>
            </a:r>
            <a:r>
              <a:rPr lang="tr-TR" dirty="0" err="1"/>
              <a:t>Nintendonitis</a:t>
            </a:r>
            <a:r>
              <a:rPr lang="tr-TR" dirty="0"/>
              <a:t>) ve oyuncuyu asosyalleştirdiği iddia edilmiştir.  Bu ilk dönem çalışmaları oyunların zihinsel etkilerine yönelik araştırmalar takip etmiş ve kamuoyunda </a:t>
            </a:r>
            <a:r>
              <a:rPr lang="tr-TR" dirty="0" err="1"/>
              <a:t>varolan</a:t>
            </a:r>
            <a:r>
              <a:rPr lang="tr-TR" dirty="0"/>
              <a:t> olumsuz önyargıları pekiştirmiştir. (Toplumsal çevreden yalıtık, yalnız, sürekli oyun oynayan gençler) </a:t>
            </a:r>
          </a:p>
        </p:txBody>
      </p:sp>
    </p:spTree>
    <p:extLst>
      <p:ext uri="{BB962C8B-B14F-4D97-AF65-F5344CB8AC3E}">
        <p14:creationId xmlns:p14="http://schemas.microsoft.com/office/powerpoint/2010/main" val="14984482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EDD2B6-92E1-45AC-A354-476408206289}"/>
              </a:ext>
            </a:extLst>
          </p:cNvPr>
          <p:cNvSpPr>
            <a:spLocks noGrp="1"/>
          </p:cNvSpPr>
          <p:nvPr>
            <p:ph type="title"/>
          </p:nvPr>
        </p:nvSpPr>
        <p:spPr/>
        <p:txBody>
          <a:bodyPr/>
          <a:lstStyle/>
          <a:p>
            <a:r>
              <a:rPr lang="tr-TR" sz="4400" dirty="0"/>
              <a:t>Dijital Oyunlar</a:t>
            </a:r>
            <a:endParaRPr lang="tr-TR" dirty="0"/>
          </a:p>
        </p:txBody>
      </p:sp>
      <p:sp>
        <p:nvSpPr>
          <p:cNvPr id="3" name="İçerik Yer Tutucusu 2">
            <a:extLst>
              <a:ext uri="{FF2B5EF4-FFF2-40B4-BE49-F238E27FC236}">
                <a16:creationId xmlns:a16="http://schemas.microsoft.com/office/drawing/2014/main" id="{19FF5E12-6C43-401E-860E-FF8B3CD1C548}"/>
              </a:ext>
            </a:extLst>
          </p:cNvPr>
          <p:cNvSpPr>
            <a:spLocks noGrp="1"/>
          </p:cNvSpPr>
          <p:nvPr>
            <p:ph idx="1"/>
          </p:nvPr>
        </p:nvSpPr>
        <p:spPr/>
        <p:txBody>
          <a:bodyPr/>
          <a:lstStyle/>
          <a:p>
            <a:r>
              <a:rPr lang="tr-TR" dirty="0"/>
              <a:t>2000’li yılların başında yapılan </a:t>
            </a:r>
            <a:r>
              <a:rPr lang="tr-TR" dirty="0" err="1"/>
              <a:t>etnografik</a:t>
            </a:r>
            <a:r>
              <a:rPr lang="tr-TR" dirty="0"/>
              <a:t> araştırmalar ise dijital oyun oynama pratiklerinin topluluk içinde gerçekleştiğini, oyuncularının </a:t>
            </a:r>
            <a:r>
              <a:rPr lang="tr-TR" dirty="0" err="1"/>
              <a:t>arayüzeyde</a:t>
            </a:r>
            <a:r>
              <a:rPr lang="tr-TR" dirty="0"/>
              <a:t> oldukça aktif ve kurallı bir şekilde gruplar ve topluluklar kurduklarını ve bu grupların yapısının da hiyerarşik olduğunu göstermiştir.</a:t>
            </a:r>
          </a:p>
          <a:p>
            <a:endParaRPr lang="tr-TR" dirty="0"/>
          </a:p>
        </p:txBody>
      </p:sp>
    </p:spTree>
    <p:extLst>
      <p:ext uri="{BB962C8B-B14F-4D97-AF65-F5344CB8AC3E}">
        <p14:creationId xmlns:p14="http://schemas.microsoft.com/office/powerpoint/2010/main" val="24100732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E86C7A-0915-48A0-B185-C4B1470E5CFA}"/>
              </a:ext>
            </a:extLst>
          </p:cNvPr>
          <p:cNvSpPr>
            <a:spLocks noGrp="1"/>
          </p:cNvSpPr>
          <p:nvPr>
            <p:ph type="title"/>
          </p:nvPr>
        </p:nvSpPr>
        <p:spPr/>
        <p:txBody>
          <a:bodyPr/>
          <a:lstStyle/>
          <a:p>
            <a:r>
              <a:rPr lang="tr-TR" dirty="0"/>
              <a:t>Yurttaşlar Arası Etkileşim</a:t>
            </a:r>
          </a:p>
        </p:txBody>
      </p:sp>
      <p:sp>
        <p:nvSpPr>
          <p:cNvPr id="3" name="İçerik Yer Tutucusu 2">
            <a:extLst>
              <a:ext uri="{FF2B5EF4-FFF2-40B4-BE49-F238E27FC236}">
                <a16:creationId xmlns:a16="http://schemas.microsoft.com/office/drawing/2014/main" id="{E108CD38-223F-4E1F-A889-2F18EAD03D5D}"/>
              </a:ext>
            </a:extLst>
          </p:cNvPr>
          <p:cNvSpPr>
            <a:spLocks noGrp="1"/>
          </p:cNvSpPr>
          <p:nvPr>
            <p:ph idx="1"/>
          </p:nvPr>
        </p:nvSpPr>
        <p:spPr/>
        <p:txBody>
          <a:bodyPr>
            <a:normAutofit lnSpcReduction="10000"/>
          </a:bodyPr>
          <a:lstStyle/>
          <a:p>
            <a:r>
              <a:rPr lang="tr-TR" dirty="0"/>
              <a:t>Çeşitli sosyal medya ortamlarının etkileşim temelli en önemli sonuçlarından birisi olarak yurttaşlar arası etkileşimin demokrasinin gelişimine ve demokrasi kültürünün yaygınlaştırılmasına yönelik olumlu katkısından söz edilebilir. </a:t>
            </a:r>
          </a:p>
          <a:p>
            <a:r>
              <a:rPr lang="tr-TR" dirty="0"/>
              <a:t>Bu katkıyı tartışabilmek için kamusal alan kavramına bakmalıyız. </a:t>
            </a:r>
          </a:p>
          <a:p>
            <a:pPr marL="0" indent="0">
              <a:buNone/>
            </a:pPr>
            <a:r>
              <a:rPr lang="tr-TR" dirty="0" err="1"/>
              <a:t>Sosyo</a:t>
            </a:r>
            <a:r>
              <a:rPr lang="tr-TR" dirty="0"/>
              <a:t>- politik veya pratik sorunların çözülmesi amacıyla kişiler arasında değerler ve ölçünler üzerinde mutabakata varılma olanağının bulunduğu kamusal yaşam alanıdır. </a:t>
            </a:r>
            <a:r>
              <a:rPr lang="tr-TR" dirty="0" err="1"/>
              <a:t>Habermas</a:t>
            </a:r>
            <a:r>
              <a:rPr lang="tr-TR" dirty="0"/>
              <a:t> kamusal alanı ortak çıkarlar sorunu etrafında enformasyonun dolaşıma sokulduğu ve görüş alışverişinin yapıldığı, bu sayede kamuoyunun biçimlendiği bir tartışma alanı olarak tanımlamaktadır.</a:t>
            </a:r>
          </a:p>
        </p:txBody>
      </p:sp>
    </p:spTree>
    <p:extLst>
      <p:ext uri="{BB962C8B-B14F-4D97-AF65-F5344CB8AC3E}">
        <p14:creationId xmlns:p14="http://schemas.microsoft.com/office/powerpoint/2010/main" val="16018494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5EB6A6-D92F-4ECD-A48B-FAC374FD5843}"/>
              </a:ext>
            </a:extLst>
          </p:cNvPr>
          <p:cNvSpPr>
            <a:spLocks noGrp="1"/>
          </p:cNvSpPr>
          <p:nvPr>
            <p:ph type="title"/>
          </p:nvPr>
        </p:nvSpPr>
        <p:spPr/>
        <p:txBody>
          <a:bodyPr/>
          <a:lstStyle/>
          <a:p>
            <a:r>
              <a:rPr lang="tr-TR" dirty="0"/>
              <a:t>Yurttaşlar Arası Etkileşim</a:t>
            </a:r>
          </a:p>
        </p:txBody>
      </p:sp>
      <p:sp>
        <p:nvSpPr>
          <p:cNvPr id="3" name="İçerik Yer Tutucusu 2">
            <a:extLst>
              <a:ext uri="{FF2B5EF4-FFF2-40B4-BE49-F238E27FC236}">
                <a16:creationId xmlns:a16="http://schemas.microsoft.com/office/drawing/2014/main" id="{98995145-3C9F-493C-AF8B-15A842D5B2AD}"/>
              </a:ext>
            </a:extLst>
          </p:cNvPr>
          <p:cNvSpPr>
            <a:spLocks noGrp="1"/>
          </p:cNvSpPr>
          <p:nvPr>
            <p:ph idx="1"/>
          </p:nvPr>
        </p:nvSpPr>
        <p:spPr/>
        <p:txBody>
          <a:bodyPr/>
          <a:lstStyle/>
          <a:p>
            <a:r>
              <a:rPr lang="tr-TR" dirty="0"/>
              <a:t>Kamusal alanda enformasyon sağlayan kitle iletişim araçları kamusal alanın dönüşmesine neden olmuş, kitle iletişim araçları kitleleri siyasal anlamda duyarsızlaştırıp eyleyen aktörlerden izleyen aktörlere dönüştürmüştür. İnsanlar artık evlerinde daha yalıtılmış yaşamlar sürmekte ve kamusal alanı oluşturan çeşitli mekanlarda </a:t>
            </a:r>
            <a:r>
              <a:rPr lang="tr-TR" dirty="0" err="1"/>
              <a:t>biraraya</a:t>
            </a:r>
            <a:r>
              <a:rPr lang="tr-TR" dirty="0"/>
              <a:t> gelerek çeşitli konularda toplumun genelini ilgilendiren meseleleri </a:t>
            </a:r>
            <a:r>
              <a:rPr lang="tr-TR" dirty="0" err="1"/>
              <a:t>yüzyüze</a:t>
            </a:r>
            <a:r>
              <a:rPr lang="tr-TR" dirty="0"/>
              <a:t> tartışmamaktadırlar. Bunun yerine kitle iletişim araçları dolayımlı kendilerine ulaştırılan mesajlar üzerinden zihinlerinde ve anlam dünyalarında toplumsal yaşama ilişkin bir imge kurmaktadırlar. (Mesajların eğlence ve </a:t>
            </a:r>
            <a:r>
              <a:rPr lang="tr-TR" dirty="0" err="1"/>
              <a:t>magazinel</a:t>
            </a:r>
            <a:r>
              <a:rPr lang="tr-TR" dirty="0"/>
              <a:t> boyutu fazla-kültür tüketen izleyici)</a:t>
            </a:r>
          </a:p>
        </p:txBody>
      </p:sp>
    </p:spTree>
    <p:extLst>
      <p:ext uri="{BB962C8B-B14F-4D97-AF65-F5344CB8AC3E}">
        <p14:creationId xmlns:p14="http://schemas.microsoft.com/office/powerpoint/2010/main" val="16355689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148F32-C9EE-4F06-992C-B68D2E64CC44}"/>
              </a:ext>
            </a:extLst>
          </p:cNvPr>
          <p:cNvSpPr>
            <a:spLocks noGrp="1"/>
          </p:cNvSpPr>
          <p:nvPr>
            <p:ph type="title"/>
          </p:nvPr>
        </p:nvSpPr>
        <p:spPr/>
        <p:txBody>
          <a:bodyPr/>
          <a:lstStyle/>
          <a:p>
            <a:r>
              <a:rPr lang="tr-TR" dirty="0"/>
              <a:t>Yurttaşlar Arası Etkileşim</a:t>
            </a:r>
          </a:p>
        </p:txBody>
      </p:sp>
      <p:sp>
        <p:nvSpPr>
          <p:cNvPr id="3" name="İçerik Yer Tutucusu 2">
            <a:extLst>
              <a:ext uri="{FF2B5EF4-FFF2-40B4-BE49-F238E27FC236}">
                <a16:creationId xmlns:a16="http://schemas.microsoft.com/office/drawing/2014/main" id="{A7898856-53B3-4DB9-828E-689AB45A512C}"/>
              </a:ext>
            </a:extLst>
          </p:cNvPr>
          <p:cNvSpPr>
            <a:spLocks noGrp="1"/>
          </p:cNvSpPr>
          <p:nvPr>
            <p:ph idx="1"/>
          </p:nvPr>
        </p:nvSpPr>
        <p:spPr/>
        <p:txBody>
          <a:bodyPr>
            <a:normAutofit fontScale="92500" lnSpcReduction="10000"/>
          </a:bodyPr>
          <a:lstStyle/>
          <a:p>
            <a:pPr marL="0" indent="0">
              <a:buNone/>
            </a:pPr>
            <a:r>
              <a:rPr lang="tr-TR" dirty="0"/>
              <a:t>Sosyal medyanın kamusal alanı bir tür yeniden canlandırdığı ve bireylerin demokratik pratikleri ve katılımı deneyimleyecekleri çeşitli platformları ortaya koyduğu varsayımı:</a:t>
            </a:r>
          </a:p>
          <a:p>
            <a:pPr marL="0" indent="0">
              <a:buNone/>
            </a:pPr>
            <a:r>
              <a:rPr lang="tr-TR" dirty="0"/>
              <a:t>**İyimser 						</a:t>
            </a:r>
          </a:p>
          <a:p>
            <a:pPr lvl="2"/>
            <a:r>
              <a:rPr lang="tr-TR" dirty="0"/>
              <a:t>Toplumsal değişim aracı olarak yeni		      </a:t>
            </a:r>
          </a:p>
          <a:p>
            <a:pPr marL="914400" lvl="2" indent="0">
              <a:buNone/>
            </a:pPr>
            <a:r>
              <a:rPr lang="tr-TR" dirty="0"/>
              <a:t>demokratik sistem tesisinde etkili</a:t>
            </a:r>
          </a:p>
          <a:p>
            <a:pPr lvl="2"/>
            <a:r>
              <a:rPr lang="tr-TR" dirty="0"/>
              <a:t>Katılımcı demokrasi anlayışı yaratacak</a:t>
            </a:r>
          </a:p>
          <a:p>
            <a:pPr lvl="2"/>
            <a:r>
              <a:rPr lang="tr-TR" dirty="0"/>
              <a:t>Kamusal alan tartışmalarını canlandıracak</a:t>
            </a:r>
          </a:p>
          <a:p>
            <a:pPr marL="0" lvl="1" indent="0">
              <a:buNone/>
            </a:pPr>
            <a:r>
              <a:rPr lang="tr-TR" dirty="0"/>
              <a:t>**</a:t>
            </a:r>
            <a:r>
              <a:rPr lang="tr-TR" sz="2800" dirty="0"/>
              <a:t>Kötümser</a:t>
            </a:r>
          </a:p>
          <a:p>
            <a:pPr marL="914400" lvl="2" indent="-457200"/>
            <a:r>
              <a:rPr lang="tr-TR" dirty="0"/>
              <a:t>Tekelleşme ve </a:t>
            </a:r>
            <a:r>
              <a:rPr lang="tr-TR" dirty="0" err="1"/>
              <a:t>tecimselleşme</a:t>
            </a:r>
            <a:r>
              <a:rPr lang="tr-TR" dirty="0"/>
              <a:t> (ticari erek)</a:t>
            </a:r>
          </a:p>
          <a:p>
            <a:pPr marL="914400" lvl="2" indent="-457200"/>
            <a:r>
              <a:rPr lang="tr-TR" dirty="0"/>
              <a:t>Dijital uçurum</a:t>
            </a:r>
          </a:p>
          <a:p>
            <a:pPr marL="914400" lvl="2" indent="-457200"/>
            <a:r>
              <a:rPr lang="tr-TR" dirty="0"/>
              <a:t>Elektronik gözetim ve dijital denetim</a:t>
            </a:r>
          </a:p>
          <a:p>
            <a:pPr marL="914400" lvl="2" indent="-457200"/>
            <a:r>
              <a:rPr lang="tr-TR" dirty="0"/>
              <a:t>Kolektif eylemin zayıflaması </a:t>
            </a:r>
          </a:p>
          <a:p>
            <a:pPr marL="914400" lvl="2" indent="-457200"/>
            <a:endParaRPr lang="tr-TR" dirty="0"/>
          </a:p>
          <a:p>
            <a:pPr marL="457200" lvl="1" indent="0">
              <a:buNone/>
            </a:pPr>
            <a:endParaRPr lang="tr-TR" dirty="0"/>
          </a:p>
        </p:txBody>
      </p:sp>
    </p:spTree>
    <p:extLst>
      <p:ext uri="{BB962C8B-B14F-4D97-AF65-F5344CB8AC3E}">
        <p14:creationId xmlns:p14="http://schemas.microsoft.com/office/powerpoint/2010/main" val="3687652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E70DD4-C57E-4684-ABF8-32A39D8ECAF6}"/>
              </a:ext>
            </a:extLst>
          </p:cNvPr>
          <p:cNvSpPr>
            <a:spLocks noGrp="1"/>
          </p:cNvSpPr>
          <p:nvPr>
            <p:ph type="title"/>
          </p:nvPr>
        </p:nvSpPr>
        <p:spPr/>
        <p:txBody>
          <a:bodyPr/>
          <a:lstStyle/>
          <a:p>
            <a:r>
              <a:rPr lang="tr-TR" dirty="0"/>
              <a:t>Yeni Medyada Etkileşim</a:t>
            </a:r>
          </a:p>
        </p:txBody>
      </p:sp>
      <p:sp>
        <p:nvSpPr>
          <p:cNvPr id="3" name="İçerik Yer Tutucusu 2">
            <a:extLst>
              <a:ext uri="{FF2B5EF4-FFF2-40B4-BE49-F238E27FC236}">
                <a16:creationId xmlns:a16="http://schemas.microsoft.com/office/drawing/2014/main" id="{1E305345-4F6D-46EF-A4E5-FC00A0E1E80F}"/>
              </a:ext>
            </a:extLst>
          </p:cNvPr>
          <p:cNvSpPr>
            <a:spLocks noGrp="1"/>
          </p:cNvSpPr>
          <p:nvPr>
            <p:ph idx="1"/>
          </p:nvPr>
        </p:nvSpPr>
        <p:spPr>
          <a:xfrm>
            <a:off x="838200" y="1825625"/>
            <a:ext cx="10515600" cy="4667250"/>
          </a:xfrm>
        </p:spPr>
        <p:txBody>
          <a:bodyPr>
            <a:normAutofit fontScale="92500" lnSpcReduction="10000"/>
          </a:bodyPr>
          <a:lstStyle/>
          <a:p>
            <a:pPr algn="l"/>
            <a:r>
              <a:rPr lang="tr-TR" b="1" dirty="0" err="1"/>
              <a:t>Yüzyüze</a:t>
            </a:r>
            <a:r>
              <a:rPr lang="tr-TR" b="1" dirty="0"/>
              <a:t> iletişim:</a:t>
            </a:r>
            <a:r>
              <a:rPr lang="tr-TR" dirty="0"/>
              <a:t> Kişiler arasında etkileşim sözlü (örneğin dil) veya sözsüz iletişim araçları </a:t>
            </a:r>
            <a:r>
              <a:rPr lang="da-DK" dirty="0"/>
              <a:t>(örne</a:t>
            </a:r>
            <a:r>
              <a:rPr lang="tr-TR" dirty="0"/>
              <a:t>ğ</a:t>
            </a:r>
            <a:r>
              <a:rPr lang="da-DK" dirty="0"/>
              <a:t>in beden dili, jest ve mimikler vb.) </a:t>
            </a:r>
            <a:endParaRPr lang="tr-TR" dirty="0"/>
          </a:p>
          <a:p>
            <a:pPr algn="l"/>
            <a:r>
              <a:rPr lang="tr-TR" b="1" dirty="0"/>
              <a:t>Kitle iletişim: </a:t>
            </a:r>
            <a:r>
              <a:rPr lang="tr-TR" dirty="0"/>
              <a:t>Dolaşıma sokulan medya metinlerini kullananlar ile üretenler arasında bir etkileşim söz konusudur. Geri bildirim de dediğimiz etkileşim sınırlıdır. ( Okuyucu mektupları, TV programına telefon ile katılmak vb. ) Son zamanlarda geleneksel medya kurumları ve çalışanları sosyal medya hesabı kullanmaya başlamışlardır. Böylece programlarda canlı yayın sırasında izleyicinin kanı ve görüşleri hakkında bilgi sahibi olabilmektedirler. Hatta  bunların bazılarını programlarda okumaktadırlar. </a:t>
            </a:r>
          </a:p>
          <a:p>
            <a:pPr algn="l"/>
            <a:r>
              <a:rPr lang="tr-TR" b="1" dirty="0"/>
              <a:t>Yeni Medya:</a:t>
            </a:r>
            <a:r>
              <a:rPr lang="tr-TR" dirty="0"/>
              <a:t> İletişim sürecinin iki aktörü –üreten ve kullananlar- arasında etkileşim eşanlı (senkron) veya </a:t>
            </a:r>
            <a:r>
              <a:rPr lang="tr-TR" dirty="0" err="1"/>
              <a:t>eşansız</a:t>
            </a:r>
            <a:r>
              <a:rPr lang="tr-TR" dirty="0"/>
              <a:t> (asenkron) olmak üzere iki şekilde gerçekleşebilmektedir.  Ayrıca kullanıcılar hem kendi aralarında, hem de üretenlerle etkileşime girebilmektedirler. </a:t>
            </a:r>
          </a:p>
          <a:p>
            <a:pPr marL="0" indent="0" algn="l">
              <a:buNone/>
            </a:pPr>
            <a:endParaRPr lang="tr-TR" b="1" dirty="0">
              <a:solidFill>
                <a:srgbClr val="FF0000"/>
              </a:solidFill>
            </a:endParaRPr>
          </a:p>
          <a:p>
            <a:pPr algn="l"/>
            <a:endParaRPr lang="tr-TR" sz="1800" dirty="0">
              <a:latin typeface="Times New Roman" panose="02020603050405020304" pitchFamily="18" charset="0"/>
            </a:endParaRPr>
          </a:p>
          <a:p>
            <a:pPr marL="0" indent="0" algn="l">
              <a:buNone/>
            </a:pPr>
            <a:endParaRPr lang="tr-TR" dirty="0"/>
          </a:p>
        </p:txBody>
      </p:sp>
    </p:spTree>
    <p:extLst>
      <p:ext uri="{BB962C8B-B14F-4D97-AF65-F5344CB8AC3E}">
        <p14:creationId xmlns:p14="http://schemas.microsoft.com/office/powerpoint/2010/main" val="1803494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D534A9-E15E-46D7-BCA2-357E228B2780}"/>
              </a:ext>
            </a:extLst>
          </p:cNvPr>
          <p:cNvSpPr>
            <a:spLocks noGrp="1"/>
          </p:cNvSpPr>
          <p:nvPr>
            <p:ph type="title"/>
          </p:nvPr>
        </p:nvSpPr>
        <p:spPr/>
        <p:txBody>
          <a:bodyPr/>
          <a:lstStyle/>
          <a:p>
            <a:r>
              <a:rPr lang="tr-TR" dirty="0"/>
              <a:t>Yurttaş Gazeteciliği Örneği</a:t>
            </a:r>
          </a:p>
        </p:txBody>
      </p:sp>
      <p:sp>
        <p:nvSpPr>
          <p:cNvPr id="3" name="İçerik Yer Tutucusu 2">
            <a:extLst>
              <a:ext uri="{FF2B5EF4-FFF2-40B4-BE49-F238E27FC236}">
                <a16:creationId xmlns:a16="http://schemas.microsoft.com/office/drawing/2014/main" id="{B13A07B1-4297-4AEF-B726-E0F82DC3B41A}"/>
              </a:ext>
            </a:extLst>
          </p:cNvPr>
          <p:cNvSpPr>
            <a:spLocks noGrp="1"/>
          </p:cNvSpPr>
          <p:nvPr>
            <p:ph idx="1"/>
          </p:nvPr>
        </p:nvSpPr>
        <p:spPr/>
        <p:txBody>
          <a:bodyPr>
            <a:normAutofit/>
          </a:bodyPr>
          <a:lstStyle/>
          <a:p>
            <a:r>
              <a:rPr lang="tr-TR" dirty="0"/>
              <a:t>Yurttaş gazeteciliği, egemen medyada mevcut haber yapma pratiklerini sorgular ve demokrasiye yeni açılımlar getirmeyi amaçlar. </a:t>
            </a:r>
          </a:p>
          <a:p>
            <a:r>
              <a:rPr lang="tr-TR" dirty="0"/>
              <a:t>Temel amacı haber üretmektir. Haberci yurttaştan yanadır ve </a:t>
            </a:r>
            <a:r>
              <a:rPr lang="tr-TR" dirty="0" err="1"/>
              <a:t>pro</a:t>
            </a:r>
            <a:r>
              <a:rPr lang="tr-TR" dirty="0"/>
              <a:t>-aktiftir. Habercilik anlayışı: </a:t>
            </a:r>
          </a:p>
          <a:p>
            <a:pPr lvl="1"/>
            <a:r>
              <a:rPr lang="tr-TR" dirty="0"/>
              <a:t>Okuyucu/dinleyici/izleyicileri sorunlar ve güncel olaylar konusunda eğitme, </a:t>
            </a:r>
          </a:p>
          <a:p>
            <a:pPr lvl="1"/>
            <a:r>
              <a:rPr lang="tr-TR" dirty="0"/>
              <a:t>Okuyucu/dinleyici/izleyicileri, kendileriyle ilgili kararların alınması süreçleri konusunda bilgilendirme </a:t>
            </a:r>
          </a:p>
          <a:p>
            <a:pPr lvl="1"/>
            <a:r>
              <a:rPr lang="tr-TR" dirty="0"/>
              <a:t>Bu süreçlere yurttaşlar olarak katılmalarını sağlayacak şekilde bilinçlendirme hedeflerini taşır</a:t>
            </a:r>
          </a:p>
          <a:p>
            <a:pPr lvl="1"/>
            <a:r>
              <a:rPr lang="tr-TR" dirty="0"/>
              <a:t>Yurttaş olmanın bir gereği olarak, demokrasilerde kendilerine düşen sorumlulukların farkına vardırır.</a:t>
            </a:r>
          </a:p>
        </p:txBody>
      </p:sp>
    </p:spTree>
    <p:extLst>
      <p:ext uri="{BB962C8B-B14F-4D97-AF65-F5344CB8AC3E}">
        <p14:creationId xmlns:p14="http://schemas.microsoft.com/office/powerpoint/2010/main" val="9871198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0DDE74-40BD-4BD9-B8BE-5387A422D7EC}"/>
              </a:ext>
            </a:extLst>
          </p:cNvPr>
          <p:cNvSpPr>
            <a:spLocks noGrp="1"/>
          </p:cNvSpPr>
          <p:nvPr>
            <p:ph type="title"/>
          </p:nvPr>
        </p:nvSpPr>
        <p:spPr/>
        <p:txBody>
          <a:bodyPr/>
          <a:lstStyle/>
          <a:p>
            <a:r>
              <a:rPr lang="tr-TR" dirty="0"/>
              <a:t>Alternatif Medya</a:t>
            </a:r>
          </a:p>
        </p:txBody>
      </p:sp>
      <p:sp>
        <p:nvSpPr>
          <p:cNvPr id="3" name="İçerik Yer Tutucusu 2">
            <a:extLst>
              <a:ext uri="{FF2B5EF4-FFF2-40B4-BE49-F238E27FC236}">
                <a16:creationId xmlns:a16="http://schemas.microsoft.com/office/drawing/2014/main" id="{977D10C2-F34E-447E-B18D-33E951E3FA69}"/>
              </a:ext>
            </a:extLst>
          </p:cNvPr>
          <p:cNvSpPr>
            <a:spLocks noGrp="1"/>
          </p:cNvSpPr>
          <p:nvPr>
            <p:ph idx="1"/>
          </p:nvPr>
        </p:nvSpPr>
        <p:spPr/>
        <p:txBody>
          <a:bodyPr/>
          <a:lstStyle/>
          <a:p>
            <a:r>
              <a:rPr lang="tr-TR" dirty="0"/>
              <a:t>Yerleşik ve kurumsallaşmış siyaseti (toplumda değişimi savunma veya en azından geleneksel değerlerin eleştirisi anlamında) açıkça reddeden veya ona meydan okuyan kitle iletişim biçimleridir. </a:t>
            </a:r>
          </a:p>
        </p:txBody>
      </p:sp>
    </p:spTree>
    <p:extLst>
      <p:ext uri="{BB962C8B-B14F-4D97-AF65-F5344CB8AC3E}">
        <p14:creationId xmlns:p14="http://schemas.microsoft.com/office/powerpoint/2010/main" val="1489478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2F573C-64B7-483E-ACA9-8DB1557F1A2F}"/>
              </a:ext>
            </a:extLst>
          </p:cNvPr>
          <p:cNvSpPr>
            <a:spLocks noGrp="1"/>
          </p:cNvSpPr>
          <p:nvPr>
            <p:ph type="title"/>
          </p:nvPr>
        </p:nvSpPr>
        <p:spPr/>
        <p:txBody>
          <a:bodyPr/>
          <a:lstStyle/>
          <a:p>
            <a:r>
              <a:rPr lang="tr-TR" dirty="0"/>
              <a:t>Yurttaş Gazeteciliği Örnekleri</a:t>
            </a:r>
          </a:p>
        </p:txBody>
      </p:sp>
      <p:sp>
        <p:nvSpPr>
          <p:cNvPr id="3" name="İçerik Yer Tutucusu 2">
            <a:extLst>
              <a:ext uri="{FF2B5EF4-FFF2-40B4-BE49-F238E27FC236}">
                <a16:creationId xmlns:a16="http://schemas.microsoft.com/office/drawing/2014/main" id="{EDF342BE-FEA9-4185-AC95-B029264036A3}"/>
              </a:ext>
            </a:extLst>
          </p:cNvPr>
          <p:cNvSpPr>
            <a:spLocks noGrp="1"/>
          </p:cNvSpPr>
          <p:nvPr>
            <p:ph idx="1"/>
          </p:nvPr>
        </p:nvSpPr>
        <p:spPr/>
        <p:txBody>
          <a:bodyPr/>
          <a:lstStyle/>
          <a:p>
            <a:pPr algn="l"/>
            <a:r>
              <a:rPr lang="tr-TR" dirty="0"/>
              <a:t>"Her yurttaş bir muhabirdir" sloganıyla 2000 yılında yayın hayatına başlayan Güney Kore merkezli haber sitesi </a:t>
            </a:r>
            <a:r>
              <a:rPr lang="tr-TR" dirty="0" err="1"/>
              <a:t>OhMyNews</a:t>
            </a:r>
            <a:r>
              <a:rPr lang="tr-TR" dirty="0"/>
              <a:t>, </a:t>
            </a:r>
            <a:r>
              <a:rPr lang="tr-TR" dirty="0" err="1"/>
              <a:t>yuttaş</a:t>
            </a:r>
            <a:r>
              <a:rPr lang="tr-TR" dirty="0"/>
              <a:t> gazeteciliğinin öncülerindendir. Ancak haber sitesi 2010 yılında "haber </a:t>
            </a:r>
            <a:r>
              <a:rPr lang="tr-TR" dirty="0" err="1"/>
              <a:t>doğrulama"da</a:t>
            </a:r>
            <a:r>
              <a:rPr lang="tr-TR" dirty="0"/>
              <a:t> yaşanan zorluklardan dolayı yurttaş gazeteciliği haberlerini yayımlamayı durdurdu. </a:t>
            </a:r>
          </a:p>
          <a:p>
            <a:pPr algn="l"/>
            <a:r>
              <a:rPr lang="tr-TR" dirty="0" err="1"/>
              <a:t>GlobalVoices</a:t>
            </a:r>
            <a:r>
              <a:rPr lang="tr-TR" dirty="0"/>
              <a:t>, 2005 yılında kurulan ve farklı dillerde yayın yapan bir yurttaş gazeteciliği sitesi. Sitede Türkçe haberler de yayımlanıyor.</a:t>
            </a:r>
          </a:p>
          <a:p>
            <a:pPr algn="l"/>
            <a:r>
              <a:rPr lang="tr-TR" dirty="0"/>
              <a:t> </a:t>
            </a:r>
            <a:r>
              <a:rPr lang="en-US" dirty="0"/>
              <a:t>CNN </a:t>
            </a:r>
            <a:r>
              <a:rPr lang="en-US" dirty="0" err="1"/>
              <a:t>iReport</a:t>
            </a:r>
            <a:r>
              <a:rPr lang="en-US" dirty="0"/>
              <a:t>, </a:t>
            </a:r>
            <a:r>
              <a:rPr lang="en-US" dirty="0" err="1"/>
              <a:t>Wikinews</a:t>
            </a:r>
            <a:r>
              <a:rPr lang="en-US" dirty="0"/>
              <a:t>, Have Your Say (BBC News)</a:t>
            </a:r>
            <a:endParaRPr lang="tr-TR" dirty="0"/>
          </a:p>
          <a:p>
            <a:pPr algn="l"/>
            <a:r>
              <a:rPr lang="tr-TR" dirty="0"/>
              <a:t>Türkiye'de yurttaş gazeteciliği iddiasını taşıyan haber siteleri arasında </a:t>
            </a:r>
            <a:r>
              <a:rPr lang="tr-TR" dirty="0" err="1"/>
              <a:t>vivaHiba</a:t>
            </a:r>
            <a:r>
              <a:rPr lang="tr-TR" dirty="0"/>
              <a:t>, 140jurnos, dokuz8HABER sayılabilir. </a:t>
            </a:r>
          </a:p>
        </p:txBody>
      </p:sp>
    </p:spTree>
    <p:extLst>
      <p:ext uri="{BB962C8B-B14F-4D97-AF65-F5344CB8AC3E}">
        <p14:creationId xmlns:p14="http://schemas.microsoft.com/office/powerpoint/2010/main" val="21024841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E939549-9772-465E-8C86-CF771CC0C4D4}"/>
              </a:ext>
            </a:extLst>
          </p:cNvPr>
          <p:cNvSpPr>
            <a:spLocks noGrp="1"/>
          </p:cNvSpPr>
          <p:nvPr>
            <p:ph idx="1"/>
          </p:nvPr>
        </p:nvSpPr>
        <p:spPr>
          <a:xfrm>
            <a:off x="624625" y="1133341"/>
            <a:ext cx="10729175" cy="5043622"/>
          </a:xfrm>
        </p:spPr>
        <p:txBody>
          <a:bodyPr/>
          <a:lstStyle/>
          <a:p>
            <a:pPr marL="0" indent="0">
              <a:buNone/>
            </a:pPr>
            <a:r>
              <a:rPr lang="tr-TR" b="1" dirty="0"/>
              <a:t>Kaynakça</a:t>
            </a:r>
            <a:r>
              <a:rPr lang="tr-TR" dirty="0"/>
              <a:t>: </a:t>
            </a:r>
          </a:p>
          <a:p>
            <a:pPr marL="0" indent="0">
              <a:buNone/>
            </a:pPr>
            <a:r>
              <a:rPr lang="tr-TR" dirty="0"/>
              <a:t>Dijital İletişim ve Yeni Medya, 2013, (Ed.) Mesude Canan Öztürk, Anadolu Üniversitesi Yay.</a:t>
            </a:r>
          </a:p>
          <a:p>
            <a:pPr marL="0" indent="0">
              <a:buNone/>
            </a:pPr>
            <a:r>
              <a:rPr lang="tr-TR" dirty="0"/>
              <a:t>YURTTAŞ GAZETECİLİĞİ NEDİR NE DEĞİLDİR?, (2017, 9 Ağustos). Süleyman </a:t>
            </a:r>
            <a:r>
              <a:rPr lang="tr-TR" dirty="0" err="1"/>
              <a:t>İrvan</a:t>
            </a:r>
            <a:r>
              <a:rPr lang="tr-TR" dirty="0"/>
              <a:t>. </a:t>
            </a:r>
            <a:r>
              <a:rPr lang="tr-TR" dirty="0">
                <a:hlinkClick r:id="rId2"/>
              </a:rPr>
              <a:t>https://suleymanirvan.blogspot.com/2017/08/yurttas-gazeteciligi-nedir-ne-degildir.html</a:t>
            </a:r>
            <a:r>
              <a:rPr lang="tr-TR" dirty="0"/>
              <a:t> </a:t>
            </a:r>
          </a:p>
          <a:p>
            <a:pPr marL="0" indent="0">
              <a:buNone/>
            </a:pPr>
            <a:endParaRPr lang="tr-TR" dirty="0"/>
          </a:p>
        </p:txBody>
      </p:sp>
    </p:spTree>
    <p:extLst>
      <p:ext uri="{BB962C8B-B14F-4D97-AF65-F5344CB8AC3E}">
        <p14:creationId xmlns:p14="http://schemas.microsoft.com/office/powerpoint/2010/main" val="1950407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B41F8DC-635E-42F8-9C7D-873474384B0C}"/>
              </a:ext>
            </a:extLst>
          </p:cNvPr>
          <p:cNvSpPr>
            <a:spLocks noGrp="1"/>
          </p:cNvSpPr>
          <p:nvPr>
            <p:ph type="title"/>
          </p:nvPr>
        </p:nvSpPr>
        <p:spPr/>
        <p:txBody>
          <a:bodyPr/>
          <a:lstStyle/>
          <a:p>
            <a:r>
              <a:rPr lang="tr-TR" dirty="0"/>
              <a:t>Yeni Medyada Etkileşim</a:t>
            </a:r>
          </a:p>
        </p:txBody>
      </p:sp>
      <p:sp>
        <p:nvSpPr>
          <p:cNvPr id="3" name="İçerik Yer Tutucusu 2">
            <a:extLst>
              <a:ext uri="{FF2B5EF4-FFF2-40B4-BE49-F238E27FC236}">
                <a16:creationId xmlns:a16="http://schemas.microsoft.com/office/drawing/2014/main" id="{80480131-C15A-4992-B994-D8187B44D15E}"/>
              </a:ext>
            </a:extLst>
          </p:cNvPr>
          <p:cNvSpPr>
            <a:spLocks noGrp="1"/>
          </p:cNvSpPr>
          <p:nvPr>
            <p:ph idx="1"/>
          </p:nvPr>
        </p:nvSpPr>
        <p:spPr>
          <a:xfrm>
            <a:off x="838199" y="1825625"/>
            <a:ext cx="10765665" cy="4588054"/>
          </a:xfrm>
        </p:spPr>
        <p:txBody>
          <a:bodyPr/>
          <a:lstStyle/>
          <a:p>
            <a:r>
              <a:rPr lang="tr-TR" dirty="0"/>
              <a:t>Örneğin çevrimiçi bir haber sitesinde ya da gazetede haber metnine yorum yazabilirsiniz. (üretici ile etkileşim). Başka okurlar da sizin yorumunuza yorum yapabilir.  (kullanıcılar arasında etkileşim)</a:t>
            </a:r>
          </a:p>
          <a:p>
            <a:r>
              <a:rPr lang="tr-TR" dirty="0"/>
              <a:t>Sizin sosyal ağlarda paylaştığınız bir iletiye hemen yorum yapılabilir (eşanlı) ya da farklı zamanlarda yapılabilir (</a:t>
            </a:r>
            <a:r>
              <a:rPr lang="tr-TR" dirty="0" err="1"/>
              <a:t>eşansız</a:t>
            </a:r>
            <a:r>
              <a:rPr lang="tr-TR" dirty="0"/>
              <a:t>). </a:t>
            </a:r>
          </a:p>
        </p:txBody>
      </p:sp>
    </p:spTree>
    <p:extLst>
      <p:ext uri="{BB962C8B-B14F-4D97-AF65-F5344CB8AC3E}">
        <p14:creationId xmlns:p14="http://schemas.microsoft.com/office/powerpoint/2010/main" val="1566646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C3BAA9-8372-4B36-95E7-BD9653E8B7AF}"/>
              </a:ext>
            </a:extLst>
          </p:cNvPr>
          <p:cNvSpPr>
            <a:spLocks noGrp="1"/>
          </p:cNvSpPr>
          <p:nvPr>
            <p:ph type="title"/>
          </p:nvPr>
        </p:nvSpPr>
        <p:spPr/>
        <p:txBody>
          <a:bodyPr/>
          <a:lstStyle/>
          <a:p>
            <a:r>
              <a:rPr lang="tr-TR" dirty="0"/>
              <a:t>Yeni Medyada Etkileşim</a:t>
            </a:r>
          </a:p>
        </p:txBody>
      </p:sp>
      <p:sp>
        <p:nvSpPr>
          <p:cNvPr id="3" name="İçerik Yer Tutucusu 2">
            <a:extLst>
              <a:ext uri="{FF2B5EF4-FFF2-40B4-BE49-F238E27FC236}">
                <a16:creationId xmlns:a16="http://schemas.microsoft.com/office/drawing/2014/main" id="{9B0F1C1E-BE8D-47D2-A25F-84A85D585B2A}"/>
              </a:ext>
            </a:extLst>
          </p:cNvPr>
          <p:cNvSpPr>
            <a:spLocks noGrp="1"/>
          </p:cNvSpPr>
          <p:nvPr>
            <p:ph idx="1"/>
          </p:nvPr>
        </p:nvSpPr>
        <p:spPr/>
        <p:txBody>
          <a:bodyPr/>
          <a:lstStyle/>
          <a:p>
            <a:endParaRPr lang="tr-TR" dirty="0"/>
          </a:p>
          <a:p>
            <a:r>
              <a:rPr lang="tr-TR" dirty="0"/>
              <a:t>Kullanıcı ile yazılım arasında etkileşim:  Örneğin İnternet üzerinden bir siteyi ziyaret ederken, web adresini yazdığınızda bir yerdeki bir sunucudan veri isteyerek bir ağ sistemiyle etkileşime girmiş olursunuz. Web sitesine yazdığınız yorum da içeriğin bir parçası haline gelir. </a:t>
            </a:r>
          </a:p>
          <a:p>
            <a:endParaRPr lang="tr-TR" dirty="0"/>
          </a:p>
        </p:txBody>
      </p:sp>
    </p:spTree>
    <p:extLst>
      <p:ext uri="{BB962C8B-B14F-4D97-AF65-F5344CB8AC3E}">
        <p14:creationId xmlns:p14="http://schemas.microsoft.com/office/powerpoint/2010/main" val="2696555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58715-77E3-4026-A4E1-9ADC3BB6F059}"/>
              </a:ext>
            </a:extLst>
          </p:cNvPr>
          <p:cNvSpPr>
            <a:spLocks noGrp="1"/>
          </p:cNvSpPr>
          <p:nvPr>
            <p:ph type="title"/>
          </p:nvPr>
        </p:nvSpPr>
        <p:spPr/>
        <p:txBody>
          <a:bodyPr/>
          <a:lstStyle/>
          <a:p>
            <a:r>
              <a:rPr lang="tr-TR" dirty="0"/>
              <a:t>Yayılım</a:t>
            </a:r>
          </a:p>
        </p:txBody>
      </p:sp>
      <p:sp>
        <p:nvSpPr>
          <p:cNvPr id="3" name="İçerik Yer Tutucusu 2">
            <a:extLst>
              <a:ext uri="{FF2B5EF4-FFF2-40B4-BE49-F238E27FC236}">
                <a16:creationId xmlns:a16="http://schemas.microsoft.com/office/drawing/2014/main" id="{0927B6EF-A8F2-4B58-9EE2-8CC39F82379E}"/>
              </a:ext>
            </a:extLst>
          </p:cNvPr>
          <p:cNvSpPr>
            <a:spLocks noGrp="1"/>
          </p:cNvSpPr>
          <p:nvPr>
            <p:ph idx="1"/>
          </p:nvPr>
        </p:nvSpPr>
        <p:spPr>
          <a:xfrm>
            <a:off x="734096" y="1825624"/>
            <a:ext cx="10619704" cy="4742601"/>
          </a:xfrm>
        </p:spPr>
        <p:txBody>
          <a:bodyPr>
            <a:normAutofit/>
          </a:bodyPr>
          <a:lstStyle/>
          <a:p>
            <a:r>
              <a:rPr lang="tr-TR" dirty="0" err="1"/>
              <a:t>Arayüzeyde</a:t>
            </a:r>
            <a:r>
              <a:rPr lang="tr-TR" dirty="0"/>
              <a:t> etkileşimin </a:t>
            </a:r>
            <a:r>
              <a:rPr lang="tr-TR" dirty="0" err="1"/>
              <a:t>yüzyüze</a:t>
            </a:r>
            <a:r>
              <a:rPr lang="tr-TR" dirty="0"/>
              <a:t> iletişimden veya kitle iletişim sürecine göre daha fazla geniş ve yaygın olmasının nedeni de, yeni medyanın </a:t>
            </a:r>
            <a:r>
              <a:rPr lang="tr-TR" b="1" dirty="0"/>
              <a:t>“yayılım” </a:t>
            </a:r>
            <a:r>
              <a:rPr lang="tr-TR" dirty="0"/>
              <a:t>özelliği ile ilişkilidir. Ağ üzerinde bir ileti kullanıcıların paylaşımları ile, bağlantılar (link) ve etiketler üzerinden dolaşıma girebilmekte ve yayılmaktadır.</a:t>
            </a:r>
          </a:p>
          <a:p>
            <a:r>
              <a:rPr lang="tr-TR" dirty="0"/>
              <a:t>Bir ağın en belirleyici özelliklerinden biri, hiyerarşik olmak yerine yaygın dağılımlı olmasıdır. Bir ağ, hiyerarşik bir düzendekinin aksine düğüm noktalarından her yöne doğru uzayabilir. Özetle </a:t>
            </a:r>
            <a:r>
              <a:rPr lang="tr-TR" dirty="0" err="1"/>
              <a:t>arayüzeydeki</a:t>
            </a:r>
            <a:r>
              <a:rPr lang="tr-TR" dirty="0"/>
              <a:t> bir metin hızlı şekilde dağılabilir, bu metne farklı zaman ve uzamlarda tekrar erişilebilir. Yayılım özelliği ile aktif </a:t>
            </a:r>
            <a:r>
              <a:rPr lang="tr-TR" dirty="0" err="1"/>
              <a:t>alımlayıcılıktan</a:t>
            </a:r>
            <a:r>
              <a:rPr lang="tr-TR" dirty="0"/>
              <a:t> gerçek üreticiliğe doğru katılım arttırılabilir. </a:t>
            </a:r>
          </a:p>
        </p:txBody>
      </p:sp>
    </p:spTree>
    <p:extLst>
      <p:ext uri="{BB962C8B-B14F-4D97-AF65-F5344CB8AC3E}">
        <p14:creationId xmlns:p14="http://schemas.microsoft.com/office/powerpoint/2010/main" val="1169188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C85CE48-57A3-4201-9FFA-4B71CDF5BD76}"/>
              </a:ext>
            </a:extLst>
          </p:cNvPr>
          <p:cNvSpPr>
            <a:spLocks noGrp="1"/>
          </p:cNvSpPr>
          <p:nvPr>
            <p:ph type="title"/>
          </p:nvPr>
        </p:nvSpPr>
        <p:spPr/>
        <p:txBody>
          <a:bodyPr/>
          <a:lstStyle/>
          <a:p>
            <a:r>
              <a:rPr lang="tr-TR" dirty="0"/>
              <a:t>Sanallık</a:t>
            </a:r>
          </a:p>
        </p:txBody>
      </p:sp>
      <p:sp>
        <p:nvSpPr>
          <p:cNvPr id="3" name="İçerik Yer Tutucusu 2">
            <a:extLst>
              <a:ext uri="{FF2B5EF4-FFF2-40B4-BE49-F238E27FC236}">
                <a16:creationId xmlns:a16="http://schemas.microsoft.com/office/drawing/2014/main" id="{13520108-3B89-4373-A555-08E115AFE5A2}"/>
              </a:ext>
            </a:extLst>
          </p:cNvPr>
          <p:cNvSpPr>
            <a:spLocks noGrp="1"/>
          </p:cNvSpPr>
          <p:nvPr>
            <p:ph idx="1"/>
          </p:nvPr>
        </p:nvSpPr>
        <p:spPr>
          <a:xfrm>
            <a:off x="838200" y="1825624"/>
            <a:ext cx="10515600" cy="4600933"/>
          </a:xfrm>
        </p:spPr>
        <p:txBody>
          <a:bodyPr/>
          <a:lstStyle/>
          <a:p>
            <a:r>
              <a:rPr lang="tr-TR" dirty="0"/>
              <a:t>Yeni medya dolayımlı etkileşim kavramıyla birlikte ele alınması gereken bir diğer kavram da sanallık kavramıdır. Gündelik yaşamda gerçeklikten uzağa atıfla kullanılan bu sözcük bireylerin yeni medya ve dolayımlı iletişimde yapay zeka ile ve diğer bireylerle bir araya geldikleri ve karşılaştıkları mekanı ve deneyimi içermektedir. </a:t>
            </a:r>
          </a:p>
          <a:p>
            <a:r>
              <a:rPr lang="tr-TR" dirty="0"/>
              <a:t>Burada </a:t>
            </a:r>
            <a:r>
              <a:rPr lang="tr-TR" dirty="0" err="1"/>
              <a:t>dolayımlama</a:t>
            </a:r>
            <a:r>
              <a:rPr lang="tr-TR" dirty="0"/>
              <a:t> yoluyla bir yerde olma duygusu yani </a:t>
            </a:r>
            <a:r>
              <a:rPr lang="tr-TR" b="1" dirty="0"/>
              <a:t>sanal mevcudiyet</a:t>
            </a:r>
            <a:r>
              <a:rPr lang="tr-TR" dirty="0"/>
              <a:t> ve </a:t>
            </a:r>
            <a:r>
              <a:rPr lang="tr-TR" dirty="0" err="1"/>
              <a:t>dolayımlama</a:t>
            </a:r>
            <a:r>
              <a:rPr lang="tr-TR" dirty="0"/>
              <a:t> yoluyla başkalarıyla birlikte olma duygusu </a:t>
            </a:r>
            <a:r>
              <a:rPr lang="tr-TR" b="1" dirty="0"/>
              <a:t>birlikte mevcudiyetten </a:t>
            </a:r>
            <a:r>
              <a:rPr lang="tr-TR" dirty="0"/>
              <a:t>söz edebiliriz. </a:t>
            </a:r>
          </a:p>
          <a:p>
            <a:r>
              <a:rPr lang="tr-TR" dirty="0"/>
              <a:t>Sanal deneyim gerçeklikten bağımsız değildir. Etkileşim ve yayılım özellikleri nedeniyle de bireyler bu deneyimi topluluklar halinde yaşayabilirler.</a:t>
            </a:r>
          </a:p>
        </p:txBody>
      </p:sp>
    </p:spTree>
    <p:extLst>
      <p:ext uri="{BB962C8B-B14F-4D97-AF65-F5344CB8AC3E}">
        <p14:creationId xmlns:p14="http://schemas.microsoft.com/office/powerpoint/2010/main" val="3220461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D593B8-BAEE-413B-889C-5C7CE9B3B2EF}"/>
              </a:ext>
            </a:extLst>
          </p:cNvPr>
          <p:cNvSpPr>
            <a:spLocks noGrp="1"/>
          </p:cNvSpPr>
          <p:nvPr>
            <p:ph type="title"/>
          </p:nvPr>
        </p:nvSpPr>
        <p:spPr/>
        <p:txBody>
          <a:bodyPr/>
          <a:lstStyle/>
          <a:p>
            <a:r>
              <a:rPr lang="tr-TR" dirty="0"/>
              <a:t>Sosyal Medya ve Dijital Oyun Ortamlarında Etkileşim Örnekleri</a:t>
            </a:r>
          </a:p>
        </p:txBody>
      </p:sp>
      <p:sp>
        <p:nvSpPr>
          <p:cNvPr id="3" name="İçerik Yer Tutucusu 2">
            <a:extLst>
              <a:ext uri="{FF2B5EF4-FFF2-40B4-BE49-F238E27FC236}">
                <a16:creationId xmlns:a16="http://schemas.microsoft.com/office/drawing/2014/main" id="{3A3BA65E-840F-41D8-9E20-1236BB8A88D7}"/>
              </a:ext>
            </a:extLst>
          </p:cNvPr>
          <p:cNvSpPr>
            <a:spLocks noGrp="1"/>
          </p:cNvSpPr>
          <p:nvPr>
            <p:ph idx="1"/>
          </p:nvPr>
        </p:nvSpPr>
        <p:spPr>
          <a:xfrm>
            <a:off x="838200" y="1825625"/>
            <a:ext cx="10515600" cy="943333"/>
          </a:xfrm>
        </p:spPr>
        <p:txBody>
          <a:bodyPr/>
          <a:lstStyle/>
          <a:p>
            <a:r>
              <a:rPr lang="tr-TR" dirty="0"/>
              <a:t>Bireyler hangi amaçları gerçekleştirmek için sosyal medya kullanıyorlar? Bu amaçlar için hangi araçları kullanıyorlar?</a:t>
            </a:r>
          </a:p>
          <a:p>
            <a:endParaRPr lang="tr-TR" dirty="0"/>
          </a:p>
        </p:txBody>
      </p:sp>
      <p:sp>
        <p:nvSpPr>
          <p:cNvPr id="4" name="Metin kutusu 3">
            <a:extLst>
              <a:ext uri="{FF2B5EF4-FFF2-40B4-BE49-F238E27FC236}">
                <a16:creationId xmlns:a16="http://schemas.microsoft.com/office/drawing/2014/main" id="{4196FB39-9360-46FB-933D-21D2FFB75847}"/>
              </a:ext>
            </a:extLst>
          </p:cNvPr>
          <p:cNvSpPr txBox="1"/>
          <p:nvPr/>
        </p:nvSpPr>
        <p:spPr>
          <a:xfrm>
            <a:off x="379927" y="2750215"/>
            <a:ext cx="3715555" cy="3046988"/>
          </a:xfrm>
          <a:prstGeom prst="rect">
            <a:avLst/>
          </a:prstGeom>
          <a:noFill/>
        </p:spPr>
        <p:txBody>
          <a:bodyPr wrap="square" rtlCol="0">
            <a:spAutoFit/>
          </a:bodyPr>
          <a:lstStyle/>
          <a:p>
            <a:r>
              <a:rPr lang="tr-TR" sz="2400" dirty="0"/>
              <a:t>Amaçlar ya da motivasyon farklı olabilir</a:t>
            </a:r>
          </a:p>
          <a:p>
            <a:pPr marL="914400" lvl="1" indent="-457200">
              <a:buFont typeface="Arial" panose="020B0604020202020204" pitchFamily="34" charset="0"/>
              <a:buChar char="•"/>
            </a:pPr>
            <a:r>
              <a:rPr lang="tr-TR" sz="2400" dirty="0"/>
              <a:t>Eğlence</a:t>
            </a:r>
          </a:p>
          <a:p>
            <a:pPr marL="914400" lvl="1" indent="-457200">
              <a:buFont typeface="Arial" panose="020B0604020202020204" pitchFamily="34" charset="0"/>
              <a:buChar char="•"/>
            </a:pPr>
            <a:r>
              <a:rPr lang="tr-TR" sz="2400" dirty="0"/>
              <a:t>İş</a:t>
            </a:r>
          </a:p>
          <a:p>
            <a:pPr marL="914400" lvl="1" indent="-457200">
              <a:buFont typeface="Arial" panose="020B0604020202020204" pitchFamily="34" charset="0"/>
              <a:buChar char="•"/>
            </a:pPr>
            <a:r>
              <a:rPr lang="tr-TR" sz="2400" dirty="0"/>
              <a:t>Eğitim/merak</a:t>
            </a:r>
          </a:p>
          <a:p>
            <a:pPr marL="914400" lvl="1" indent="-457200">
              <a:buFont typeface="Arial" panose="020B0604020202020204" pitchFamily="34" charset="0"/>
              <a:buChar char="•"/>
            </a:pPr>
            <a:r>
              <a:rPr lang="tr-TR" sz="2400" dirty="0"/>
              <a:t>Ağ kurma </a:t>
            </a:r>
          </a:p>
          <a:p>
            <a:pPr marL="914400" lvl="1" indent="-457200">
              <a:buFont typeface="Arial" panose="020B0604020202020204" pitchFamily="34" charset="0"/>
              <a:buChar char="•"/>
            </a:pPr>
            <a:r>
              <a:rPr lang="tr-TR" sz="2400" dirty="0"/>
              <a:t>E-ticaret</a:t>
            </a:r>
          </a:p>
          <a:p>
            <a:pPr marL="914400" lvl="1" indent="-457200">
              <a:buFont typeface="Arial" panose="020B0604020202020204" pitchFamily="34" charset="0"/>
              <a:buChar char="•"/>
            </a:pPr>
            <a:r>
              <a:rPr lang="tr-TR" sz="2400" dirty="0"/>
              <a:t>...</a:t>
            </a:r>
          </a:p>
        </p:txBody>
      </p:sp>
      <p:sp>
        <p:nvSpPr>
          <p:cNvPr id="5" name="Metin kutusu 4">
            <a:extLst>
              <a:ext uri="{FF2B5EF4-FFF2-40B4-BE49-F238E27FC236}">
                <a16:creationId xmlns:a16="http://schemas.microsoft.com/office/drawing/2014/main" id="{C5C36E05-B724-4204-BBFE-D72F1A8E3222}"/>
              </a:ext>
            </a:extLst>
          </p:cNvPr>
          <p:cNvSpPr txBox="1"/>
          <p:nvPr/>
        </p:nvSpPr>
        <p:spPr>
          <a:xfrm>
            <a:off x="4095482" y="2823693"/>
            <a:ext cx="2904185" cy="1938992"/>
          </a:xfrm>
          <a:prstGeom prst="rect">
            <a:avLst/>
          </a:prstGeom>
          <a:noFill/>
        </p:spPr>
        <p:txBody>
          <a:bodyPr wrap="square" rtlCol="0">
            <a:spAutoFit/>
          </a:bodyPr>
          <a:lstStyle/>
          <a:p>
            <a:r>
              <a:rPr lang="tr-TR" sz="2400" dirty="0"/>
              <a:t>Araçlar farklı</a:t>
            </a:r>
          </a:p>
          <a:p>
            <a:pPr marL="457200" indent="-457200">
              <a:buFont typeface="Arial" panose="020B0604020202020204" pitchFamily="34" charset="0"/>
              <a:buChar char="•"/>
            </a:pPr>
            <a:r>
              <a:rPr lang="tr-TR" sz="2400" dirty="0"/>
              <a:t>Metin ağırlıklı</a:t>
            </a:r>
          </a:p>
          <a:p>
            <a:pPr marL="457200" indent="-457200">
              <a:buFont typeface="Arial" panose="020B0604020202020204" pitchFamily="34" charset="0"/>
              <a:buChar char="•"/>
            </a:pPr>
            <a:r>
              <a:rPr lang="tr-TR" sz="2400" dirty="0"/>
              <a:t>Görsel ağırlıklı</a:t>
            </a:r>
          </a:p>
          <a:p>
            <a:pPr marL="457200" indent="-457200">
              <a:buFont typeface="Arial" panose="020B0604020202020204" pitchFamily="34" charset="0"/>
              <a:buChar char="•"/>
            </a:pPr>
            <a:r>
              <a:rPr lang="tr-TR" sz="2400" dirty="0"/>
              <a:t>Profesyonel</a:t>
            </a:r>
          </a:p>
          <a:p>
            <a:pPr marL="457200" indent="-457200">
              <a:buFont typeface="Arial" panose="020B0604020202020204" pitchFamily="34" charset="0"/>
              <a:buChar char="•"/>
            </a:pPr>
            <a:r>
              <a:rPr lang="tr-TR" sz="2400" dirty="0"/>
              <a:t>… araçlar</a:t>
            </a:r>
          </a:p>
        </p:txBody>
      </p:sp>
      <p:sp>
        <p:nvSpPr>
          <p:cNvPr id="6" name="Metin kutusu 5">
            <a:extLst>
              <a:ext uri="{FF2B5EF4-FFF2-40B4-BE49-F238E27FC236}">
                <a16:creationId xmlns:a16="http://schemas.microsoft.com/office/drawing/2014/main" id="{70E8D090-B890-4E33-A528-520522220076}"/>
              </a:ext>
            </a:extLst>
          </p:cNvPr>
          <p:cNvSpPr txBox="1"/>
          <p:nvPr/>
        </p:nvSpPr>
        <p:spPr>
          <a:xfrm>
            <a:off x="8203841" y="2768958"/>
            <a:ext cx="3608231" cy="2677656"/>
          </a:xfrm>
          <a:prstGeom prst="rect">
            <a:avLst/>
          </a:prstGeom>
          <a:noFill/>
        </p:spPr>
        <p:txBody>
          <a:bodyPr wrap="square" rtlCol="0">
            <a:spAutoFit/>
          </a:bodyPr>
          <a:lstStyle/>
          <a:p>
            <a:r>
              <a:rPr lang="tr-TR" sz="2400" dirty="0"/>
              <a:t>Birey nasıl tercih yapar?</a:t>
            </a:r>
          </a:p>
          <a:p>
            <a:pPr marL="342900" indent="-342900">
              <a:buFont typeface="Arial" panose="020B0604020202020204" pitchFamily="34" charset="0"/>
              <a:buChar char="•"/>
            </a:pPr>
            <a:r>
              <a:rPr lang="tr-TR" sz="2400" dirty="0"/>
              <a:t>Kullanım amacı</a:t>
            </a:r>
          </a:p>
          <a:p>
            <a:pPr marL="342900" indent="-342900">
              <a:buFont typeface="Arial" panose="020B0604020202020204" pitchFamily="34" charset="0"/>
              <a:buChar char="•"/>
            </a:pPr>
            <a:r>
              <a:rPr lang="tr-TR" sz="2400" dirty="0"/>
              <a:t>Bireysel tercihler</a:t>
            </a:r>
          </a:p>
          <a:p>
            <a:pPr marL="342900" indent="-342900">
              <a:buFont typeface="Arial" panose="020B0604020202020204" pitchFamily="34" charset="0"/>
              <a:buChar char="•"/>
            </a:pPr>
            <a:r>
              <a:rPr lang="tr-TR" sz="2400" dirty="0"/>
              <a:t>Dijital okuryazarlık</a:t>
            </a:r>
          </a:p>
          <a:p>
            <a:pPr marL="342900" indent="-342900">
              <a:buFont typeface="Arial" panose="020B0604020202020204" pitchFamily="34" charset="0"/>
              <a:buChar char="•"/>
            </a:pPr>
            <a:r>
              <a:rPr lang="tr-TR" sz="2400" dirty="0"/>
              <a:t>Sermaye (kültürel, ekonomik, sosyal) </a:t>
            </a:r>
          </a:p>
          <a:p>
            <a:pPr marL="342900" indent="-342900">
              <a:buFont typeface="Arial" panose="020B0604020202020204" pitchFamily="34" charset="0"/>
              <a:buChar char="•"/>
            </a:pPr>
            <a:r>
              <a:rPr lang="tr-TR" sz="2400" dirty="0"/>
              <a:t>….. </a:t>
            </a:r>
          </a:p>
        </p:txBody>
      </p:sp>
    </p:spTree>
    <p:extLst>
      <p:ext uri="{BB962C8B-B14F-4D97-AF65-F5344CB8AC3E}">
        <p14:creationId xmlns:p14="http://schemas.microsoft.com/office/powerpoint/2010/main" val="3827226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DC5FA1-F716-44EF-85C3-B676AE288220}"/>
              </a:ext>
            </a:extLst>
          </p:cNvPr>
          <p:cNvSpPr>
            <a:spLocks noGrp="1"/>
          </p:cNvSpPr>
          <p:nvPr>
            <p:ph type="title"/>
          </p:nvPr>
        </p:nvSpPr>
        <p:spPr/>
        <p:txBody>
          <a:bodyPr/>
          <a:lstStyle/>
          <a:p>
            <a:r>
              <a:rPr lang="tr-TR" dirty="0"/>
              <a:t>Sanal Cemaatler / Topluluklar</a:t>
            </a:r>
          </a:p>
        </p:txBody>
      </p:sp>
      <p:sp>
        <p:nvSpPr>
          <p:cNvPr id="3" name="İçerik Yer Tutucusu 2">
            <a:extLst>
              <a:ext uri="{FF2B5EF4-FFF2-40B4-BE49-F238E27FC236}">
                <a16:creationId xmlns:a16="http://schemas.microsoft.com/office/drawing/2014/main" id="{6BD4F1E4-8D31-4EE8-9924-990BE806F925}"/>
              </a:ext>
            </a:extLst>
          </p:cNvPr>
          <p:cNvSpPr>
            <a:spLocks noGrp="1"/>
          </p:cNvSpPr>
          <p:nvPr>
            <p:ph idx="1"/>
          </p:nvPr>
        </p:nvSpPr>
        <p:spPr/>
        <p:txBody>
          <a:bodyPr/>
          <a:lstStyle/>
          <a:p>
            <a:pPr algn="l"/>
            <a:r>
              <a:rPr lang="tr-TR" sz="2800" b="0" i="0" u="none" strike="noStrike" baseline="0" dirty="0">
                <a:latin typeface="Times New Roman" panose="02020603050405020304" pitchFamily="18" charset="0"/>
              </a:rPr>
              <a:t>Bireyler farklı motivasyonlarla sosyal medyada diğer kişi ve gruplarla iletişim kurup, etkileşime geçebilirler. Etkileşim içerisindeki bu yeni oluşumlar </a:t>
            </a:r>
            <a:r>
              <a:rPr lang="tr-TR" sz="2800" b="0" i="1" u="none" strike="noStrike" baseline="0" dirty="0">
                <a:latin typeface="Times New Roman" panose="02020603050405020304" pitchFamily="18" charset="0"/>
              </a:rPr>
              <a:t>sanal cemaatler/ topluluklar </a:t>
            </a:r>
            <a:r>
              <a:rPr lang="tr-TR" sz="2800" b="0" i="0" u="none" strike="noStrike" baseline="0" dirty="0">
                <a:latin typeface="Times New Roman" panose="02020603050405020304" pitchFamily="18" charset="0"/>
              </a:rPr>
              <a:t>olarak tanımlanabilir. </a:t>
            </a:r>
          </a:p>
          <a:p>
            <a:pPr algn="l"/>
            <a:r>
              <a:rPr lang="tr-TR" dirty="0">
                <a:latin typeface="Times New Roman" panose="02020603050405020304" pitchFamily="18" charset="0"/>
              </a:rPr>
              <a:t>Sanal cemaatler birçok biçemi alabilen birliklerdir. </a:t>
            </a:r>
          </a:p>
          <a:p>
            <a:pPr marL="0" indent="0" algn="l">
              <a:buNone/>
            </a:pPr>
            <a:r>
              <a:rPr lang="tr-TR" dirty="0">
                <a:latin typeface="Times New Roman" panose="02020603050405020304" pitchFamily="18" charset="0"/>
              </a:rPr>
              <a:t>Örneğin «destek grubu»</a:t>
            </a:r>
          </a:p>
          <a:p>
            <a:pPr lvl="1"/>
            <a:r>
              <a:rPr lang="tr-TR" dirty="0">
                <a:latin typeface="Times New Roman" panose="02020603050405020304" pitchFamily="18" charset="0"/>
              </a:rPr>
              <a:t>Üyelerinin sorunlarının üstesinden gelmek için bilgi paylaşımı (yayıncı gibi) </a:t>
            </a:r>
          </a:p>
          <a:p>
            <a:pPr lvl="1"/>
            <a:r>
              <a:rPr lang="tr-TR" dirty="0">
                <a:latin typeface="Times New Roman" panose="02020603050405020304" pitchFamily="18" charset="0"/>
              </a:rPr>
              <a:t>Grup üyeleriyle çevrimiçi sohbet ederek destek sağlama – duygusal destek</a:t>
            </a:r>
          </a:p>
          <a:p>
            <a:pPr lvl="1"/>
            <a:r>
              <a:rPr lang="tr-TR" dirty="0">
                <a:latin typeface="Times New Roman" panose="02020603050405020304" pitchFamily="18" charset="0"/>
              </a:rPr>
              <a:t>Üyelerinin maddi ihtiyacını karşılamaya yönelik destek – ihtiyaç temini</a:t>
            </a:r>
          </a:p>
          <a:p>
            <a:pPr lvl="1"/>
            <a:r>
              <a:rPr lang="tr-TR" dirty="0">
                <a:latin typeface="Times New Roman" panose="02020603050405020304" pitchFamily="18" charset="0"/>
              </a:rPr>
              <a:t>…</a:t>
            </a:r>
          </a:p>
          <a:p>
            <a:pPr marL="0" indent="0" algn="l">
              <a:buNone/>
            </a:pPr>
            <a:endParaRPr lang="tr-TR" dirty="0">
              <a:latin typeface="Times New Roman" panose="02020603050405020304" pitchFamily="18" charset="0"/>
            </a:endParaRPr>
          </a:p>
          <a:p>
            <a:pPr algn="l"/>
            <a:endParaRPr lang="tr-TR" dirty="0"/>
          </a:p>
        </p:txBody>
      </p:sp>
    </p:spTree>
    <p:extLst>
      <p:ext uri="{BB962C8B-B14F-4D97-AF65-F5344CB8AC3E}">
        <p14:creationId xmlns:p14="http://schemas.microsoft.com/office/powerpoint/2010/main" val="17026013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558EEC-046E-4BA9-837B-A5C2A003B4E9}"/>
              </a:ext>
            </a:extLst>
          </p:cNvPr>
          <p:cNvSpPr>
            <a:spLocks noGrp="1"/>
          </p:cNvSpPr>
          <p:nvPr>
            <p:ph type="title"/>
          </p:nvPr>
        </p:nvSpPr>
        <p:spPr/>
        <p:txBody>
          <a:bodyPr/>
          <a:lstStyle/>
          <a:p>
            <a:r>
              <a:rPr lang="tr-TR" dirty="0"/>
              <a:t>Sanal Cemaatler / Topluluklar</a:t>
            </a:r>
          </a:p>
        </p:txBody>
      </p:sp>
      <p:sp>
        <p:nvSpPr>
          <p:cNvPr id="3" name="İçerik Yer Tutucusu 2">
            <a:extLst>
              <a:ext uri="{FF2B5EF4-FFF2-40B4-BE49-F238E27FC236}">
                <a16:creationId xmlns:a16="http://schemas.microsoft.com/office/drawing/2014/main" id="{6602F3CD-AD76-4848-8ACB-633FE5BDD345}"/>
              </a:ext>
            </a:extLst>
          </p:cNvPr>
          <p:cNvSpPr>
            <a:spLocks noGrp="1"/>
          </p:cNvSpPr>
          <p:nvPr>
            <p:ph idx="1"/>
          </p:nvPr>
        </p:nvSpPr>
        <p:spPr/>
        <p:txBody>
          <a:bodyPr>
            <a:normAutofit lnSpcReduction="10000"/>
          </a:bodyPr>
          <a:lstStyle/>
          <a:p>
            <a:r>
              <a:rPr lang="tr-TR" dirty="0"/>
              <a:t>Herhangi bir insan topluluğunu tanımlayabilmek için kimi zaman ortak yaşam alanı, karşılıklı ekonomik ve politik çıkarlar, ortak inanç sistemi, benimsenen yaşam görüşü gibi çeşitli ölçütlere başvurulur. Sosyal medyada topluluklar ve işlevleri değerlendirildiğinde en belirgin biçimde ortaya çıkan görünüm, </a:t>
            </a:r>
          </a:p>
          <a:p>
            <a:pPr lvl="1"/>
            <a:r>
              <a:rPr lang="tr-TR" dirty="0"/>
              <a:t>dayanışma ve hak mücadelesi amaçlı bir araya gelen topluluklar </a:t>
            </a:r>
          </a:p>
          <a:p>
            <a:pPr lvl="1"/>
            <a:r>
              <a:rPr lang="tr-TR" dirty="0"/>
              <a:t>bu doğrultuda alternatif medya olarak sosyal medyanın kullanımı </a:t>
            </a:r>
          </a:p>
          <a:p>
            <a:pPr lvl="1"/>
            <a:r>
              <a:rPr lang="tr-TR" dirty="0"/>
              <a:t>bir pazarlama aracı olarak ticari anlamda toplulukların kullanımı ortaya çıkmaktadır. </a:t>
            </a:r>
          </a:p>
          <a:p>
            <a:pPr marL="0" indent="0" algn="l">
              <a:buNone/>
            </a:pPr>
            <a:r>
              <a:rPr lang="tr-TR" dirty="0"/>
              <a:t>Bu amaçlar doğrultusunda bir araya gelen topluluklar kimi durumlarda ortak görünümler de ortaya koyar ve birbirini dışlamaz.</a:t>
            </a:r>
          </a:p>
        </p:txBody>
      </p:sp>
    </p:spTree>
    <p:extLst>
      <p:ext uri="{BB962C8B-B14F-4D97-AF65-F5344CB8AC3E}">
        <p14:creationId xmlns:p14="http://schemas.microsoft.com/office/powerpoint/2010/main" val="56077282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TotalTime>
  <Words>1677</Words>
  <Application>Microsoft Office PowerPoint</Application>
  <PresentationFormat>Geniş ekran</PresentationFormat>
  <Paragraphs>121</Paragraphs>
  <Slides>23</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23</vt:i4>
      </vt:variant>
    </vt:vector>
  </HeadingPairs>
  <TitlesOfParts>
    <vt:vector size="28" baseType="lpstr">
      <vt:lpstr>Arial</vt:lpstr>
      <vt:lpstr>Calibri</vt:lpstr>
      <vt:lpstr>Calibri Light</vt:lpstr>
      <vt:lpstr>Times New Roman</vt:lpstr>
      <vt:lpstr>Office Teması</vt:lpstr>
      <vt:lpstr>YENİ MEDYA YENİ TEKNOLOJİLER  7. Hafta: Sosyal Medyada Etkileşim (Ünite 5) </vt:lpstr>
      <vt:lpstr>Yeni Medyada Etkileşim</vt:lpstr>
      <vt:lpstr>Yeni Medyada Etkileşim</vt:lpstr>
      <vt:lpstr>Yeni Medyada Etkileşim</vt:lpstr>
      <vt:lpstr>Yayılım</vt:lpstr>
      <vt:lpstr>Sanallık</vt:lpstr>
      <vt:lpstr>Sosyal Medya ve Dijital Oyun Ortamlarında Etkileşim Örnekleri</vt:lpstr>
      <vt:lpstr>Sanal Cemaatler / Topluluklar</vt:lpstr>
      <vt:lpstr>Sanal Cemaatler / Topluluklar</vt:lpstr>
      <vt:lpstr>Sanal Cemaatler / Topluluklar</vt:lpstr>
      <vt:lpstr>Sanal Cemaatler / Topluluklar</vt:lpstr>
      <vt:lpstr>Dijital aktivizm</vt:lpstr>
      <vt:lpstr>Çevrimiçi Topluluklar – Dijital Oyunlar</vt:lpstr>
      <vt:lpstr>Dijital Oyunlar</vt:lpstr>
      <vt:lpstr>Dijital Oyunlar</vt:lpstr>
      <vt:lpstr>Dijital Oyunlar</vt:lpstr>
      <vt:lpstr>Yurttaşlar Arası Etkileşim</vt:lpstr>
      <vt:lpstr>Yurttaşlar Arası Etkileşim</vt:lpstr>
      <vt:lpstr>Yurttaşlar Arası Etkileşim</vt:lpstr>
      <vt:lpstr>Yurttaş Gazeteciliği Örneği</vt:lpstr>
      <vt:lpstr>Alternatif Medya</vt:lpstr>
      <vt:lpstr>Yurttaş Gazeteciliği Örnekleri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 MEDYA YENİ TEKNOLOJİLER  3. Hafta: İnternet</dc:title>
  <dc:creator>Yazar </dc:creator>
  <cp:lastModifiedBy>Yazar </cp:lastModifiedBy>
  <cp:revision>57</cp:revision>
  <dcterms:created xsi:type="dcterms:W3CDTF">2020-10-23T09:20:48Z</dcterms:created>
  <dcterms:modified xsi:type="dcterms:W3CDTF">2021-03-17T18:54:42Z</dcterms:modified>
</cp:coreProperties>
</file>