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96" r:id="rId9"/>
    <p:sldId id="288" r:id="rId10"/>
    <p:sldId id="294" r:id="rId11"/>
    <p:sldId id="295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73649" autoAdjust="0"/>
  </p:normalViewPr>
  <p:slideViewPr>
    <p:cSldViewPr>
      <p:cViewPr varScale="1">
        <p:scale>
          <a:sx n="50" d="100"/>
          <a:sy n="50" d="100"/>
        </p:scale>
        <p:origin x="18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/iga/A4529/def-item/A4820/" TargetMode="External"/><Relationship Id="rId2" Type="http://schemas.openxmlformats.org/officeDocument/2006/relationships/hyperlink" Target="https://www.ncbi.nlm.nih.gov/books/n/iga/A4529/def-item/A519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books/n/iga/A4529/def-item/A4796/" TargetMode="External"/><Relationship Id="rId4" Type="http://schemas.openxmlformats.org/officeDocument/2006/relationships/hyperlink" Target="https://www.ncbi.nlm.nih.gov/books/n/iga/A4529/def-item/A4868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ncbi.nlm.nih.gov/books/n/iga/A4529/def-item/A4820/" TargetMode="External"/><Relationship Id="rId7" Type="http://schemas.openxmlformats.org/officeDocument/2006/relationships/hyperlink" Target="https://www.ncbi.nlm.nih.gov/books/n/iga/A4529/def-item/A4796/" TargetMode="External"/><Relationship Id="rId2" Type="http://schemas.openxmlformats.org/officeDocument/2006/relationships/hyperlink" Target="https://www.ncbi.nlm.nih.gov/books/n/iga/A4529/def-item/A51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/iga/A4529/def-item/A4890/" TargetMode="External"/><Relationship Id="rId5" Type="http://schemas.openxmlformats.org/officeDocument/2006/relationships/hyperlink" Target="https://www.ncbi.nlm.nih.gov/books/n/iga/A4529/def-item/A4550/" TargetMode="External"/><Relationship Id="rId4" Type="http://schemas.openxmlformats.org/officeDocument/2006/relationships/hyperlink" Target="https://www.ncbi.nlm.nih.gov/books/n/iga/A4529/def-item/A4644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oughtco.com/allele-a-genetics-definition-3734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TERMS-</a:t>
            </a:r>
            <a:r>
              <a:rPr lang="tr-TR" dirty="0" smtClean="0"/>
              <a:t>VII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956050"/>
            <a:ext cx="6400800" cy="1374345"/>
          </a:xfrm>
        </p:spPr>
        <p:txBody>
          <a:bodyPr>
            <a:normAutofit/>
          </a:bodyPr>
          <a:lstStyle/>
          <a:p>
            <a:r>
              <a:rPr lang="en-US" dirty="0" smtClean="0"/>
              <a:t>DVM. </a:t>
            </a:r>
            <a:r>
              <a:rPr lang="en-US" dirty="0" err="1" smtClean="0"/>
              <a:t>Nüket</a:t>
            </a:r>
            <a:r>
              <a:rPr lang="en-US" dirty="0" smtClean="0"/>
              <a:t> </a:t>
            </a:r>
            <a:r>
              <a:rPr lang="en-US" dirty="0" err="1" smtClean="0"/>
              <a:t>BİLGEN,PhD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/>
              <a:t>U</a:t>
            </a:r>
            <a:r>
              <a:rPr lang="en-US" dirty="0" smtClean="0"/>
              <a:t>. Vet. Med.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Sex-limited</a:t>
            </a:r>
            <a:r>
              <a:rPr lang="tr-TR" b="1" dirty="0" smtClean="0"/>
              <a:t> </a:t>
            </a:r>
            <a:r>
              <a:rPr lang="tr-TR" b="1" dirty="0" err="1" smtClean="0"/>
              <a:t>Traits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Sex-limited</a:t>
            </a:r>
            <a:r>
              <a:rPr lang="en-US" dirty="0"/>
              <a:t> genes are genes that are present in both sexes of sexually reproducing species but are expressed in </a:t>
            </a:r>
            <a:r>
              <a:rPr lang="en-US" b="1" dirty="0"/>
              <a:t>only one sex </a:t>
            </a:r>
            <a:r>
              <a:rPr lang="en-US" dirty="0"/>
              <a:t>and remain 'turned off' in the other. In other words, </a:t>
            </a:r>
            <a:r>
              <a:rPr lang="en-US" b="1" dirty="0"/>
              <a:t>sex-limited</a:t>
            </a:r>
            <a:r>
              <a:rPr lang="en-US" dirty="0"/>
              <a:t> genes cause the two sexes to show different </a:t>
            </a:r>
            <a:r>
              <a:rPr lang="en-US" b="1" dirty="0"/>
              <a:t>traits</a:t>
            </a:r>
            <a:r>
              <a:rPr lang="en-US" dirty="0"/>
              <a:t> or phenotypes, despite having the same genotype. </a:t>
            </a:r>
            <a:endParaRPr lang="tr-TR" dirty="0" smtClean="0"/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traits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carried</a:t>
            </a:r>
            <a:r>
              <a:rPr lang="tr-TR" dirty="0" smtClean="0"/>
              <a:t> on </a:t>
            </a:r>
            <a:r>
              <a:rPr lang="tr-TR" dirty="0" err="1" smtClean="0"/>
              <a:t>outosomal</a:t>
            </a:r>
            <a:r>
              <a:rPr lang="tr-TR" dirty="0" smtClean="0"/>
              <a:t> </a:t>
            </a:r>
            <a:r>
              <a:rPr lang="tr-TR" dirty="0" err="1" smtClean="0"/>
              <a:t>chromosomes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reproductive</a:t>
            </a:r>
            <a:r>
              <a:rPr lang="tr-TR" dirty="0" smtClean="0"/>
              <a:t> </a:t>
            </a:r>
            <a:r>
              <a:rPr lang="tr-TR" dirty="0" err="1" smtClean="0"/>
              <a:t>traits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178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Sex-influenced</a:t>
            </a:r>
            <a:r>
              <a:rPr lang="tr-TR" b="1" dirty="0" smtClean="0"/>
              <a:t> </a:t>
            </a:r>
            <a:r>
              <a:rPr lang="tr-TR" b="1" dirty="0" err="1" smtClean="0"/>
              <a:t>Traits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879560"/>
            <a:ext cx="4581150" cy="3918803"/>
          </a:xfrm>
        </p:spPr>
        <p:txBody>
          <a:bodyPr/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characters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expressed</a:t>
            </a:r>
            <a:r>
              <a:rPr lang="tr-TR" dirty="0" smtClean="0"/>
              <a:t> </a:t>
            </a:r>
            <a:r>
              <a:rPr lang="tr-TR" dirty="0" err="1" smtClean="0"/>
              <a:t>differently</a:t>
            </a:r>
            <a:r>
              <a:rPr lang="tr-TR" dirty="0" smtClean="0"/>
              <a:t> in </a:t>
            </a:r>
            <a:r>
              <a:rPr lang="tr-TR" dirty="0" err="1" smtClean="0"/>
              <a:t>males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females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42" name="Picture 2" descr="sexlimited characters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r="17075"/>
          <a:stretch/>
        </p:blipFill>
        <p:spPr bwMode="auto">
          <a:xfrm>
            <a:off x="5030115" y="1557724"/>
            <a:ext cx="3970329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8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dirty="0" smtClean="0"/>
              <a:t>Penetrance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Expresivity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tr-TR" dirty="0"/>
              <a:t>Penetrance = the percent of individuals who have a certain genotype and show the expected </a:t>
            </a:r>
            <a:r>
              <a:rPr lang="en-US" altLang="tr-TR" dirty="0" smtClean="0"/>
              <a:t>phenotype</a:t>
            </a:r>
            <a:r>
              <a:rPr lang="tr-TR" altLang="tr-TR" dirty="0" smtClean="0"/>
              <a:t>.</a:t>
            </a:r>
          </a:p>
          <a:p>
            <a:r>
              <a:rPr lang="tr-TR" altLang="tr-TR" dirty="0" err="1" smtClean="0"/>
              <a:t>Some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genes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not </a:t>
            </a:r>
            <a:r>
              <a:rPr lang="tr-TR" altLang="tr-TR" dirty="0" err="1" smtClean="0"/>
              <a:t>have</a:t>
            </a:r>
            <a:r>
              <a:rPr lang="tr-TR" altLang="tr-TR" dirty="0" smtClean="0"/>
              <a:t> %100 </a:t>
            </a:r>
            <a:r>
              <a:rPr lang="tr-TR" altLang="tr-TR" dirty="0" err="1" smtClean="0"/>
              <a:t>penetrance</a:t>
            </a:r>
            <a:r>
              <a:rPr lang="tr-TR" altLang="tr-TR" dirty="0" smtClean="0"/>
              <a:t>…</a:t>
            </a:r>
          </a:p>
          <a:p>
            <a:r>
              <a:rPr lang="en-US" dirty="0"/>
              <a:t>The terms </a:t>
            </a:r>
            <a:r>
              <a:rPr lang="en-US" i="1" dirty="0">
                <a:hlinkClick r:id="rId2"/>
              </a:rPr>
              <a:t>penetrance</a:t>
            </a:r>
            <a:r>
              <a:rPr lang="en-US" dirty="0"/>
              <a:t> and </a:t>
            </a:r>
            <a:r>
              <a:rPr lang="en-US" i="1" dirty="0">
                <a:hlinkClick r:id="rId3"/>
              </a:rPr>
              <a:t>expressivity</a:t>
            </a:r>
            <a:r>
              <a:rPr lang="en-US" dirty="0"/>
              <a:t> quantify the modification of </a:t>
            </a:r>
            <a:r>
              <a:rPr lang="en-US" dirty="0">
                <a:hlinkClick r:id="rId4"/>
              </a:rPr>
              <a:t>gene</a:t>
            </a:r>
            <a:r>
              <a:rPr lang="en-US" dirty="0"/>
              <a:t> expression by varying </a:t>
            </a:r>
            <a:r>
              <a:rPr lang="en-US" dirty="0">
                <a:hlinkClick r:id="rId5"/>
              </a:rPr>
              <a:t>environment</a:t>
            </a:r>
            <a:r>
              <a:rPr lang="en-US" dirty="0"/>
              <a:t> and genetic background; they measure respectively the percentage of cases in which the gene is expressed and the level of expression.</a:t>
            </a:r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435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dirty="0"/>
              <a:t>Penetrance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Expresivity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6115" y="1596540"/>
            <a:ext cx="8229600" cy="3918803"/>
          </a:xfrm>
        </p:spPr>
        <p:txBody>
          <a:bodyPr>
            <a:normAutofit/>
          </a:bodyPr>
          <a:lstStyle/>
          <a:p>
            <a:r>
              <a:rPr lang="en-US" sz="2400" dirty="0"/>
              <a:t>The effects of </a:t>
            </a:r>
            <a:r>
              <a:rPr lang="en-US" sz="2400" dirty="0">
                <a:hlinkClick r:id="rId2"/>
              </a:rPr>
              <a:t>penetrance</a:t>
            </a:r>
            <a:r>
              <a:rPr lang="en-US" sz="2400" dirty="0"/>
              <a:t> and </a:t>
            </a:r>
            <a:r>
              <a:rPr lang="en-US" sz="2400" dirty="0">
                <a:hlinkClick r:id="rId3"/>
              </a:rPr>
              <a:t>expressivity</a:t>
            </a:r>
            <a:r>
              <a:rPr lang="en-US" sz="2400" dirty="0"/>
              <a:t> through a hypothetical </a:t>
            </a:r>
            <a:r>
              <a:rPr lang="en-US" sz="2400" dirty="0">
                <a:hlinkClick r:id="rId4"/>
              </a:rPr>
              <a:t>character</a:t>
            </a:r>
            <a:r>
              <a:rPr lang="en-US" sz="2400" dirty="0"/>
              <a:t> “pigment intensity.” In each row, all individuals have the same </a:t>
            </a:r>
            <a:r>
              <a:rPr lang="en-US" sz="2400" dirty="0">
                <a:hlinkClick r:id="rId5"/>
              </a:rPr>
              <a:t>allele</a:t>
            </a:r>
            <a:r>
              <a:rPr lang="en-US" sz="2400" dirty="0"/>
              <a:t>—say, </a:t>
            </a:r>
            <a:r>
              <a:rPr lang="en-US" sz="2400" i="1" dirty="0"/>
              <a:t>P</a:t>
            </a:r>
            <a:r>
              <a:rPr lang="en-US" sz="2400" dirty="0"/>
              <a:t>—giving them the same “potential to produce pigment.” However, effects deriving from the rest of the </a:t>
            </a:r>
            <a:r>
              <a:rPr lang="en-US" sz="2400" dirty="0">
                <a:hlinkClick r:id="rId6"/>
              </a:rPr>
              <a:t>genome</a:t>
            </a:r>
            <a:r>
              <a:rPr lang="en-US" sz="2400" dirty="0"/>
              <a:t> and from the </a:t>
            </a:r>
            <a:r>
              <a:rPr lang="en-US" sz="2400" dirty="0">
                <a:hlinkClick r:id="rId7"/>
              </a:rPr>
              <a:t>environment</a:t>
            </a:r>
            <a:r>
              <a:rPr lang="en-US" sz="2400" dirty="0"/>
              <a:t> may suppress or modify pigment production in an individual.</a:t>
            </a:r>
            <a:endParaRPr lang="tr-TR" sz="2400" dirty="0"/>
          </a:p>
        </p:txBody>
      </p:sp>
      <p:pic>
        <p:nvPicPr>
          <p:cNvPr id="7170" name="Picture 2" descr="Figure 4-23. The effects of penetrance and expressivity through a hypothetical character “pigment intensity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3823841"/>
            <a:ext cx="3817625" cy="30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4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b="1" dirty="0"/>
              <a:t>Pleiotropy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Pleiotropy</a:t>
            </a:r>
            <a:r>
              <a:rPr lang="en-US" dirty="0"/>
              <a:t> occurs when one gene influences two or more seemingly unrelated phenotypic traits. Therefore, a mutation in a </a:t>
            </a:r>
            <a:r>
              <a:rPr lang="en-US" b="1" dirty="0"/>
              <a:t>pleiotropic</a:t>
            </a:r>
            <a:r>
              <a:rPr lang="en-US" dirty="0"/>
              <a:t> gene may have an effect on several traits</a:t>
            </a:r>
            <a:endParaRPr lang="tr-TR" dirty="0"/>
          </a:p>
        </p:txBody>
      </p:sp>
      <p:pic>
        <p:nvPicPr>
          <p:cNvPr id="8194" name="Picture 2" descr="examples of pleiotrop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35" y="2818180"/>
            <a:ext cx="5039265" cy="36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0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b="1" dirty="0"/>
              <a:t>Pleiotropy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White </a:t>
            </a:r>
            <a:r>
              <a:rPr lang="tr-TR" dirty="0" err="1" smtClean="0"/>
              <a:t>cat</a:t>
            </a:r>
            <a:r>
              <a:rPr lang="tr-TR" dirty="0" smtClean="0"/>
              <a:t> </a:t>
            </a:r>
            <a:r>
              <a:rPr lang="tr-TR" dirty="0" err="1" smtClean="0"/>
              <a:t>fur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blue</a:t>
            </a:r>
            <a:r>
              <a:rPr lang="tr-TR" dirty="0" smtClean="0"/>
              <a:t> </a:t>
            </a:r>
            <a:r>
              <a:rPr lang="tr-TR" dirty="0" err="1" smtClean="0"/>
              <a:t>eyed</a:t>
            </a:r>
            <a:r>
              <a:rPr lang="tr-TR" dirty="0" smtClean="0"/>
              <a:t> </a:t>
            </a:r>
            <a:r>
              <a:rPr lang="tr-TR" dirty="0" err="1" smtClean="0"/>
              <a:t>cats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40% </a:t>
            </a:r>
            <a:r>
              <a:rPr lang="tr-TR" dirty="0" err="1" smtClean="0"/>
              <a:t>deaf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gene </a:t>
            </a:r>
            <a:r>
              <a:rPr lang="tr-TR" dirty="0" err="1" smtClean="0"/>
              <a:t>affecting</a:t>
            </a:r>
            <a:r>
              <a:rPr lang="tr-TR" dirty="0" smtClean="0"/>
              <a:t> </a:t>
            </a:r>
            <a:r>
              <a:rPr lang="tr-TR" dirty="0" err="1" smtClean="0"/>
              <a:t>fur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eye</a:t>
            </a:r>
            <a:r>
              <a:rPr lang="tr-TR" dirty="0" smtClean="0"/>
              <a:t> </a:t>
            </a:r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alseo</a:t>
            </a:r>
            <a:r>
              <a:rPr lang="tr-TR" dirty="0" smtClean="0"/>
              <a:t> </a:t>
            </a:r>
            <a:r>
              <a:rPr lang="tr-TR" dirty="0" err="1" smtClean="0"/>
              <a:t>lead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deafness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AutoShape 2" descr="examples of pleiotropy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34" y="2818180"/>
            <a:ext cx="2738861" cy="40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b="1" kern="0" dirty="0" err="1"/>
              <a:t>Non-Mendelian</a:t>
            </a:r>
            <a:r>
              <a:rPr lang="tr-TR" altLang="tr-TR" b="1" kern="0" dirty="0"/>
              <a:t> Genetics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non-mendelian</a:t>
            </a:r>
            <a:r>
              <a:rPr lang="tr-TR" dirty="0" smtClean="0"/>
              <a:t> </a:t>
            </a:r>
            <a:r>
              <a:rPr lang="tr-TR" dirty="0" err="1" smtClean="0"/>
              <a:t>genetics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characters</a:t>
            </a:r>
            <a:r>
              <a:rPr lang="tr-TR" dirty="0" smtClean="0"/>
              <a:t>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Mendel’s</a:t>
            </a:r>
            <a:r>
              <a:rPr lang="tr-TR" dirty="0" smtClean="0"/>
              <a:t> </a:t>
            </a:r>
            <a:r>
              <a:rPr lang="tr-TR" dirty="0" err="1" smtClean="0"/>
              <a:t>law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In those cases where Mendel's proposals are not valid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the expected phenotype rates </a:t>
            </a:r>
            <a:r>
              <a:rPr lang="en-US" b="1" dirty="0" smtClean="0"/>
              <a:t>differ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608" y="3507706"/>
            <a:ext cx="2940117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tr-TR" dirty="0">
                <a:solidFill>
                  <a:schemeClr val="tx1"/>
                </a:solidFill>
              </a:rPr>
              <a:t>Inheritance patterns are </a:t>
            </a:r>
            <a:r>
              <a:rPr lang="en-US" altLang="tr-TR" dirty="0" smtClean="0">
                <a:solidFill>
                  <a:schemeClr val="tx1"/>
                </a:solidFill>
              </a:rPr>
              <a:t>no</a:t>
            </a:r>
            <a:r>
              <a:rPr lang="tr-TR" altLang="tr-TR" dirty="0" smtClean="0">
                <a:solidFill>
                  <a:schemeClr val="tx1"/>
                </a:solidFill>
              </a:rPr>
              <a:t>t</a:t>
            </a:r>
            <a:r>
              <a:rPr lang="en-US" altLang="tr-TR" dirty="0" smtClean="0">
                <a:solidFill>
                  <a:schemeClr val="tx1"/>
                </a:solidFill>
              </a:rPr>
              <a:t>-distributed </a:t>
            </a:r>
            <a:r>
              <a:rPr lang="en-US" altLang="tr-TR" dirty="0">
                <a:solidFill>
                  <a:schemeClr val="tx1"/>
                </a:solidFill>
              </a:rPr>
              <a:t>in accordance with Mendel's rules.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tr-TR" dirty="0">
                <a:solidFill>
                  <a:schemeClr val="tx1"/>
                </a:solidFill>
              </a:rPr>
              <a:t>The expected phenotype </a:t>
            </a:r>
            <a:r>
              <a:rPr lang="tr-TR" altLang="tr-TR" dirty="0" err="1">
                <a:solidFill>
                  <a:schemeClr val="tx1"/>
                </a:solidFill>
              </a:rPr>
              <a:t>ratio</a:t>
            </a:r>
            <a:r>
              <a:rPr lang="en-US" altLang="tr-TR" dirty="0">
                <a:solidFill>
                  <a:schemeClr val="tx1"/>
                </a:solidFill>
              </a:rPr>
              <a:t> in these cases where Mendel's proposals are not </a:t>
            </a:r>
            <a:r>
              <a:rPr lang="en-US" altLang="tr-TR" dirty="0" smtClean="0">
                <a:solidFill>
                  <a:schemeClr val="tx1"/>
                </a:solidFill>
              </a:rPr>
              <a:t>applicable: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Multiple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alleles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Lethal genotypes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Incomplete dominance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Codominance</a:t>
            </a:r>
            <a:endParaRPr lang="en-US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Penetrance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Expressivity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Pleiotropy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Epistasis</a:t>
            </a:r>
            <a:endParaRPr lang="tr-TR" alt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59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13885" y="2665475"/>
            <a:ext cx="3512215" cy="458115"/>
          </a:xfrm>
        </p:spPr>
        <p:txBody>
          <a:bodyPr>
            <a:noAutofit/>
          </a:bodyPr>
          <a:lstStyle/>
          <a:p>
            <a:r>
              <a:rPr lang="tr-TR" sz="4400" dirty="0" err="1" smtClean="0">
                <a:solidFill>
                  <a:schemeClr val="tx1"/>
                </a:solidFill>
              </a:rPr>
              <a:t>Mendel’s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tr-TR" sz="4400" dirty="0" err="1" smtClean="0">
                <a:solidFill>
                  <a:schemeClr val="tx1"/>
                </a:solidFill>
              </a:rPr>
              <a:t>law</a:t>
            </a:r>
            <a:endParaRPr lang="tr-TR" sz="4400" dirty="0">
              <a:solidFill>
                <a:schemeClr val="tx1"/>
              </a:solidFill>
            </a:endParaRPr>
          </a:p>
        </p:txBody>
      </p:sp>
      <p:pic>
        <p:nvPicPr>
          <p:cNvPr id="6" name="Picture 4" descr="men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901950"/>
            <a:ext cx="3179567" cy="442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 err="1" smtClean="0"/>
              <a:t>Multiple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alleles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alleles</a:t>
            </a:r>
            <a:r>
              <a:rPr lang="tr-TR" dirty="0" smtClean="0"/>
              <a:t>: </a:t>
            </a:r>
            <a:r>
              <a:rPr lang="tr-TR" dirty="0" err="1" smtClean="0"/>
              <a:t>having</a:t>
            </a:r>
            <a:r>
              <a:rPr lang="tr-TR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than two alleles that are possible to code for any one characteristic. </a:t>
            </a:r>
            <a:endParaRPr lang="tr-TR" dirty="0" smtClean="0"/>
          </a:p>
        </p:txBody>
      </p:sp>
      <p:pic>
        <p:nvPicPr>
          <p:cNvPr id="1026" name="Picture 2" descr="blood group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00" y="3051945"/>
            <a:ext cx="3970330" cy="29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6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Incomplete</a:t>
            </a:r>
            <a:r>
              <a:rPr lang="tr-TR" b="1" dirty="0"/>
              <a:t> </a:t>
            </a:r>
            <a:r>
              <a:rPr lang="tr-TR" b="1" dirty="0" err="1" smtClean="0"/>
              <a:t>Dominance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Incomplete dominance is the blending of traits expressed by the </a:t>
            </a:r>
            <a:r>
              <a:rPr lang="en-US" dirty="0">
                <a:hlinkClick r:id="rId2"/>
              </a:rPr>
              <a:t>alleles</a:t>
            </a:r>
            <a:r>
              <a:rPr lang="en-US" dirty="0"/>
              <a:t> that combine for any given characteristic. </a:t>
            </a:r>
            <a:endParaRPr lang="tr-TR" dirty="0" smtClean="0"/>
          </a:p>
        </p:txBody>
      </p:sp>
      <p:pic>
        <p:nvPicPr>
          <p:cNvPr id="2052" name="Picture 4" descr="Diagram of a cross between $C^WC^W$ (red) and $C^RC^R$ (white) snapdragon plants. The F1 plants are pink and of genotype $C^RC^W$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2943194"/>
            <a:ext cx="4581150" cy="38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8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Co-dominance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 err="1" smtClean="0"/>
              <a:t>creat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a new feature, in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co-dominance</a:t>
            </a:r>
            <a:r>
              <a:rPr lang="en-US" dirty="0"/>
              <a:t>, both alleles are equally expressed and their features are both seen in the phenotype. </a:t>
            </a:r>
            <a:endParaRPr lang="tr-TR" dirty="0"/>
          </a:p>
        </p:txBody>
      </p:sp>
      <p:pic>
        <p:nvPicPr>
          <p:cNvPr id="3074" name="Picture 2" descr="The white and pink petals shows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0" y="3873651"/>
            <a:ext cx="3054100" cy="29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9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b="1" dirty="0"/>
              <a:t>Lethal </a:t>
            </a:r>
            <a:r>
              <a:rPr lang="en-US" altLang="tr-TR" b="1" dirty="0" smtClean="0"/>
              <a:t>genotypes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Dominant lethal gene</a:t>
            </a:r>
            <a:r>
              <a:rPr lang="tr-TR" b="1" dirty="0" smtClean="0"/>
              <a:t>s?</a:t>
            </a:r>
          </a:p>
          <a:p>
            <a:r>
              <a:rPr lang="tr-TR" b="1" dirty="0" err="1" smtClean="0"/>
              <a:t>Recessive</a:t>
            </a:r>
            <a:r>
              <a:rPr lang="tr-TR" b="1" dirty="0" smtClean="0"/>
              <a:t> </a:t>
            </a:r>
            <a:r>
              <a:rPr lang="tr-TR" b="1" dirty="0" err="1" smtClean="0"/>
              <a:t>lethal</a:t>
            </a:r>
            <a:r>
              <a:rPr lang="tr-TR" b="1" dirty="0" smtClean="0"/>
              <a:t> </a:t>
            </a:r>
            <a:r>
              <a:rPr lang="tr-TR" b="1" dirty="0" err="1" smtClean="0"/>
              <a:t>genes</a:t>
            </a:r>
            <a:r>
              <a:rPr lang="tr-TR" b="1" dirty="0" smtClean="0"/>
              <a:t>?</a:t>
            </a:r>
          </a:p>
          <a:p>
            <a:r>
              <a:rPr lang="tr-TR" b="1" dirty="0" err="1" smtClean="0"/>
              <a:t>Which</a:t>
            </a:r>
            <a:r>
              <a:rPr lang="tr-TR" b="1" dirty="0" smtClean="0"/>
              <a:t> can be </a:t>
            </a:r>
            <a:r>
              <a:rPr lang="tr-TR" b="1" dirty="0" err="1" smtClean="0"/>
              <a:t>detected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population</a:t>
            </a:r>
            <a:r>
              <a:rPr lang="tr-TR" b="1" dirty="0" smtClean="0"/>
              <a:t>???</a:t>
            </a:r>
          </a:p>
          <a:p>
            <a:endParaRPr lang="tr-TR" b="1" dirty="0"/>
          </a:p>
          <a:p>
            <a:r>
              <a:rPr lang="tr-TR" b="1" dirty="0" err="1" smtClean="0"/>
              <a:t>Examples</a:t>
            </a:r>
            <a:r>
              <a:rPr lang="tr-TR" b="1" dirty="0" smtClean="0"/>
              <a:t>: </a:t>
            </a:r>
            <a:r>
              <a:rPr lang="tr-TR" b="1" dirty="0" err="1" smtClean="0"/>
              <a:t>Yellow</a:t>
            </a:r>
            <a:r>
              <a:rPr lang="tr-TR" b="1" dirty="0" smtClean="0"/>
              <a:t> Mouse, PKD in </a:t>
            </a:r>
            <a:r>
              <a:rPr lang="tr-TR" b="1" dirty="0" err="1" smtClean="0"/>
              <a:t>cats</a:t>
            </a:r>
            <a:r>
              <a:rPr lang="tr-TR" b="1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054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Sex-linked</a:t>
            </a:r>
            <a:r>
              <a:rPr lang="tr-TR" b="1" dirty="0"/>
              <a:t> </a:t>
            </a:r>
            <a:r>
              <a:rPr lang="tr-TR" b="1" dirty="0" err="1" smtClean="0"/>
              <a:t>Traits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Sex-linked traits are found on the sex chromosomes of the species and are passed down in that </a:t>
            </a:r>
            <a:r>
              <a:rPr lang="en-US" dirty="0" smtClean="0"/>
              <a:t>manner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5122" name="Picture 2" descr="Colorblindness is controlled on the X 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123590"/>
            <a:ext cx="3419170" cy="17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254</Words>
  <Application>Microsoft Office PowerPoint</Application>
  <PresentationFormat>Ekran Gösterisi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BASIC GENETIC TERMS-VII</vt:lpstr>
      <vt:lpstr>Non-Mendelian Genetics</vt:lpstr>
      <vt:lpstr>PowerPoint Sunusu</vt:lpstr>
      <vt:lpstr>Mendel’s law</vt:lpstr>
      <vt:lpstr>Multiple alleles</vt:lpstr>
      <vt:lpstr>Incomplete Dominance</vt:lpstr>
      <vt:lpstr>Co-dominance</vt:lpstr>
      <vt:lpstr>Lethal genotypes</vt:lpstr>
      <vt:lpstr>Sex-linked Traits</vt:lpstr>
      <vt:lpstr>Sex-limited Traits</vt:lpstr>
      <vt:lpstr>Sex-influenced Traits</vt:lpstr>
      <vt:lpstr>Penetrance and Expresivity</vt:lpstr>
      <vt:lpstr>Penetrance and Expresivity</vt:lpstr>
      <vt:lpstr>Pleiotropy</vt:lpstr>
      <vt:lpstr>Pleiotropy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Nuket Bilgen</cp:lastModifiedBy>
  <cp:revision>140</cp:revision>
  <dcterms:created xsi:type="dcterms:W3CDTF">2013-08-21T19:17:07Z</dcterms:created>
  <dcterms:modified xsi:type="dcterms:W3CDTF">2018-12-20T06:19:26Z</dcterms:modified>
</cp:coreProperties>
</file>