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83" r:id="rId4"/>
    <p:sldId id="284" r:id="rId5"/>
    <p:sldId id="285" r:id="rId6"/>
    <p:sldId id="286" r:id="rId7"/>
    <p:sldId id="287" r:id="rId8"/>
    <p:sldId id="296" r:id="rId9"/>
    <p:sldId id="288" r:id="rId10"/>
    <p:sldId id="294" r:id="rId11"/>
    <p:sldId id="295" r:id="rId12"/>
    <p:sldId id="290" r:id="rId13"/>
    <p:sldId id="291" r:id="rId14"/>
    <p:sldId id="292" r:id="rId15"/>
    <p:sldId id="293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005E"/>
    <a:srgbClr val="BE0260"/>
    <a:srgbClr val="018ACF"/>
    <a:srgbClr val="D68B1C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3" autoAdjust="0"/>
    <p:restoredTop sz="73649" autoAdjust="0"/>
  </p:normalViewPr>
  <p:slideViewPr>
    <p:cSldViewPr>
      <p:cViewPr varScale="1">
        <p:scale>
          <a:sx n="50" d="100"/>
          <a:sy n="50" d="100"/>
        </p:scale>
        <p:origin x="1872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76"/>
    </p:cViewPr>
  </p:outlin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D93C1-1874-6D4E-9A66-C3BC10528B07}" type="datetimeFigureOut">
              <a:rPr lang="en-US" smtClean="0"/>
              <a:t>12/20/2018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9CFA02-5955-7B4D-81B9-EC9BAFB5E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409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8965" y="1138425"/>
            <a:ext cx="7772400" cy="137434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28720" y="4650640"/>
            <a:ext cx="6400800" cy="1374345"/>
          </a:xfrm>
        </p:spPr>
        <p:txBody>
          <a:bodyPr>
            <a:normAutofit/>
          </a:bodyPr>
          <a:lstStyle>
            <a:lvl1pPr marL="0" indent="0" algn="r">
              <a:buNone/>
              <a:defRPr sz="260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680310"/>
            <a:ext cx="8229600" cy="45811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596540"/>
            <a:ext cx="8229600" cy="3918803"/>
          </a:xfrm>
        </p:spPr>
        <p:txBody>
          <a:bodyPr/>
          <a:lstStyle>
            <a:lvl1pPr>
              <a:defRPr sz="28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527605"/>
            <a:ext cx="7016195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D0005E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1" y="1138425"/>
            <a:ext cx="7016195" cy="4275740"/>
          </a:xfrm>
        </p:spPr>
        <p:txBody>
          <a:bodyPr/>
          <a:lstStyle>
            <a:lvl1pPr>
              <a:defRPr sz="28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527605"/>
            <a:ext cx="8229600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596539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D0005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226402"/>
            <a:ext cx="4040188" cy="3035058"/>
          </a:xfrm>
        </p:spPr>
        <p:txBody>
          <a:bodyPr/>
          <a:lstStyle>
            <a:lvl1pPr>
              <a:defRPr sz="24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596539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D0005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226402"/>
            <a:ext cx="4041775" cy="3035058"/>
          </a:xfrm>
        </p:spPr>
        <p:txBody>
          <a:bodyPr/>
          <a:lstStyle>
            <a:lvl1pPr>
              <a:defRPr sz="24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books/n/iga/A4529/def-item/A4820/" TargetMode="External"/><Relationship Id="rId2" Type="http://schemas.openxmlformats.org/officeDocument/2006/relationships/hyperlink" Target="https://www.ncbi.nlm.nih.gov/books/n/iga/A4529/def-item/A5195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ncbi.nlm.nih.gov/books/n/iga/A4529/def-item/A4796/" TargetMode="External"/><Relationship Id="rId4" Type="http://schemas.openxmlformats.org/officeDocument/2006/relationships/hyperlink" Target="https://www.ncbi.nlm.nih.gov/books/n/iga/A4529/def-item/A4868/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hyperlink" Target="https://www.ncbi.nlm.nih.gov/books/n/iga/A4529/def-item/A4820/" TargetMode="External"/><Relationship Id="rId7" Type="http://schemas.openxmlformats.org/officeDocument/2006/relationships/hyperlink" Target="https://www.ncbi.nlm.nih.gov/books/n/iga/A4529/def-item/A4796/" TargetMode="External"/><Relationship Id="rId2" Type="http://schemas.openxmlformats.org/officeDocument/2006/relationships/hyperlink" Target="https://www.ncbi.nlm.nih.gov/books/n/iga/A4529/def-item/A5195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ncbi.nlm.nih.gov/books/n/iga/A4529/def-item/A4890/" TargetMode="External"/><Relationship Id="rId5" Type="http://schemas.openxmlformats.org/officeDocument/2006/relationships/hyperlink" Target="https://www.ncbi.nlm.nih.gov/books/n/iga/A4529/def-item/A4550/" TargetMode="External"/><Relationship Id="rId4" Type="http://schemas.openxmlformats.org/officeDocument/2006/relationships/hyperlink" Target="https://www.ncbi.nlm.nih.gov/books/n/iga/A4529/def-item/A4644/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thoughtco.com/allele-a-genetics-definition-373460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BASIC GENETIC TERMS-</a:t>
            </a:r>
            <a:r>
              <a:rPr lang="tr-TR" dirty="0" smtClean="0"/>
              <a:t>VII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4130" y="4956050"/>
            <a:ext cx="6400800" cy="1374345"/>
          </a:xfrm>
        </p:spPr>
        <p:txBody>
          <a:bodyPr>
            <a:normAutofit/>
          </a:bodyPr>
          <a:lstStyle/>
          <a:p>
            <a:r>
              <a:rPr lang="en-US" dirty="0" smtClean="0"/>
              <a:t>DVM. </a:t>
            </a:r>
            <a:r>
              <a:rPr lang="en-US" dirty="0" err="1" smtClean="0"/>
              <a:t>Nüket</a:t>
            </a:r>
            <a:r>
              <a:rPr lang="en-US" dirty="0" smtClean="0"/>
              <a:t> </a:t>
            </a:r>
            <a:r>
              <a:rPr lang="en-US" dirty="0" err="1" smtClean="0"/>
              <a:t>BİLGEN,PhD</a:t>
            </a:r>
            <a:endParaRPr lang="en-US" dirty="0" smtClean="0"/>
          </a:p>
          <a:p>
            <a:r>
              <a:rPr lang="en-US" dirty="0" smtClean="0"/>
              <a:t>A. </a:t>
            </a:r>
            <a:r>
              <a:rPr lang="en-US" dirty="0"/>
              <a:t>U</a:t>
            </a:r>
            <a:r>
              <a:rPr lang="en-US" dirty="0" smtClean="0"/>
              <a:t>. Vet. Med.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/>
              <a:t>Sex-limited</a:t>
            </a:r>
            <a:r>
              <a:rPr lang="tr-TR" b="1" dirty="0" smtClean="0"/>
              <a:t> </a:t>
            </a:r>
            <a:r>
              <a:rPr lang="tr-TR" b="1" dirty="0" err="1" smtClean="0"/>
              <a:t>Traits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Sex-limited</a:t>
            </a:r>
            <a:r>
              <a:rPr lang="en-US" dirty="0"/>
              <a:t> genes are genes that are present in both sexes of sexually reproducing species but are expressed in </a:t>
            </a:r>
            <a:r>
              <a:rPr lang="en-US" b="1" dirty="0"/>
              <a:t>only one sex </a:t>
            </a:r>
            <a:r>
              <a:rPr lang="en-US" dirty="0"/>
              <a:t>and remain 'turned off' in the other. In other words, </a:t>
            </a:r>
            <a:r>
              <a:rPr lang="en-US" b="1" dirty="0"/>
              <a:t>sex-limited</a:t>
            </a:r>
            <a:r>
              <a:rPr lang="en-US" dirty="0"/>
              <a:t> genes cause the two sexes to show different </a:t>
            </a:r>
            <a:r>
              <a:rPr lang="en-US" b="1" dirty="0"/>
              <a:t>traits</a:t>
            </a:r>
            <a:r>
              <a:rPr lang="en-US" dirty="0"/>
              <a:t> or phenotypes, despite having the same genotype. </a:t>
            </a:r>
            <a:endParaRPr lang="tr-TR" dirty="0" smtClean="0"/>
          </a:p>
          <a:p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traits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carried</a:t>
            </a:r>
            <a:r>
              <a:rPr lang="tr-TR" dirty="0" smtClean="0"/>
              <a:t> on </a:t>
            </a:r>
            <a:r>
              <a:rPr lang="tr-TR" dirty="0" err="1" smtClean="0"/>
              <a:t>outosomal</a:t>
            </a:r>
            <a:r>
              <a:rPr lang="tr-TR" dirty="0" smtClean="0"/>
              <a:t> </a:t>
            </a:r>
            <a:r>
              <a:rPr lang="tr-TR" dirty="0" err="1" smtClean="0"/>
              <a:t>chromosomes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err="1" smtClean="0"/>
              <a:t>Milk</a:t>
            </a:r>
            <a:r>
              <a:rPr lang="tr-TR" dirty="0" smtClean="0"/>
              <a:t> </a:t>
            </a:r>
            <a:r>
              <a:rPr lang="tr-TR" dirty="0" err="1" smtClean="0"/>
              <a:t>production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reproductive</a:t>
            </a:r>
            <a:r>
              <a:rPr lang="tr-TR" dirty="0" smtClean="0"/>
              <a:t> </a:t>
            </a:r>
            <a:r>
              <a:rPr lang="tr-TR" dirty="0" err="1" smtClean="0"/>
              <a:t>traits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1783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Sex-influenced</a:t>
            </a:r>
            <a:r>
              <a:rPr lang="tr-TR" b="1" dirty="0" smtClean="0"/>
              <a:t> </a:t>
            </a:r>
            <a:r>
              <a:rPr lang="tr-TR" b="1" dirty="0" err="1" smtClean="0"/>
              <a:t>Traits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48965" y="1879560"/>
            <a:ext cx="4581150" cy="3918803"/>
          </a:xfrm>
        </p:spPr>
        <p:txBody>
          <a:bodyPr/>
          <a:lstStyle/>
          <a:p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characters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expressed</a:t>
            </a:r>
            <a:r>
              <a:rPr lang="tr-TR" dirty="0" smtClean="0"/>
              <a:t> </a:t>
            </a:r>
            <a:r>
              <a:rPr lang="tr-TR" dirty="0" err="1" smtClean="0"/>
              <a:t>differently</a:t>
            </a:r>
            <a:r>
              <a:rPr lang="tr-TR" dirty="0" smtClean="0"/>
              <a:t> in </a:t>
            </a:r>
            <a:r>
              <a:rPr lang="tr-TR" dirty="0" err="1" smtClean="0"/>
              <a:t>males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females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10242" name="Picture 2" descr="sexlimited characters ile ilgili görsel sonuc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90" r="17075"/>
          <a:stretch/>
        </p:blipFill>
        <p:spPr bwMode="auto">
          <a:xfrm>
            <a:off x="5030115" y="1557724"/>
            <a:ext cx="3970329" cy="456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43839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tr-TR" dirty="0" smtClean="0"/>
              <a:t>Penetrance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and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Expresivity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tr-TR" dirty="0"/>
              <a:t>Penetrance = the percent of individuals who have a certain genotype and show the expected </a:t>
            </a:r>
            <a:r>
              <a:rPr lang="en-US" altLang="tr-TR" dirty="0" smtClean="0"/>
              <a:t>phenotype</a:t>
            </a:r>
            <a:r>
              <a:rPr lang="tr-TR" altLang="tr-TR" dirty="0" smtClean="0"/>
              <a:t>.</a:t>
            </a:r>
          </a:p>
          <a:p>
            <a:r>
              <a:rPr lang="tr-TR" altLang="tr-TR" dirty="0" err="1" smtClean="0"/>
              <a:t>Some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genes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are</a:t>
            </a:r>
            <a:r>
              <a:rPr lang="tr-TR" altLang="tr-TR" dirty="0" smtClean="0"/>
              <a:t> not </a:t>
            </a:r>
            <a:r>
              <a:rPr lang="tr-TR" altLang="tr-TR" dirty="0" err="1" smtClean="0"/>
              <a:t>have</a:t>
            </a:r>
            <a:r>
              <a:rPr lang="tr-TR" altLang="tr-TR" dirty="0" smtClean="0"/>
              <a:t> %100 </a:t>
            </a:r>
            <a:r>
              <a:rPr lang="tr-TR" altLang="tr-TR" dirty="0" err="1" smtClean="0"/>
              <a:t>penetrance</a:t>
            </a:r>
            <a:r>
              <a:rPr lang="tr-TR" altLang="tr-TR" dirty="0" smtClean="0"/>
              <a:t>…</a:t>
            </a:r>
          </a:p>
          <a:p>
            <a:r>
              <a:rPr lang="en-US" dirty="0"/>
              <a:t>The terms </a:t>
            </a:r>
            <a:r>
              <a:rPr lang="en-US" i="1" dirty="0">
                <a:hlinkClick r:id="rId2"/>
              </a:rPr>
              <a:t>penetrance</a:t>
            </a:r>
            <a:r>
              <a:rPr lang="en-US" dirty="0"/>
              <a:t> and </a:t>
            </a:r>
            <a:r>
              <a:rPr lang="en-US" i="1" dirty="0">
                <a:hlinkClick r:id="rId3"/>
              </a:rPr>
              <a:t>expressivity</a:t>
            </a:r>
            <a:r>
              <a:rPr lang="en-US" dirty="0"/>
              <a:t> quantify the modification of </a:t>
            </a:r>
            <a:r>
              <a:rPr lang="en-US" dirty="0">
                <a:hlinkClick r:id="rId4"/>
              </a:rPr>
              <a:t>gene</a:t>
            </a:r>
            <a:r>
              <a:rPr lang="en-US" dirty="0"/>
              <a:t> expression by varying </a:t>
            </a:r>
            <a:r>
              <a:rPr lang="en-US" dirty="0">
                <a:hlinkClick r:id="rId5"/>
              </a:rPr>
              <a:t>environment</a:t>
            </a:r>
            <a:r>
              <a:rPr lang="en-US" dirty="0"/>
              <a:t> and genetic background; they measure respectively the percentage of cases in which the gene is expressed and the level of expression.</a:t>
            </a:r>
            <a:endParaRPr lang="en-US" alt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43539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tr-TR" dirty="0"/>
              <a:t>Penetrance</a:t>
            </a:r>
            <a:r>
              <a:rPr lang="tr-TR" altLang="tr-TR" dirty="0"/>
              <a:t> </a:t>
            </a:r>
            <a:r>
              <a:rPr lang="tr-TR" altLang="tr-TR" dirty="0" err="1"/>
              <a:t>and</a:t>
            </a:r>
            <a:r>
              <a:rPr lang="tr-TR" altLang="tr-TR" dirty="0"/>
              <a:t> </a:t>
            </a:r>
            <a:r>
              <a:rPr lang="tr-TR" altLang="tr-TR" dirty="0" err="1"/>
              <a:t>Expresivity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06115" y="1596540"/>
            <a:ext cx="8229600" cy="3918803"/>
          </a:xfrm>
        </p:spPr>
        <p:txBody>
          <a:bodyPr>
            <a:normAutofit/>
          </a:bodyPr>
          <a:lstStyle/>
          <a:p>
            <a:r>
              <a:rPr lang="en-US" sz="2400" dirty="0"/>
              <a:t>The effects of </a:t>
            </a:r>
            <a:r>
              <a:rPr lang="en-US" sz="2400" dirty="0">
                <a:hlinkClick r:id="rId2"/>
              </a:rPr>
              <a:t>penetrance</a:t>
            </a:r>
            <a:r>
              <a:rPr lang="en-US" sz="2400" dirty="0"/>
              <a:t> and </a:t>
            </a:r>
            <a:r>
              <a:rPr lang="en-US" sz="2400" dirty="0">
                <a:hlinkClick r:id="rId3"/>
              </a:rPr>
              <a:t>expressivity</a:t>
            </a:r>
            <a:r>
              <a:rPr lang="en-US" sz="2400" dirty="0"/>
              <a:t> through a hypothetical </a:t>
            </a:r>
            <a:r>
              <a:rPr lang="en-US" sz="2400" dirty="0">
                <a:hlinkClick r:id="rId4"/>
              </a:rPr>
              <a:t>character</a:t>
            </a:r>
            <a:r>
              <a:rPr lang="en-US" sz="2400" dirty="0"/>
              <a:t> “pigment intensity.” In each row, all individuals have the same </a:t>
            </a:r>
            <a:r>
              <a:rPr lang="en-US" sz="2400" dirty="0">
                <a:hlinkClick r:id="rId5"/>
              </a:rPr>
              <a:t>allele</a:t>
            </a:r>
            <a:r>
              <a:rPr lang="en-US" sz="2400" dirty="0"/>
              <a:t>—say, </a:t>
            </a:r>
            <a:r>
              <a:rPr lang="en-US" sz="2400" i="1" dirty="0"/>
              <a:t>P</a:t>
            </a:r>
            <a:r>
              <a:rPr lang="en-US" sz="2400" dirty="0"/>
              <a:t>—giving them the same “potential to produce pigment.” However, effects deriving from the rest of the </a:t>
            </a:r>
            <a:r>
              <a:rPr lang="en-US" sz="2400" dirty="0">
                <a:hlinkClick r:id="rId6"/>
              </a:rPr>
              <a:t>genome</a:t>
            </a:r>
            <a:r>
              <a:rPr lang="en-US" sz="2400" dirty="0"/>
              <a:t> and from the </a:t>
            </a:r>
            <a:r>
              <a:rPr lang="en-US" sz="2400" dirty="0">
                <a:hlinkClick r:id="rId7"/>
              </a:rPr>
              <a:t>environment</a:t>
            </a:r>
            <a:r>
              <a:rPr lang="en-US" sz="2400" dirty="0"/>
              <a:t> may suppress or modify pigment production in an individual.</a:t>
            </a:r>
            <a:endParaRPr lang="tr-TR" sz="2400" dirty="0"/>
          </a:p>
        </p:txBody>
      </p:sp>
      <p:pic>
        <p:nvPicPr>
          <p:cNvPr id="7170" name="Picture 2" descr="Figure 4-23. The effects of penetrance and expressivity through a hypothetical character “pigment intensity.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475" y="3823841"/>
            <a:ext cx="3817625" cy="3034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27433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tr-TR" b="1" dirty="0"/>
              <a:t>Pleiotropy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Pleiotropy</a:t>
            </a:r>
            <a:r>
              <a:rPr lang="en-US" dirty="0"/>
              <a:t> occurs when one gene influences two or more seemingly unrelated phenotypic traits. Therefore, a mutation in a </a:t>
            </a:r>
            <a:r>
              <a:rPr lang="en-US" b="1" dirty="0"/>
              <a:t>pleiotropic</a:t>
            </a:r>
            <a:r>
              <a:rPr lang="en-US" dirty="0"/>
              <a:t> gene may have an effect on several traits</a:t>
            </a:r>
            <a:endParaRPr lang="tr-TR" dirty="0"/>
          </a:p>
        </p:txBody>
      </p:sp>
      <p:pic>
        <p:nvPicPr>
          <p:cNvPr id="8194" name="Picture 2" descr="examples of pleiotropy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4735" y="2818180"/>
            <a:ext cx="5039265" cy="3647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68003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tr-TR" b="1" dirty="0"/>
              <a:t>Pleiotropy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White </a:t>
            </a:r>
            <a:r>
              <a:rPr lang="tr-TR" dirty="0" err="1" smtClean="0"/>
              <a:t>cat</a:t>
            </a:r>
            <a:r>
              <a:rPr lang="tr-TR" dirty="0" smtClean="0"/>
              <a:t> </a:t>
            </a:r>
            <a:r>
              <a:rPr lang="tr-TR" dirty="0" err="1" smtClean="0"/>
              <a:t>fur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blue</a:t>
            </a:r>
            <a:r>
              <a:rPr lang="tr-TR" dirty="0" smtClean="0"/>
              <a:t> </a:t>
            </a:r>
            <a:r>
              <a:rPr lang="tr-TR" dirty="0" err="1" smtClean="0"/>
              <a:t>eyed</a:t>
            </a:r>
            <a:r>
              <a:rPr lang="tr-TR" dirty="0" smtClean="0"/>
              <a:t> </a:t>
            </a:r>
            <a:r>
              <a:rPr lang="tr-TR" dirty="0" err="1" smtClean="0"/>
              <a:t>cats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40% </a:t>
            </a:r>
            <a:r>
              <a:rPr lang="tr-TR" dirty="0" err="1" smtClean="0"/>
              <a:t>deaf</a:t>
            </a:r>
            <a:r>
              <a:rPr lang="tr-TR" dirty="0" smtClean="0"/>
              <a:t>. </a:t>
            </a:r>
          </a:p>
          <a:p>
            <a:r>
              <a:rPr lang="tr-TR" dirty="0" err="1" smtClean="0"/>
              <a:t>The</a:t>
            </a:r>
            <a:r>
              <a:rPr lang="tr-TR" dirty="0" smtClean="0"/>
              <a:t> gene </a:t>
            </a:r>
            <a:r>
              <a:rPr lang="tr-TR" dirty="0" err="1" smtClean="0"/>
              <a:t>affecting</a:t>
            </a:r>
            <a:r>
              <a:rPr lang="tr-TR" dirty="0" smtClean="0"/>
              <a:t> </a:t>
            </a:r>
            <a:r>
              <a:rPr lang="tr-TR" dirty="0" err="1" smtClean="0"/>
              <a:t>fur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eye</a:t>
            </a:r>
            <a:r>
              <a:rPr lang="tr-TR" dirty="0" smtClean="0"/>
              <a:t> </a:t>
            </a:r>
            <a:r>
              <a:rPr lang="tr-TR" dirty="0" err="1" smtClean="0"/>
              <a:t>color</a:t>
            </a:r>
            <a:r>
              <a:rPr lang="tr-TR" dirty="0" smtClean="0"/>
              <a:t> </a:t>
            </a:r>
            <a:r>
              <a:rPr lang="tr-TR" dirty="0" err="1" smtClean="0"/>
              <a:t>alseo</a:t>
            </a:r>
            <a:r>
              <a:rPr lang="tr-TR" dirty="0" smtClean="0"/>
              <a:t> </a:t>
            </a:r>
            <a:r>
              <a:rPr lang="tr-TR" dirty="0" err="1" smtClean="0"/>
              <a:t>lead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deafness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4" name="AutoShape 2" descr="examples of pleiotropy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334" y="2818180"/>
            <a:ext cx="2738861" cy="4039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504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tr-TR" altLang="tr-TR" b="1" kern="0" dirty="0" err="1"/>
              <a:t>Non-Mendelian</a:t>
            </a:r>
            <a:r>
              <a:rPr lang="tr-TR" altLang="tr-TR" b="1" kern="0" dirty="0"/>
              <a:t> Genetics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non-mendelian</a:t>
            </a:r>
            <a:r>
              <a:rPr lang="tr-TR" dirty="0" smtClean="0"/>
              <a:t> </a:t>
            </a:r>
            <a:r>
              <a:rPr lang="tr-TR" dirty="0" err="1" smtClean="0"/>
              <a:t>genetics</a:t>
            </a:r>
            <a:r>
              <a:rPr lang="tr-TR" dirty="0" smtClean="0"/>
              <a:t>?</a:t>
            </a:r>
          </a:p>
          <a:p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characters</a:t>
            </a:r>
            <a:r>
              <a:rPr lang="tr-TR" dirty="0" smtClean="0"/>
              <a:t> </a:t>
            </a:r>
            <a:r>
              <a:rPr lang="tr-TR" dirty="0" err="1" smtClean="0"/>
              <a:t>don’t</a:t>
            </a:r>
            <a:r>
              <a:rPr lang="tr-TR" dirty="0" smtClean="0"/>
              <a:t> </a:t>
            </a:r>
            <a:r>
              <a:rPr lang="tr-TR" dirty="0" err="1" smtClean="0"/>
              <a:t>follow</a:t>
            </a:r>
            <a:r>
              <a:rPr lang="tr-TR" dirty="0" smtClean="0"/>
              <a:t> </a:t>
            </a:r>
            <a:r>
              <a:rPr lang="tr-TR" dirty="0" err="1" smtClean="0"/>
              <a:t>Mendel’s</a:t>
            </a:r>
            <a:r>
              <a:rPr lang="tr-TR" dirty="0" smtClean="0"/>
              <a:t> </a:t>
            </a:r>
            <a:r>
              <a:rPr lang="tr-TR" dirty="0" err="1" smtClean="0"/>
              <a:t>law</a:t>
            </a:r>
            <a:r>
              <a:rPr lang="tr-TR" dirty="0" smtClean="0"/>
              <a:t>.</a:t>
            </a:r>
            <a:r>
              <a:rPr lang="en-US" dirty="0" smtClean="0"/>
              <a:t> </a:t>
            </a:r>
            <a:endParaRPr lang="tr-TR" dirty="0" smtClean="0"/>
          </a:p>
          <a:p>
            <a:r>
              <a:rPr lang="en-US" dirty="0" smtClean="0"/>
              <a:t>In those cases where Mendel's proposals are not valid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the expected phenotype rates </a:t>
            </a:r>
            <a:r>
              <a:rPr lang="en-US" b="1" dirty="0" smtClean="0"/>
              <a:t>differ</a:t>
            </a:r>
            <a:r>
              <a:rPr lang="tr-TR" dirty="0" smtClean="0"/>
              <a:t>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9608" y="3507706"/>
            <a:ext cx="2940117" cy="320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195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altLang="tr-TR" dirty="0">
                <a:solidFill>
                  <a:schemeClr val="tx1"/>
                </a:solidFill>
              </a:rPr>
              <a:t>Inheritance patterns are </a:t>
            </a:r>
            <a:r>
              <a:rPr lang="en-US" altLang="tr-TR" dirty="0" smtClean="0">
                <a:solidFill>
                  <a:schemeClr val="tx1"/>
                </a:solidFill>
              </a:rPr>
              <a:t>no</a:t>
            </a:r>
            <a:r>
              <a:rPr lang="tr-TR" altLang="tr-TR" dirty="0" smtClean="0">
                <a:solidFill>
                  <a:schemeClr val="tx1"/>
                </a:solidFill>
              </a:rPr>
              <a:t>t</a:t>
            </a:r>
            <a:r>
              <a:rPr lang="en-US" altLang="tr-TR" dirty="0" smtClean="0">
                <a:solidFill>
                  <a:schemeClr val="tx1"/>
                </a:solidFill>
              </a:rPr>
              <a:t>-distributed </a:t>
            </a:r>
            <a:r>
              <a:rPr lang="en-US" altLang="tr-TR" dirty="0">
                <a:solidFill>
                  <a:schemeClr val="tx1"/>
                </a:solidFill>
              </a:rPr>
              <a:t>in accordance with Mendel's rules.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altLang="tr-TR" dirty="0">
                <a:solidFill>
                  <a:schemeClr val="tx1"/>
                </a:solidFill>
              </a:rPr>
              <a:t>The expected phenotype </a:t>
            </a:r>
            <a:r>
              <a:rPr lang="tr-TR" altLang="tr-TR" dirty="0" err="1">
                <a:solidFill>
                  <a:schemeClr val="tx1"/>
                </a:solidFill>
              </a:rPr>
              <a:t>ratio</a:t>
            </a:r>
            <a:r>
              <a:rPr lang="en-US" altLang="tr-TR" dirty="0">
                <a:solidFill>
                  <a:schemeClr val="tx1"/>
                </a:solidFill>
              </a:rPr>
              <a:t> in these cases where Mendel's proposals are not </a:t>
            </a:r>
            <a:r>
              <a:rPr lang="en-US" altLang="tr-TR" dirty="0" smtClean="0">
                <a:solidFill>
                  <a:schemeClr val="tx1"/>
                </a:solidFill>
              </a:rPr>
              <a:t>applicable:</a:t>
            </a:r>
            <a:endParaRPr lang="tr-TR" altLang="tr-TR" dirty="0">
              <a:solidFill>
                <a:schemeClr val="tx1"/>
              </a:solidFill>
            </a:endParaRPr>
          </a:p>
          <a:p>
            <a:pPr marL="676275" indent="-676275">
              <a:lnSpc>
                <a:spcPct val="90000"/>
              </a:lnSpc>
              <a:buFontTx/>
              <a:buAutoNum type="arabicPeriod"/>
            </a:pPr>
            <a:r>
              <a:rPr lang="tr-TR" altLang="tr-TR" dirty="0" err="1">
                <a:solidFill>
                  <a:schemeClr val="tx1"/>
                </a:solidFill>
              </a:rPr>
              <a:t>Multiple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tr-TR" altLang="tr-TR" dirty="0" err="1">
                <a:solidFill>
                  <a:schemeClr val="tx1"/>
                </a:solidFill>
              </a:rPr>
              <a:t>alleles</a:t>
            </a:r>
            <a:endParaRPr lang="tr-TR" altLang="tr-TR" dirty="0">
              <a:solidFill>
                <a:schemeClr val="tx1"/>
              </a:solidFill>
            </a:endParaRPr>
          </a:p>
          <a:p>
            <a:pPr marL="676275" indent="-676275">
              <a:lnSpc>
                <a:spcPct val="90000"/>
              </a:lnSpc>
              <a:buFontTx/>
              <a:buAutoNum type="arabicPeriod"/>
            </a:pPr>
            <a:r>
              <a:rPr lang="en-US" altLang="tr-TR" dirty="0">
                <a:solidFill>
                  <a:schemeClr val="tx1"/>
                </a:solidFill>
              </a:rPr>
              <a:t>Lethal genotypes</a:t>
            </a:r>
          </a:p>
          <a:p>
            <a:pPr marL="676275" indent="-676275">
              <a:lnSpc>
                <a:spcPct val="90000"/>
              </a:lnSpc>
              <a:buFontTx/>
              <a:buAutoNum type="arabicPeriod"/>
            </a:pPr>
            <a:r>
              <a:rPr lang="en-US" altLang="tr-TR" dirty="0">
                <a:solidFill>
                  <a:schemeClr val="tx1"/>
                </a:solidFill>
              </a:rPr>
              <a:t>Incomplete dominance</a:t>
            </a:r>
            <a:endParaRPr lang="tr-TR" altLang="tr-TR" dirty="0">
              <a:solidFill>
                <a:schemeClr val="tx1"/>
              </a:solidFill>
            </a:endParaRPr>
          </a:p>
          <a:p>
            <a:pPr marL="676275" indent="-676275">
              <a:lnSpc>
                <a:spcPct val="90000"/>
              </a:lnSpc>
              <a:buFontTx/>
              <a:buAutoNum type="arabicPeriod"/>
            </a:pPr>
            <a:r>
              <a:rPr lang="tr-TR" altLang="tr-TR" dirty="0" err="1">
                <a:solidFill>
                  <a:schemeClr val="tx1"/>
                </a:solidFill>
              </a:rPr>
              <a:t>Codominance</a:t>
            </a:r>
            <a:endParaRPr lang="en-US" altLang="tr-TR" dirty="0">
              <a:solidFill>
                <a:schemeClr val="tx1"/>
              </a:solidFill>
            </a:endParaRPr>
          </a:p>
          <a:p>
            <a:pPr marL="676275" indent="-676275">
              <a:lnSpc>
                <a:spcPct val="90000"/>
              </a:lnSpc>
              <a:buFontTx/>
              <a:buAutoNum type="arabicPeriod"/>
            </a:pPr>
            <a:r>
              <a:rPr lang="en-US" altLang="tr-TR" dirty="0">
                <a:solidFill>
                  <a:schemeClr val="tx1"/>
                </a:solidFill>
              </a:rPr>
              <a:t>Penetrance</a:t>
            </a:r>
          </a:p>
          <a:p>
            <a:pPr marL="676275" indent="-676275">
              <a:lnSpc>
                <a:spcPct val="90000"/>
              </a:lnSpc>
              <a:buFontTx/>
              <a:buAutoNum type="arabicPeriod"/>
            </a:pPr>
            <a:r>
              <a:rPr lang="en-US" altLang="tr-TR" dirty="0">
                <a:solidFill>
                  <a:schemeClr val="tx1"/>
                </a:solidFill>
              </a:rPr>
              <a:t>Expressivity</a:t>
            </a:r>
          </a:p>
          <a:p>
            <a:pPr marL="676275" indent="-676275">
              <a:lnSpc>
                <a:spcPct val="90000"/>
              </a:lnSpc>
              <a:buFontTx/>
              <a:buAutoNum type="arabicPeriod"/>
            </a:pPr>
            <a:r>
              <a:rPr lang="en-US" altLang="tr-TR" dirty="0">
                <a:solidFill>
                  <a:schemeClr val="tx1"/>
                </a:solidFill>
              </a:rPr>
              <a:t>Pleiotropy</a:t>
            </a:r>
            <a:endParaRPr lang="tr-TR" altLang="tr-TR" dirty="0">
              <a:solidFill>
                <a:schemeClr val="tx1"/>
              </a:solidFill>
            </a:endParaRPr>
          </a:p>
          <a:p>
            <a:pPr marL="676275" indent="-676275">
              <a:lnSpc>
                <a:spcPct val="90000"/>
              </a:lnSpc>
              <a:buFontTx/>
              <a:buAutoNum type="arabicPeriod"/>
            </a:pPr>
            <a:r>
              <a:rPr lang="tr-TR" altLang="tr-TR" dirty="0" err="1">
                <a:solidFill>
                  <a:schemeClr val="tx1"/>
                </a:solidFill>
              </a:rPr>
              <a:t>Epistasis</a:t>
            </a:r>
            <a:endParaRPr lang="tr-TR" altLang="tr-TR" dirty="0">
              <a:solidFill>
                <a:schemeClr val="tx1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6591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113885" y="2665475"/>
            <a:ext cx="3512215" cy="458115"/>
          </a:xfrm>
        </p:spPr>
        <p:txBody>
          <a:bodyPr>
            <a:noAutofit/>
          </a:bodyPr>
          <a:lstStyle/>
          <a:p>
            <a:r>
              <a:rPr lang="tr-TR" sz="4400" dirty="0" err="1" smtClean="0">
                <a:solidFill>
                  <a:schemeClr val="tx1"/>
                </a:solidFill>
              </a:rPr>
              <a:t>Mendel’s</a:t>
            </a:r>
            <a:r>
              <a:rPr lang="tr-TR" sz="4400" dirty="0" smtClean="0">
                <a:solidFill>
                  <a:schemeClr val="tx1"/>
                </a:solidFill>
              </a:rPr>
              <a:t> </a:t>
            </a:r>
            <a:r>
              <a:rPr lang="tr-TR" sz="4400" dirty="0" err="1" smtClean="0">
                <a:solidFill>
                  <a:schemeClr val="tx1"/>
                </a:solidFill>
              </a:rPr>
              <a:t>law</a:t>
            </a:r>
            <a:endParaRPr lang="tr-TR" sz="4400" dirty="0">
              <a:solidFill>
                <a:schemeClr val="tx1"/>
              </a:solidFill>
            </a:endParaRPr>
          </a:p>
        </p:txBody>
      </p:sp>
      <p:pic>
        <p:nvPicPr>
          <p:cNvPr id="6" name="Picture 4" descr="mendel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55" y="1901950"/>
            <a:ext cx="3179567" cy="4429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328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altLang="tr-TR" dirty="0" err="1" smtClean="0"/>
              <a:t>Multiple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alleles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Multiple </a:t>
            </a:r>
            <a:r>
              <a:rPr lang="en-US" dirty="0" smtClean="0"/>
              <a:t>alleles</a:t>
            </a:r>
            <a:r>
              <a:rPr lang="tr-TR" dirty="0" smtClean="0"/>
              <a:t>: </a:t>
            </a:r>
            <a:r>
              <a:rPr lang="tr-TR" dirty="0" err="1" smtClean="0"/>
              <a:t>having</a:t>
            </a:r>
            <a:r>
              <a:rPr lang="tr-TR" dirty="0" smtClean="0"/>
              <a:t> </a:t>
            </a:r>
            <a:r>
              <a:rPr lang="en-US" dirty="0" smtClean="0"/>
              <a:t>more </a:t>
            </a:r>
            <a:r>
              <a:rPr lang="en-US" dirty="0"/>
              <a:t>than two alleles that are possible to code for any one characteristic. </a:t>
            </a:r>
            <a:endParaRPr lang="tr-TR" dirty="0" smtClean="0"/>
          </a:p>
        </p:txBody>
      </p:sp>
      <p:pic>
        <p:nvPicPr>
          <p:cNvPr id="1026" name="Picture 2" descr="blood group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600" y="3051945"/>
            <a:ext cx="3970330" cy="2977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63686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Incomplete</a:t>
            </a:r>
            <a:r>
              <a:rPr lang="tr-TR" b="1" dirty="0"/>
              <a:t> </a:t>
            </a:r>
            <a:r>
              <a:rPr lang="tr-TR" b="1" dirty="0" err="1" smtClean="0"/>
              <a:t>Dominance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Incomplete dominance is the blending of traits expressed by the </a:t>
            </a:r>
            <a:r>
              <a:rPr lang="en-US" dirty="0">
                <a:hlinkClick r:id="rId2"/>
              </a:rPr>
              <a:t>alleles</a:t>
            </a:r>
            <a:r>
              <a:rPr lang="en-US" dirty="0"/>
              <a:t> that combine for any given characteristic. </a:t>
            </a:r>
            <a:endParaRPr lang="tr-TR" dirty="0" smtClean="0"/>
          </a:p>
        </p:txBody>
      </p:sp>
      <p:pic>
        <p:nvPicPr>
          <p:cNvPr id="2052" name="Picture 4" descr="Diagram of a cross between $C^WC^W$ (red) and $C^RC^R$ (white) snapdragon plants. The F1 plants are pink and of genotype $C^RC^W$.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1425" y="2943194"/>
            <a:ext cx="4581150" cy="3858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09852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/>
              <a:t>Co-dominance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Instead </a:t>
            </a:r>
            <a:r>
              <a:rPr lang="en-US" dirty="0"/>
              <a:t>of </a:t>
            </a:r>
            <a:r>
              <a:rPr lang="en-US" dirty="0" err="1" smtClean="0"/>
              <a:t>creat</a:t>
            </a:r>
            <a:r>
              <a:rPr lang="tr-TR" dirty="0" err="1" smtClean="0"/>
              <a:t>ing</a:t>
            </a:r>
            <a:r>
              <a:rPr lang="en-US" dirty="0" smtClean="0"/>
              <a:t> </a:t>
            </a:r>
            <a:r>
              <a:rPr lang="en-US" dirty="0"/>
              <a:t>a new feature, in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en-US" dirty="0" smtClean="0"/>
              <a:t>co-dominance</a:t>
            </a:r>
            <a:r>
              <a:rPr lang="en-US" dirty="0"/>
              <a:t>, both alleles are equally expressed and their features are both seen in the phenotype. </a:t>
            </a:r>
            <a:endParaRPr lang="tr-TR" dirty="0"/>
          </a:p>
        </p:txBody>
      </p:sp>
      <p:pic>
        <p:nvPicPr>
          <p:cNvPr id="3074" name="Picture 2" descr="The white and pink petals shows codominan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900" y="3873651"/>
            <a:ext cx="3054100" cy="2984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8091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tr-TR" b="1" dirty="0"/>
              <a:t>Lethal </a:t>
            </a:r>
            <a:r>
              <a:rPr lang="en-US" altLang="tr-TR" b="1" dirty="0" smtClean="0"/>
              <a:t>genotypes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Dominant lethal gene</a:t>
            </a:r>
            <a:r>
              <a:rPr lang="tr-TR" b="1" dirty="0" smtClean="0"/>
              <a:t>s?</a:t>
            </a:r>
          </a:p>
          <a:p>
            <a:r>
              <a:rPr lang="tr-TR" b="1" dirty="0" err="1" smtClean="0"/>
              <a:t>Recessive</a:t>
            </a:r>
            <a:r>
              <a:rPr lang="tr-TR" b="1" dirty="0" smtClean="0"/>
              <a:t> </a:t>
            </a:r>
            <a:r>
              <a:rPr lang="tr-TR" b="1" dirty="0" err="1" smtClean="0"/>
              <a:t>lethal</a:t>
            </a:r>
            <a:r>
              <a:rPr lang="tr-TR" b="1" dirty="0" smtClean="0"/>
              <a:t> </a:t>
            </a:r>
            <a:r>
              <a:rPr lang="tr-TR" b="1" dirty="0" err="1" smtClean="0"/>
              <a:t>genes</a:t>
            </a:r>
            <a:r>
              <a:rPr lang="tr-TR" b="1" dirty="0" smtClean="0"/>
              <a:t>?</a:t>
            </a:r>
          </a:p>
          <a:p>
            <a:r>
              <a:rPr lang="tr-TR" b="1" dirty="0" err="1" smtClean="0"/>
              <a:t>Which</a:t>
            </a:r>
            <a:r>
              <a:rPr lang="tr-TR" b="1" dirty="0" smtClean="0"/>
              <a:t> can be </a:t>
            </a:r>
            <a:r>
              <a:rPr lang="tr-TR" b="1" dirty="0" err="1" smtClean="0"/>
              <a:t>detected</a:t>
            </a:r>
            <a:r>
              <a:rPr lang="tr-TR" b="1" dirty="0" smtClean="0"/>
              <a:t> in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population</a:t>
            </a:r>
            <a:r>
              <a:rPr lang="tr-TR" b="1" dirty="0" smtClean="0"/>
              <a:t>???</a:t>
            </a:r>
          </a:p>
          <a:p>
            <a:endParaRPr lang="tr-TR" b="1" dirty="0"/>
          </a:p>
          <a:p>
            <a:r>
              <a:rPr lang="tr-TR" b="1" dirty="0" err="1" smtClean="0"/>
              <a:t>Examples</a:t>
            </a:r>
            <a:r>
              <a:rPr lang="tr-TR" b="1" dirty="0" smtClean="0"/>
              <a:t>: </a:t>
            </a:r>
            <a:r>
              <a:rPr lang="tr-TR" b="1" dirty="0" err="1" smtClean="0"/>
              <a:t>Yellow</a:t>
            </a:r>
            <a:r>
              <a:rPr lang="tr-TR" b="1" dirty="0" smtClean="0"/>
              <a:t> Mouse, PKD in </a:t>
            </a:r>
            <a:r>
              <a:rPr lang="tr-TR" b="1" dirty="0" err="1" smtClean="0"/>
              <a:t>cats</a:t>
            </a:r>
            <a:r>
              <a:rPr lang="tr-TR" b="1" dirty="0" smtClean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0548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Sex-linked</a:t>
            </a:r>
            <a:r>
              <a:rPr lang="tr-TR" b="1" dirty="0"/>
              <a:t> </a:t>
            </a:r>
            <a:r>
              <a:rPr lang="tr-TR" b="1" dirty="0" err="1" smtClean="0"/>
              <a:t>Traits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Sex-linked traits are found on the sex chromosomes of the species and are passed down in that </a:t>
            </a:r>
            <a:r>
              <a:rPr lang="en-US" dirty="0" smtClean="0"/>
              <a:t>manner</a:t>
            </a:r>
            <a:r>
              <a:rPr lang="en-US" dirty="0" smtClean="0"/>
              <a:t>.</a:t>
            </a:r>
            <a:endParaRPr lang="tr-TR" dirty="0" smtClean="0"/>
          </a:p>
        </p:txBody>
      </p:sp>
      <p:pic>
        <p:nvPicPr>
          <p:cNvPr id="5122" name="Picture 2" descr="Colorblindness is controlled on the X chromoso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6835" y="3123590"/>
            <a:ext cx="3419170" cy="1789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40061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6740</TotalTime>
  <Words>254</Words>
  <Application>Microsoft Office PowerPoint</Application>
  <PresentationFormat>Ekran Gösterisi (4:3)</PresentationFormat>
  <Paragraphs>50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BASIC GENETIC TERMS-VII</vt:lpstr>
      <vt:lpstr>Non-Mendelian Genetics</vt:lpstr>
      <vt:lpstr>PowerPoint Sunusu</vt:lpstr>
      <vt:lpstr>Mendel’s law</vt:lpstr>
      <vt:lpstr>Multiple alleles</vt:lpstr>
      <vt:lpstr>Incomplete Dominance</vt:lpstr>
      <vt:lpstr>Co-dominance</vt:lpstr>
      <vt:lpstr>Lethal genotypes</vt:lpstr>
      <vt:lpstr>Sex-linked Traits</vt:lpstr>
      <vt:lpstr>Sex-limited Traits</vt:lpstr>
      <vt:lpstr>Sex-influenced Traits</vt:lpstr>
      <vt:lpstr>Penetrance and Expresivity</vt:lpstr>
      <vt:lpstr>Penetrance and Expresivity</vt:lpstr>
      <vt:lpstr>Pleiotropy</vt:lpstr>
      <vt:lpstr>Pleiotropy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Nuket Bilgen</cp:lastModifiedBy>
  <cp:revision>140</cp:revision>
  <dcterms:created xsi:type="dcterms:W3CDTF">2013-08-21T19:17:07Z</dcterms:created>
  <dcterms:modified xsi:type="dcterms:W3CDTF">2018-12-20T06:19:26Z</dcterms:modified>
</cp:coreProperties>
</file>