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4" r:id="rId4"/>
    <p:sldId id="263" r:id="rId5"/>
    <p:sldId id="275" r:id="rId6"/>
    <p:sldId id="280" r:id="rId7"/>
    <p:sldId id="276" r:id="rId8"/>
    <p:sldId id="277" r:id="rId9"/>
    <p:sldId id="278" r:id="rId10"/>
    <p:sldId id="274" r:id="rId11"/>
    <p:sldId id="282" r:id="rId12"/>
    <p:sldId id="281" r:id="rId13"/>
    <p:sldId id="27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01.02.2018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5400" dirty="0" smtClean="0"/>
              <a:t>BİLİMSEL ARAŞTIRMA YÖNTEMLERİ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159236"/>
          </a:xfrm>
        </p:spPr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.Hamide Deniz </a:t>
            </a:r>
            <a:r>
              <a:rPr lang="tr-TR" dirty="0" err="1" smtClean="0"/>
              <a:t>Gülleroğlu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İç ve Dış Geçerlik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93855"/>
            <a:ext cx="10515600" cy="5267903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sz="3000" dirty="0" smtClean="0"/>
              <a:t>İç geçerlilik, varılan bir ‘nedensel’ ilişkide ‘sonuç’un bilinen nedenlerle’ (deney değişkenleri ile) gerçekten açıklanabilirliğidir (Karasar,2005).</a:t>
            </a:r>
          </a:p>
          <a:p>
            <a:pPr algn="just">
              <a:lnSpc>
                <a:spcPct val="150000"/>
              </a:lnSpc>
            </a:pPr>
            <a:r>
              <a:rPr lang="tr-TR" altLang="tr-TR" sz="3200" dirty="0"/>
              <a:t>İ</a:t>
            </a:r>
            <a:r>
              <a:rPr lang="en-US" altLang="tr-TR" sz="3200" dirty="0"/>
              <a:t>ç geçerliğin etkilenebileceği faktörler</a:t>
            </a:r>
            <a:r>
              <a:rPr lang="tr-TR" altLang="tr-TR" sz="3200" dirty="0"/>
              <a:t> şunlardır</a:t>
            </a:r>
            <a:r>
              <a:rPr lang="en-US" altLang="tr-TR" sz="3200" dirty="0" smtClean="0"/>
              <a:t>:</a:t>
            </a:r>
            <a:endParaRPr lang="tr-TR" altLang="tr-TR" sz="3200" dirty="0" smtClean="0"/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200" u="sng" dirty="0" smtClean="0">
                <a:solidFill>
                  <a:srgbClr val="C00000"/>
                </a:solidFill>
              </a:rPr>
              <a:t>Zaman</a:t>
            </a:r>
            <a:endParaRPr lang="tr-TR" altLang="tr-TR" sz="2200" u="sng" dirty="0" smtClean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200" u="sng" dirty="0" smtClean="0">
                <a:solidFill>
                  <a:srgbClr val="C00000"/>
                </a:solidFill>
              </a:rPr>
              <a:t>Denek Seçimi</a:t>
            </a:r>
            <a:endParaRPr lang="tr-TR" altLang="tr-TR" sz="2200" u="sng" dirty="0" smtClean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200" u="sng" dirty="0">
                <a:solidFill>
                  <a:srgbClr val="C00000"/>
                </a:solidFill>
              </a:rPr>
              <a:t>Deneklerin </a:t>
            </a:r>
            <a:r>
              <a:rPr lang="en-US" altLang="tr-TR" sz="2200" u="sng" dirty="0" smtClean="0">
                <a:solidFill>
                  <a:srgbClr val="C00000"/>
                </a:solidFill>
              </a:rPr>
              <a:t>Olgunlaşması</a:t>
            </a:r>
            <a:endParaRPr lang="tr-TR" altLang="tr-TR" sz="2200" u="sng" dirty="0" smtClean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200" u="sng" dirty="0">
                <a:solidFill>
                  <a:srgbClr val="C00000"/>
                </a:solidFill>
              </a:rPr>
              <a:t>Veri Toplama </a:t>
            </a:r>
            <a:r>
              <a:rPr lang="en-US" altLang="tr-TR" sz="2200" u="sng" dirty="0" smtClean="0">
                <a:solidFill>
                  <a:srgbClr val="C00000"/>
                </a:solidFill>
              </a:rPr>
              <a:t>Aracı</a:t>
            </a:r>
            <a:endParaRPr lang="tr-TR" altLang="tr-TR" sz="2200" u="sng" dirty="0" smtClean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200" u="sng" dirty="0" smtClean="0">
                <a:solidFill>
                  <a:srgbClr val="C00000"/>
                </a:solidFill>
              </a:rPr>
              <a:t>Deneklerin Geçmişi</a:t>
            </a:r>
            <a:endParaRPr lang="tr-TR" altLang="tr-TR" sz="2200" u="sng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30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43511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altLang="tr-TR" dirty="0">
                <a:latin typeface="+mn-lt"/>
              </a:rPr>
              <a:t>İ</a:t>
            </a:r>
            <a:r>
              <a:rPr lang="en-US" altLang="tr-TR" dirty="0">
                <a:latin typeface="+mn-lt"/>
              </a:rPr>
              <a:t>ç </a:t>
            </a:r>
            <a:r>
              <a:rPr lang="en-US" altLang="tr-TR" dirty="0" smtClean="0">
                <a:latin typeface="+mn-lt"/>
              </a:rPr>
              <a:t>geçerliği etkile</a:t>
            </a:r>
            <a:r>
              <a:rPr lang="tr-TR" altLang="tr-TR" dirty="0" smtClean="0">
                <a:latin typeface="+mn-lt"/>
              </a:rPr>
              <a:t>yen</a:t>
            </a:r>
            <a:r>
              <a:rPr lang="en-US" altLang="tr-TR" dirty="0" smtClean="0">
                <a:latin typeface="+mn-lt"/>
              </a:rPr>
              <a:t> </a:t>
            </a:r>
            <a:r>
              <a:rPr lang="en-US" altLang="tr-TR" dirty="0">
                <a:latin typeface="+mn-lt"/>
              </a:rPr>
              <a:t>faktörler</a:t>
            </a:r>
            <a:r>
              <a:rPr lang="tr-TR" altLang="tr-TR" dirty="0">
                <a:latin typeface="+mn-lt"/>
              </a:rPr>
              <a:t> </a:t>
            </a:r>
            <a:r>
              <a:rPr lang="tr-TR" altLang="tr-TR" dirty="0" smtClean="0">
                <a:latin typeface="+mn-lt"/>
              </a:rPr>
              <a:t>(devamı)</a:t>
            </a:r>
            <a:endParaRPr lang="tr-TR" alt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800" u="sng" dirty="0">
                <a:solidFill>
                  <a:srgbClr val="C00000"/>
                </a:solidFill>
              </a:rPr>
              <a:t>Denek Kaybı Etkisi</a:t>
            </a:r>
            <a:endParaRPr lang="tr-TR" altLang="tr-TR" sz="2800" u="sng" dirty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800" u="sng" dirty="0">
                <a:solidFill>
                  <a:srgbClr val="C00000"/>
                </a:solidFill>
              </a:rPr>
              <a:t>Öntest (Deney Öncesi Ölçüm) Etkisi</a:t>
            </a:r>
            <a:endParaRPr lang="tr-TR" altLang="tr-TR" sz="2800" u="sng" dirty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800" dirty="0">
                <a:solidFill>
                  <a:srgbClr val="C00000"/>
                </a:solidFill>
              </a:rPr>
              <a:t>Etkileş</a:t>
            </a:r>
            <a:r>
              <a:rPr lang="tr-TR" altLang="tr-TR" sz="2800" dirty="0">
                <a:solidFill>
                  <a:srgbClr val="C00000"/>
                </a:solidFill>
              </a:rPr>
              <a:t>i</a:t>
            </a:r>
            <a:r>
              <a:rPr lang="en-US" altLang="tr-TR" sz="2800" dirty="0">
                <a:solidFill>
                  <a:srgbClr val="C00000"/>
                </a:solidFill>
              </a:rPr>
              <a:t>m Etkisi</a:t>
            </a:r>
            <a:endParaRPr lang="tr-TR" altLang="tr-TR" sz="2800" dirty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800" u="sng" dirty="0">
                <a:solidFill>
                  <a:srgbClr val="C00000"/>
                </a:solidFill>
              </a:rPr>
              <a:t>Beklenti </a:t>
            </a:r>
            <a:r>
              <a:rPr lang="tr-TR" altLang="tr-TR" sz="2800" u="sng" dirty="0">
                <a:solidFill>
                  <a:srgbClr val="C00000"/>
                </a:solidFill>
              </a:rPr>
              <a:t>E</a:t>
            </a:r>
            <a:r>
              <a:rPr lang="en-US" altLang="tr-TR" sz="2800" u="sng" dirty="0">
                <a:solidFill>
                  <a:srgbClr val="C00000"/>
                </a:solidFill>
              </a:rPr>
              <a:t>tkisi</a:t>
            </a:r>
            <a:endParaRPr lang="tr-TR" altLang="tr-TR" sz="2800" u="sng" dirty="0">
              <a:solidFill>
                <a:srgbClr val="C00000"/>
              </a:solidFill>
            </a:endParaRP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tr-TR" sz="2800" u="sng" dirty="0">
                <a:solidFill>
                  <a:srgbClr val="C00000"/>
                </a:solidFill>
              </a:rPr>
              <a:t>İstatistiksel Regresyon</a:t>
            </a:r>
            <a:endParaRPr lang="en-US" altLang="tr-TR" sz="2800" dirty="0">
              <a:solidFill>
                <a:srgbClr val="C0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7029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 Geçerlik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Karasar (2005)’a göre dış geçerlik, örnek bir grup üzerinde ve araştırma (deney) koşulları içinde varılan sonucun, evren’e, gerçek yaşam’a genellenebilirliğidir.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altLang="tr-TR" dirty="0" smtClean="0"/>
              <a:t>Dış </a:t>
            </a:r>
            <a:r>
              <a:rPr lang="en-US" altLang="tr-TR" dirty="0" smtClean="0"/>
              <a:t>geçerliğin </a:t>
            </a:r>
            <a:r>
              <a:rPr lang="en-US" altLang="tr-TR" dirty="0"/>
              <a:t>etkilenebileceği faktörler</a:t>
            </a:r>
            <a:r>
              <a:rPr lang="tr-TR" altLang="tr-TR" dirty="0"/>
              <a:t> şunlardır</a:t>
            </a:r>
            <a:endParaRPr lang="tr-TR" dirty="0" smtClean="0"/>
          </a:p>
          <a:p>
            <a:pPr marL="1371600" lvl="3" indent="0" algn="just">
              <a:lnSpc>
                <a:spcPct val="150000"/>
              </a:lnSpc>
              <a:buNone/>
            </a:pPr>
            <a:r>
              <a:rPr lang="en-US" altLang="tr-T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1.Örnekleme </a:t>
            </a:r>
            <a:r>
              <a:rPr lang="en-US" altLang="tr-TR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Etkisi</a:t>
            </a:r>
            <a:endParaRPr lang="tr-TR" altLang="tr-TR" b="1" u="sng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1371600" lvl="3" indent="0" algn="just">
              <a:lnSpc>
                <a:spcPct val="150000"/>
              </a:lnSpc>
              <a:buNone/>
            </a:pPr>
            <a:r>
              <a:rPr lang="en-US" altLang="tr-T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2.Tepkisellik Etkisi ya da Beklentilerin </a:t>
            </a:r>
            <a:r>
              <a:rPr lang="en-US" altLang="tr-TR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Etkisi</a:t>
            </a:r>
            <a:endParaRPr lang="tr-TR" altLang="tr-TR" b="1" u="sng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1371600" lvl="3" indent="0" algn="just">
              <a:lnSpc>
                <a:spcPct val="150000"/>
              </a:lnSpc>
              <a:buNone/>
            </a:pPr>
            <a:r>
              <a:rPr lang="en-US" altLang="tr-T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3.Öntest</a:t>
            </a:r>
            <a:r>
              <a:rPr lang="tr-TR" altLang="tr-T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/</a:t>
            </a:r>
            <a:r>
              <a:rPr lang="en-US" altLang="tr-TR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Deneysel Değişken Etkileşim Etkisi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619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Büyüköztürk,Ş. ,Kılıç Çakmak, E., Akgün, Ö. E., Karadeniz, Ş.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(2012).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Pegem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Akademi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Karasar, N. (2005).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Teknikler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pPr algn="just"/>
            <a:endParaRPr lang="tr-TR" dirty="0" smtClean="0"/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Kirk, E.R. (1993), (D. Öngen, Çev.), Deneysel Deneysel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 Bilimleri Fakültesi Dergisi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Cilt: 26 (1),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10.1501/Egifak_0000000504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2336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Deneme Modelleri (</a:t>
            </a:r>
            <a:r>
              <a:rPr lang="tr-TR" dirty="0" err="1" smtClean="0"/>
              <a:t>Karasar</a:t>
            </a:r>
            <a:r>
              <a:rPr lang="tr-TR" dirty="0" smtClean="0"/>
              <a:t>, 2005)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07435" y="1988840"/>
            <a:ext cx="10574965" cy="4168120"/>
          </a:xfrm>
        </p:spPr>
        <p:txBody>
          <a:bodyPr/>
          <a:lstStyle/>
          <a:p>
            <a:r>
              <a:rPr lang="tr-TR" dirty="0" smtClean="0"/>
              <a:t>Neden-sonuç ilişkilerini belirlemeye çalışmak amacıyla doğrudan araştırmacının kontrolü altında, gözlenmek istenen verilerin üretildiği araştırma modelleridir.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Tarama-Deneme Modelleri Karşılaştırma (</a:t>
            </a:r>
            <a:r>
              <a:rPr lang="tr-TR" dirty="0" err="1" smtClean="0"/>
              <a:t>Karasar</a:t>
            </a:r>
            <a:r>
              <a:rPr lang="tr-TR" dirty="0" smtClean="0"/>
              <a:t>, 2005) 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7435" y="1772816"/>
            <a:ext cx="10972800" cy="3489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 smtClean="0"/>
              <a:t>Bölüm </a:t>
            </a:r>
            <a:r>
              <a:rPr lang="tr-TR" sz="4000" b="1" dirty="0"/>
              <a:t>II: Yöntem</a:t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b="1" dirty="0" smtClean="0"/>
              <a:t>2. Deneysel Modeller</a:t>
            </a:r>
          </a:p>
          <a:p>
            <a:pPr>
              <a:lnSpc>
                <a:spcPct val="150000"/>
              </a:lnSpc>
            </a:pPr>
            <a:r>
              <a:rPr lang="tr-TR" sz="3000" dirty="0" smtClean="0"/>
              <a:t>Deneysel </a:t>
            </a:r>
            <a:r>
              <a:rPr lang="tr-TR" sz="3000" dirty="0"/>
              <a:t>Desenlerin</a:t>
            </a:r>
            <a:r>
              <a:rPr lang="tr-TR" sz="3000" b="1" dirty="0"/>
              <a:t> </a:t>
            </a:r>
            <a:r>
              <a:rPr lang="tr-TR" sz="3000" dirty="0"/>
              <a:t>Temel </a:t>
            </a:r>
            <a:r>
              <a:rPr lang="tr-TR" sz="3000" dirty="0" smtClean="0"/>
              <a:t>Özellikleri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	a. Gerçek </a:t>
            </a:r>
            <a:r>
              <a:rPr lang="tr-TR" sz="3000" dirty="0"/>
              <a:t>Deneysel </a:t>
            </a:r>
            <a:r>
              <a:rPr lang="tr-TR" sz="3000" dirty="0" smtClean="0"/>
              <a:t>Desenler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	b. Yarı </a:t>
            </a:r>
            <a:r>
              <a:rPr lang="tr-TR" sz="3000" dirty="0"/>
              <a:t>Deneysel </a:t>
            </a:r>
            <a:r>
              <a:rPr lang="tr-TR" sz="3000" dirty="0" smtClean="0"/>
              <a:t>Desenler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3000" dirty="0" smtClean="0"/>
              <a:t>	c. Faktöriyel </a:t>
            </a:r>
            <a:r>
              <a:rPr lang="tr-TR" sz="3000" dirty="0"/>
              <a:t>Desenler</a:t>
            </a:r>
          </a:p>
        </p:txBody>
      </p:sp>
    </p:spTree>
    <p:extLst>
      <p:ext uri="{BB962C8B-B14F-4D97-AF65-F5344CB8AC3E}">
        <p14:creationId xmlns="" xmlns:p14="http://schemas.microsoft.com/office/powerpoint/2010/main" val="377222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</a:pPr>
            <a:r>
              <a:rPr lang="tr-TR" b="1" dirty="0"/>
              <a:t>Deneysel Modeller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nl-NL" altLang="tr-TR" dirty="0"/>
              <a:t>Neden sonuç ilişkilerini belirlemeye çalışmak amacıyla, doğrudan araştırmacının kontrolü altında, gözlemek istenen verilerin üretildiği araştırma modelleridir.</a:t>
            </a:r>
            <a:endParaRPr lang="tr-TR" altLang="tr-TR" dirty="0"/>
          </a:p>
          <a:p>
            <a:pPr algn="just">
              <a:lnSpc>
                <a:spcPct val="150000"/>
              </a:lnSpc>
            </a:pPr>
            <a:r>
              <a:rPr lang="en-US" altLang="tr-TR" dirty="0"/>
              <a:t>Deneme ortamı, yapay ya da doğal koşullarda, fakat araştırmacının kontrolü altında gerçekleştirilir. 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9294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Deneysel Desenlerin</a:t>
            </a:r>
            <a:r>
              <a:rPr lang="tr-TR" b="1" dirty="0"/>
              <a:t> </a:t>
            </a:r>
            <a:r>
              <a:rPr lang="tr-TR" dirty="0"/>
              <a:t>Temel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45000"/>
              </a:lnSpc>
            </a:pPr>
            <a:endParaRPr lang="tr-TR" altLang="tr-TR" dirty="0" smtClean="0"/>
          </a:p>
          <a:p>
            <a:pPr algn="just">
              <a:lnSpc>
                <a:spcPct val="145000"/>
              </a:lnSpc>
            </a:pPr>
            <a:r>
              <a:rPr lang="en-US" altLang="tr-TR" dirty="0" smtClean="0"/>
              <a:t>Denemeci </a:t>
            </a:r>
            <a:r>
              <a:rPr lang="en-US" altLang="tr-TR" dirty="0"/>
              <a:t>durumu </a:t>
            </a:r>
            <a:r>
              <a:rPr lang="en-US" altLang="tr-TR" dirty="0" smtClean="0"/>
              <a:t>değiştirebilmeli </a:t>
            </a:r>
            <a:r>
              <a:rPr lang="en-US" altLang="tr-TR" dirty="0"/>
              <a:t>(yani </a:t>
            </a:r>
            <a:r>
              <a:rPr lang="en-US" altLang="tr-TR" dirty="0">
                <a:solidFill>
                  <a:srgbClr val="FF0000"/>
                </a:solidFill>
              </a:rPr>
              <a:t>m</a:t>
            </a:r>
            <a:r>
              <a:rPr lang="tr-TR" altLang="tr-TR" dirty="0">
                <a:solidFill>
                  <a:srgbClr val="FF0000"/>
                </a:solidFill>
              </a:rPr>
              <a:t>anipü</a:t>
            </a:r>
            <a:r>
              <a:rPr lang="en-US" altLang="tr-TR" dirty="0">
                <a:solidFill>
                  <a:srgbClr val="FF0000"/>
                </a:solidFill>
              </a:rPr>
              <a:t>lasyon yapabilme</a:t>
            </a:r>
            <a:r>
              <a:rPr lang="tr-TR" altLang="tr-TR" dirty="0">
                <a:solidFill>
                  <a:srgbClr val="FF0000"/>
                </a:solidFill>
              </a:rPr>
              <a:t>li</a:t>
            </a:r>
            <a:r>
              <a:rPr lang="en-US" altLang="tr-TR" dirty="0"/>
              <a:t>)</a:t>
            </a:r>
            <a:r>
              <a:rPr lang="tr-TR" altLang="tr-TR" dirty="0"/>
              <a:t>,</a:t>
            </a:r>
            <a:endParaRPr lang="en-US" altLang="tr-TR" dirty="0"/>
          </a:p>
          <a:p>
            <a:pPr algn="just">
              <a:lnSpc>
                <a:spcPct val="145000"/>
              </a:lnSpc>
            </a:pPr>
            <a:r>
              <a:rPr lang="en-US" altLang="tr-TR" dirty="0"/>
              <a:t>Değiştirmeler </a:t>
            </a:r>
            <a:r>
              <a:rPr lang="en-US" altLang="tr-TR" dirty="0">
                <a:solidFill>
                  <a:srgbClr val="FF0000"/>
                </a:solidFill>
              </a:rPr>
              <a:t>kontrollü </a:t>
            </a:r>
            <a:r>
              <a:rPr lang="en-US" altLang="tr-TR" dirty="0"/>
              <a:t>olmalı</a:t>
            </a:r>
            <a:r>
              <a:rPr lang="tr-TR" altLang="tr-TR" dirty="0"/>
              <a:t>,</a:t>
            </a:r>
            <a:endParaRPr lang="en-US" altLang="tr-TR" dirty="0"/>
          </a:p>
          <a:p>
            <a:pPr algn="just">
              <a:lnSpc>
                <a:spcPct val="145000"/>
              </a:lnSpc>
            </a:pPr>
            <a:r>
              <a:rPr lang="en-US" altLang="tr-TR" dirty="0"/>
              <a:t>Denemeci durumu değiştirmesinin etkisini gözleyebilmeli (</a:t>
            </a:r>
            <a:r>
              <a:rPr lang="en-US" altLang="tr-TR" dirty="0">
                <a:solidFill>
                  <a:srgbClr val="FF0000"/>
                </a:solidFill>
              </a:rPr>
              <a:t>etki-tepki</a:t>
            </a:r>
            <a:r>
              <a:rPr lang="en-US" altLang="tr-TR" dirty="0"/>
              <a:t>)</a:t>
            </a:r>
            <a:r>
              <a:rPr lang="tr-TR" alt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94405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Deneysel </a:t>
            </a:r>
            <a:r>
              <a:rPr lang="tr-TR" dirty="0" smtClean="0"/>
              <a:t>Desenler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tr-TR" altLang="tr-TR" dirty="0"/>
              <a:t>Bilimsel değeri en yüksek araştırmalar, gerçek deneme modelleri ile yapılan araştırmalardır. 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rgbClr val="C00000"/>
                </a:solidFill>
              </a:rPr>
              <a:t>Öntest-Sontest </a:t>
            </a:r>
            <a:r>
              <a:rPr lang="tr-TR" altLang="tr-TR" sz="2800" dirty="0">
                <a:solidFill>
                  <a:srgbClr val="C00000"/>
                </a:solidFill>
              </a:rPr>
              <a:t>Kontrol Gruplu </a:t>
            </a:r>
            <a:r>
              <a:rPr lang="tr-TR" altLang="tr-TR" sz="2800" dirty="0" smtClean="0">
                <a:solidFill>
                  <a:srgbClr val="C00000"/>
                </a:solidFill>
              </a:rPr>
              <a:t>Model</a:t>
            </a: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rgbClr val="C00000"/>
                </a:solidFill>
              </a:rPr>
              <a:t>Son </a:t>
            </a:r>
            <a:r>
              <a:rPr lang="tr-TR" altLang="tr-TR" sz="2800" dirty="0">
                <a:solidFill>
                  <a:srgbClr val="C00000"/>
                </a:solidFill>
              </a:rPr>
              <a:t>Test Kontrol Gruplu </a:t>
            </a:r>
            <a:r>
              <a:rPr lang="tr-TR" altLang="tr-TR" sz="2800" dirty="0" smtClean="0">
                <a:solidFill>
                  <a:srgbClr val="C00000"/>
                </a:solidFill>
              </a:rPr>
              <a:t>Model</a:t>
            </a:r>
            <a:endParaRPr lang="tr-TR" altLang="tr-TR" sz="2800" dirty="0">
              <a:solidFill>
                <a:srgbClr val="C00000"/>
              </a:solidFill>
            </a:endParaRPr>
          </a:p>
          <a:p>
            <a:pPr lvl="2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solidFill>
                  <a:srgbClr val="C00000"/>
                </a:solidFill>
              </a:rPr>
              <a:t>Solomon Dört Grup Modeli</a:t>
            </a:r>
            <a:endParaRPr lang="tr-T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59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Yarı Deneysel </a:t>
            </a:r>
            <a:r>
              <a:rPr lang="tr-TR" dirty="0" smtClean="0"/>
              <a:t>Desenler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altLang="tr-TR" dirty="0"/>
              <a:t>Gerçek deneme modellerinin gerektirdiği kontrollerin sağlanamadığı ya da yeterli olmadığı durumlarda yarı deneme modellerinden yararlanılır.  </a:t>
            </a:r>
            <a:endParaRPr lang="tr-TR" altLang="tr-TR" dirty="0" smtClean="0"/>
          </a:p>
          <a:p>
            <a:pPr lvl="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rgbClr val="C00000"/>
                </a:solidFill>
              </a:rPr>
              <a:t>Zaman </a:t>
            </a:r>
            <a:r>
              <a:rPr lang="tr-TR" altLang="tr-TR" sz="2800" dirty="0">
                <a:solidFill>
                  <a:srgbClr val="C00000"/>
                </a:solidFill>
              </a:rPr>
              <a:t>Dizisi Modeli</a:t>
            </a:r>
          </a:p>
          <a:p>
            <a:pPr lvl="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rgbClr val="C00000"/>
                </a:solidFill>
              </a:rPr>
              <a:t>Eşit </a:t>
            </a:r>
            <a:r>
              <a:rPr lang="tr-TR" altLang="tr-TR" sz="2800" dirty="0">
                <a:solidFill>
                  <a:srgbClr val="C00000"/>
                </a:solidFill>
              </a:rPr>
              <a:t>Zaman Örneklemli Modeli</a:t>
            </a:r>
          </a:p>
          <a:p>
            <a:pPr lvl="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solidFill>
                  <a:srgbClr val="C00000"/>
                </a:solidFill>
              </a:rPr>
              <a:t>Eşitlenmemiş Kontrol Gruplu Model</a:t>
            </a:r>
          </a:p>
          <a:p>
            <a:pPr lvl="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 smtClean="0">
                <a:solidFill>
                  <a:srgbClr val="C00000"/>
                </a:solidFill>
              </a:rPr>
              <a:t>Öntest-Sontest </a:t>
            </a:r>
            <a:r>
              <a:rPr lang="tr-TR" altLang="tr-TR" sz="2800" dirty="0">
                <a:solidFill>
                  <a:srgbClr val="C00000"/>
                </a:solidFill>
              </a:rPr>
              <a:t>Ayrı Örnek Grup Modeli</a:t>
            </a:r>
          </a:p>
          <a:p>
            <a:pPr lvl="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solidFill>
                  <a:srgbClr val="C00000"/>
                </a:solidFill>
              </a:rPr>
              <a:t>Rotasyon Modeli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0265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Faktöriyel </a:t>
            </a:r>
            <a:r>
              <a:rPr lang="tr-TR" dirty="0" smtClean="0"/>
              <a:t>Desenler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Bağımlı </a:t>
            </a:r>
            <a:r>
              <a:rPr lang="tr-TR" dirty="0"/>
              <a:t>değişkenler üzerinde aynı zamanda iki ya da daha fazla bağımsız değişkenin (faktörün) etkilerinin incelenmesine olanak tanıyan desenlerdir </a:t>
            </a:r>
            <a:r>
              <a:rPr lang="tr-TR" dirty="0" smtClean="0"/>
              <a:t>(</a:t>
            </a:r>
            <a:r>
              <a:rPr lang="en-US" dirty="0" smtClean="0"/>
              <a:t>Büyüköztürk,</a:t>
            </a:r>
            <a:r>
              <a:rPr lang="tr-TR" dirty="0" smtClean="0"/>
              <a:t> </a:t>
            </a:r>
            <a:r>
              <a:rPr lang="en-US" dirty="0" smtClean="0"/>
              <a:t>Kılıç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Akgün, </a:t>
            </a:r>
            <a:r>
              <a:rPr lang="en-US" dirty="0" smtClean="0"/>
              <a:t>Karadeniz</a:t>
            </a:r>
            <a:r>
              <a:rPr lang="tr-TR" dirty="0" smtClean="0"/>
              <a:t> ve</a:t>
            </a:r>
            <a:r>
              <a:rPr lang="en-US" dirty="0" smtClean="0"/>
              <a:t> Demirel</a:t>
            </a:r>
            <a:r>
              <a:rPr lang="tr-TR" dirty="0" smtClean="0"/>
              <a:t>, </a:t>
            </a:r>
            <a:r>
              <a:rPr lang="tr-TR" dirty="0"/>
              <a:t>2012).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Desen </a:t>
            </a:r>
            <a:r>
              <a:rPr lang="tr-TR" dirty="0"/>
              <a:t>ek olarak bir araştırmacının tek bir deneyde iki ya da daha fazla uygulamanın birleşmiş (ortak) etkisini değerlendirmesine de olanak sağlar (Kirk</a:t>
            </a:r>
            <a:r>
              <a:rPr lang="tr-TR" dirty="0" smtClean="0"/>
              <a:t>, 1993</a:t>
            </a:r>
            <a:r>
              <a:rPr lang="tr-TR" dirty="0"/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2455810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383</Words>
  <Application>Microsoft Office PowerPoint</Application>
  <PresentationFormat>Özel</PresentationFormat>
  <Paragraphs>62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Teması</vt:lpstr>
      <vt:lpstr>BİLİMSEL ARAŞTIRMA YÖNTEMLERİ</vt:lpstr>
      <vt:lpstr>Deneme Modelleri (Karasar, 2005)</vt:lpstr>
      <vt:lpstr>Tarama-Deneme Modelleri Karşılaştırma (Karasar, 2005) </vt:lpstr>
      <vt:lpstr> Bölüm II: Yöntem </vt:lpstr>
      <vt:lpstr>Deneysel Modeller</vt:lpstr>
      <vt:lpstr>Deneysel Desenlerin Temel Özellikleri</vt:lpstr>
      <vt:lpstr>Gerçek Deneysel Desenler</vt:lpstr>
      <vt:lpstr>Yarı Deneysel Desenler</vt:lpstr>
      <vt:lpstr>Faktöriyel Desenler</vt:lpstr>
      <vt:lpstr>İç ve Dış Geçerlik</vt:lpstr>
      <vt:lpstr>İç geçerliği etkileyen faktörler (devamı)</vt:lpstr>
      <vt:lpstr>Dış Geçerlik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77</cp:revision>
  <dcterms:created xsi:type="dcterms:W3CDTF">2017-05-17T14:13:10Z</dcterms:created>
  <dcterms:modified xsi:type="dcterms:W3CDTF">2018-01-31T23:51:59Z</dcterms:modified>
</cp:coreProperties>
</file>