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57" r:id="rId4"/>
    <p:sldId id="258" r:id="rId5"/>
    <p:sldId id="263" r:id="rId6"/>
    <p:sldId id="259" r:id="rId7"/>
    <p:sldId id="260"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snapToObjects="1">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5/10/18</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tr-TR" smtClean="0"/>
              <a:t>Asıl başlık stili için tıklayın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tr-TR" smtClean="0"/>
              <a:t>Asıl başlık stili için tıklayın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5/10/18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5/10/18</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işlemi</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504782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TÜKETİCİ İŞLEMİ</a:t>
            </a:r>
            <a:endParaRPr lang="tr-TR" dirty="0"/>
          </a:p>
        </p:txBody>
      </p:sp>
      <p:sp>
        <p:nvSpPr>
          <p:cNvPr id="3" name="İçerik Yer Tutucusu 2"/>
          <p:cNvSpPr>
            <a:spLocks noGrp="1"/>
          </p:cNvSpPr>
          <p:nvPr>
            <p:ph idx="1"/>
          </p:nvPr>
        </p:nvSpPr>
        <p:spPr/>
        <p:txBody>
          <a:bodyPr/>
          <a:lstStyle/>
          <a:p>
            <a:r>
              <a:rPr lang="tr-TR" dirty="0" smtClean="0"/>
              <a:t>TKHK m. 3/l: </a:t>
            </a:r>
            <a:r>
              <a:rPr lang="tr-TR" i="1" dirty="0" smtClean="0"/>
              <a:t>Tüketici </a:t>
            </a:r>
            <a:r>
              <a:rPr lang="tr-TR" i="1" dirty="0"/>
              <a:t>işlemi: Mal veya hizmet piyasalarında kamu tüzel kişileri de dâhil olmak üzere ticari veya mesleki amaçlarla hareket eden veya onun adına ya da hesabına hareket eden gerçek veya tüzel kişiler ile tüketiciler arasında kurulan, eser, taşıma, simsarlık, sigorta, vekâlet, bankacılık ve benzeri sözleşmeler de dâhil olmak üzere her türlü sözleşme ve hukuki işlemi</a:t>
            </a:r>
            <a:r>
              <a:rPr lang="tr-TR" i="1" dirty="0" smtClean="0"/>
              <a:t>, </a:t>
            </a:r>
            <a:r>
              <a:rPr lang="mr-IN" i="1" dirty="0" smtClean="0"/>
              <a:t>…</a:t>
            </a:r>
            <a:r>
              <a:rPr lang="tr-TR" i="1" dirty="0" smtClean="0"/>
              <a:t> ifade eder.</a:t>
            </a:r>
            <a:endParaRPr lang="tr-TR" i="1" dirty="0"/>
          </a:p>
        </p:txBody>
      </p:sp>
    </p:spTree>
    <p:extLst>
      <p:ext uri="{BB962C8B-B14F-4D97-AF65-F5344CB8AC3E}">
        <p14:creationId xmlns:p14="http://schemas.microsoft.com/office/powerpoint/2010/main" val="395219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Tüketici işleminin unsurları</a:t>
            </a:r>
            <a:endParaRPr lang="tr-TR" dirty="0"/>
          </a:p>
        </p:txBody>
      </p:sp>
      <p:sp>
        <p:nvSpPr>
          <p:cNvPr id="3" name="İçerik Yer Tutucusu 2"/>
          <p:cNvSpPr>
            <a:spLocks noGrp="1"/>
          </p:cNvSpPr>
          <p:nvPr>
            <p:ph idx="1"/>
          </p:nvPr>
        </p:nvSpPr>
        <p:spPr/>
        <p:txBody>
          <a:bodyPr/>
          <a:lstStyle/>
          <a:p>
            <a:r>
              <a:rPr lang="tr-TR" dirty="0" smtClean="0"/>
              <a:t>Taraflardan birinin satıcı veya sağlayıcı olması</a:t>
            </a:r>
          </a:p>
          <a:p>
            <a:r>
              <a:rPr lang="tr-TR" dirty="0" smtClean="0"/>
              <a:t>Diğerinin tüketici olması</a:t>
            </a:r>
          </a:p>
          <a:p>
            <a:r>
              <a:rPr lang="tr-TR" dirty="0" smtClean="0"/>
              <a:t>Kanunda öngörülen işlemlerden olması</a:t>
            </a:r>
            <a:endParaRPr lang="tr-TR" dirty="0"/>
          </a:p>
        </p:txBody>
      </p:sp>
    </p:spTree>
    <p:extLst>
      <p:ext uri="{BB962C8B-B14F-4D97-AF65-F5344CB8AC3E}">
        <p14:creationId xmlns:p14="http://schemas.microsoft.com/office/powerpoint/2010/main" val="641922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Satıcı-sağlayıcı olma</a:t>
            </a:r>
            <a:endParaRPr lang="tr-TR" dirty="0"/>
          </a:p>
        </p:txBody>
      </p:sp>
      <p:sp>
        <p:nvSpPr>
          <p:cNvPr id="3" name="İçerik Yer Tutucusu 2"/>
          <p:cNvSpPr>
            <a:spLocks noGrp="1"/>
          </p:cNvSpPr>
          <p:nvPr>
            <p:ph idx="1"/>
          </p:nvPr>
        </p:nvSpPr>
        <p:spPr/>
        <p:txBody>
          <a:bodyPr/>
          <a:lstStyle/>
          <a:p>
            <a:r>
              <a:rPr lang="tr-TR" dirty="0" smtClean="0"/>
              <a:t>Taraflardan birinin satıcı veya sağlayıcı olması koşulu, bu tarafın mesleki veya ticari amaçla hareket etmesi anlamına </a:t>
            </a:r>
            <a:r>
              <a:rPr lang="tr-TR" dirty="0" smtClean="0"/>
              <a:t>gelir.</a:t>
            </a:r>
          </a:p>
          <a:p>
            <a:pPr marL="0" indent="0">
              <a:buNone/>
            </a:pPr>
            <a:r>
              <a:rPr lang="tr-TR" dirty="0" smtClean="0"/>
              <a:t> TKHK 3/ı</a:t>
            </a:r>
            <a:r>
              <a:rPr lang="tr-TR" dirty="0"/>
              <a:t>:</a:t>
            </a:r>
            <a:r>
              <a:rPr lang="tr-TR" dirty="0" smtClean="0"/>
              <a:t> </a:t>
            </a:r>
            <a:r>
              <a:rPr lang="tr-TR" i="1" dirty="0" smtClean="0"/>
              <a:t>Sağlayıcı</a:t>
            </a:r>
            <a:r>
              <a:rPr lang="tr-TR" i="1" dirty="0"/>
              <a:t>: Kamu tüzel kişileri de dâhil olmak üzere ticari veya mesleki amaçlarla tüketiciye hizmet sunan ya da hizmet sunanın adına ya da hesabına hareket eden gerçek veya tüzel kişiyi,</a:t>
            </a:r>
          </a:p>
          <a:p>
            <a:pPr marL="0" indent="0">
              <a:buNone/>
            </a:pPr>
            <a:r>
              <a:rPr lang="tr-TR" dirty="0" smtClean="0"/>
              <a:t>TKHK 3/i</a:t>
            </a:r>
            <a:r>
              <a:rPr lang="tr-TR" dirty="0"/>
              <a:t>:</a:t>
            </a:r>
            <a:r>
              <a:rPr lang="tr-TR" dirty="0" smtClean="0"/>
              <a:t> </a:t>
            </a:r>
            <a:r>
              <a:rPr lang="tr-TR" i="1" dirty="0"/>
              <a:t>Satıcı: Kamu tüzel kişileri de dâhil olmak üzere ticari veya mesleki amaçlarla tüketiciye mal sunan ya da mal sunanın adına ya da hesabına hareket eden gerçek veya tüzel kişiyi</a:t>
            </a:r>
            <a:r>
              <a:rPr lang="tr-TR" i="1" dirty="0" smtClean="0"/>
              <a:t>,</a:t>
            </a:r>
          </a:p>
          <a:p>
            <a:pPr marL="0" indent="0">
              <a:buNone/>
            </a:pPr>
            <a:r>
              <a:rPr lang="tr-TR" dirty="0" smtClean="0"/>
              <a:t>İfade eder.</a:t>
            </a:r>
          </a:p>
        </p:txBody>
      </p:sp>
    </p:spTree>
    <p:extLst>
      <p:ext uri="{BB962C8B-B14F-4D97-AF65-F5344CB8AC3E}">
        <p14:creationId xmlns:p14="http://schemas.microsoft.com/office/powerpoint/2010/main" val="740621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TÜKETİCİ</a:t>
            </a:r>
            <a:endParaRPr lang="tr-TR" dirty="0"/>
          </a:p>
        </p:txBody>
      </p:sp>
      <p:sp>
        <p:nvSpPr>
          <p:cNvPr id="3" name="İçerik Yer Tutucusu 2"/>
          <p:cNvSpPr>
            <a:spLocks noGrp="1"/>
          </p:cNvSpPr>
          <p:nvPr>
            <p:ph idx="1"/>
          </p:nvPr>
        </p:nvSpPr>
        <p:spPr/>
        <p:txBody>
          <a:bodyPr/>
          <a:lstStyle/>
          <a:p>
            <a:r>
              <a:rPr lang="tr-TR" dirty="0" smtClean="0"/>
              <a:t>TKHK m. 3/k: </a:t>
            </a:r>
            <a:r>
              <a:rPr lang="tr-TR" i="1" dirty="0"/>
              <a:t>Tüketici: Ticari veya mesleki olmayan amaçlarla hareket eden gerçek veya tüzel kişiyi</a:t>
            </a:r>
            <a:r>
              <a:rPr lang="tr-TR" i="1" dirty="0" smtClean="0"/>
              <a:t>, </a:t>
            </a:r>
            <a:r>
              <a:rPr lang="mr-IN" i="1" dirty="0" smtClean="0"/>
              <a:t>…</a:t>
            </a:r>
            <a:r>
              <a:rPr lang="tr-TR" i="1" dirty="0" smtClean="0"/>
              <a:t> ifade eder.</a:t>
            </a:r>
            <a:endParaRPr lang="tr-TR" i="1" dirty="0"/>
          </a:p>
        </p:txBody>
      </p:sp>
    </p:spTree>
    <p:extLst>
      <p:ext uri="{BB962C8B-B14F-4D97-AF65-F5344CB8AC3E}">
        <p14:creationId xmlns:p14="http://schemas.microsoft.com/office/powerpoint/2010/main" val="1835321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Tüketici</a:t>
            </a:r>
            <a:endParaRPr lang="tr-TR" dirty="0"/>
          </a:p>
        </p:txBody>
      </p:sp>
      <p:sp>
        <p:nvSpPr>
          <p:cNvPr id="3" name="İçerik Yer Tutucusu 2"/>
          <p:cNvSpPr>
            <a:spLocks noGrp="1"/>
          </p:cNvSpPr>
          <p:nvPr>
            <p:ph idx="1"/>
          </p:nvPr>
        </p:nvSpPr>
        <p:spPr/>
        <p:txBody>
          <a:bodyPr/>
          <a:lstStyle/>
          <a:p>
            <a:r>
              <a:rPr lang="tr-TR" dirty="0" smtClean="0"/>
              <a:t>Ticari veya mesleki olmayan amaçla hareket eden gerçek veya tüzel kişiyi ifade eder.</a:t>
            </a:r>
          </a:p>
          <a:p>
            <a:pPr marL="800100" lvl="1" indent="-342900">
              <a:buFont typeface="+mj-lt"/>
              <a:buAutoNum type="arabicPeriod"/>
            </a:pPr>
            <a:r>
              <a:rPr lang="tr-TR" dirty="0" smtClean="0"/>
              <a:t>Tüketicinin gerçek kişi olması</a:t>
            </a:r>
          </a:p>
          <a:p>
            <a:pPr marL="800100" lvl="1" indent="-342900">
              <a:buFont typeface="+mj-lt"/>
              <a:buAutoNum type="arabicPeriod"/>
            </a:pPr>
            <a:r>
              <a:rPr lang="tr-TR" dirty="0" smtClean="0"/>
              <a:t>Tüketicinin tüzel kişi olma imkanı</a:t>
            </a:r>
          </a:p>
          <a:p>
            <a:pPr marL="1257300" lvl="2" indent="-342900">
              <a:buFont typeface="+mj-lt"/>
              <a:buAutoNum type="alphaLcPeriod"/>
            </a:pPr>
            <a:r>
              <a:rPr lang="tr-TR" dirty="0" smtClean="0"/>
              <a:t>Tüketicinin dernek veya vakıf olma imkanı</a:t>
            </a:r>
          </a:p>
          <a:p>
            <a:pPr marL="1257300" lvl="2" indent="-342900">
              <a:buFont typeface="+mj-lt"/>
              <a:buAutoNum type="alphaLcPeriod"/>
            </a:pPr>
            <a:r>
              <a:rPr lang="tr-TR" dirty="0" smtClean="0"/>
              <a:t>Tüketicinin tüzel kişi tacir olma imkanı</a:t>
            </a:r>
            <a:endParaRPr lang="tr-TR" dirty="0"/>
          </a:p>
        </p:txBody>
      </p:sp>
    </p:spTree>
    <p:extLst>
      <p:ext uri="{BB962C8B-B14F-4D97-AF65-F5344CB8AC3E}">
        <p14:creationId xmlns:p14="http://schemas.microsoft.com/office/powerpoint/2010/main" val="1814438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konu</a:t>
            </a:r>
            <a:endParaRPr lang="tr-TR" dirty="0"/>
          </a:p>
        </p:txBody>
      </p:sp>
      <p:sp>
        <p:nvSpPr>
          <p:cNvPr id="3" name="İçerik Yer Tutucusu 2"/>
          <p:cNvSpPr>
            <a:spLocks noGrp="1"/>
          </p:cNvSpPr>
          <p:nvPr>
            <p:ph idx="1"/>
          </p:nvPr>
        </p:nvSpPr>
        <p:spPr/>
        <p:txBody>
          <a:bodyPr/>
          <a:lstStyle/>
          <a:p>
            <a:r>
              <a:rPr lang="tr-TR" dirty="0" smtClean="0"/>
              <a:t>Tüketici sözleşmesinin konusunu mal veya hizmet edimleri oluşturur. </a:t>
            </a:r>
            <a:endParaRPr lang="tr-TR" dirty="0"/>
          </a:p>
          <a:p>
            <a:pPr marL="0" indent="0">
              <a:buNone/>
            </a:pPr>
            <a:r>
              <a:rPr lang="tr-TR" dirty="0" smtClean="0"/>
              <a:t>TKHK m. 3/d: </a:t>
            </a:r>
            <a:r>
              <a:rPr lang="tr-TR" i="1" dirty="0"/>
              <a:t>Hizmet: Bir ücret veya menfaat karşılığında yapılan ya da yapılması taahhüt edilen mal sağlama dışındaki her türlü tüketici işleminin konusunu</a:t>
            </a:r>
            <a:r>
              <a:rPr lang="tr-TR" i="1" dirty="0" smtClean="0"/>
              <a:t>,</a:t>
            </a:r>
          </a:p>
          <a:p>
            <a:pPr marL="0" indent="0">
              <a:buNone/>
            </a:pPr>
            <a:r>
              <a:rPr lang="tr-TR" dirty="0" smtClean="0"/>
              <a:t>TKHK m. 3/h: </a:t>
            </a:r>
            <a:r>
              <a:rPr lang="tr-TR" i="1" dirty="0"/>
              <a:t>Mal: Alışverişe konu olan; taşınır eşya, konut veya tatil amaçlı taşınmaz mallar ile elektronik ortamda kullanılmak üzere </a:t>
            </a:r>
            <a:r>
              <a:rPr lang="tr-TR" i="1" dirty="0" smtClean="0"/>
              <a:t>hazırlanan </a:t>
            </a:r>
            <a:r>
              <a:rPr lang="tr-TR" i="1" dirty="0"/>
              <a:t>yazılım, ses, görüntü ve benzeri her türlü gayri maddi malları</a:t>
            </a:r>
            <a:r>
              <a:rPr lang="tr-TR" i="1" dirty="0" smtClean="0"/>
              <a:t>,</a:t>
            </a:r>
          </a:p>
          <a:p>
            <a:pPr marL="0" indent="0">
              <a:buNone/>
            </a:pPr>
            <a:r>
              <a:rPr lang="tr-TR" dirty="0" smtClean="0"/>
              <a:t>İfade eder.</a:t>
            </a:r>
          </a:p>
        </p:txBody>
      </p:sp>
    </p:spTree>
    <p:extLst>
      <p:ext uri="{BB962C8B-B14F-4D97-AF65-F5344CB8AC3E}">
        <p14:creationId xmlns:p14="http://schemas.microsoft.com/office/powerpoint/2010/main" val="1448844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Tüketici işleminde sorumlu kişiler</a:t>
            </a:r>
            <a:endParaRPr lang="tr-TR" dirty="0"/>
          </a:p>
        </p:txBody>
      </p:sp>
      <p:sp>
        <p:nvSpPr>
          <p:cNvPr id="3" name="İçerik Yer Tutucusu 2"/>
          <p:cNvSpPr>
            <a:spLocks noGrp="1"/>
          </p:cNvSpPr>
          <p:nvPr>
            <p:ph idx="1"/>
          </p:nvPr>
        </p:nvSpPr>
        <p:spPr/>
        <p:txBody>
          <a:bodyPr/>
          <a:lstStyle/>
          <a:p>
            <a:r>
              <a:rPr lang="tr-TR" dirty="0" smtClean="0"/>
              <a:t>Üretici</a:t>
            </a:r>
          </a:p>
          <a:p>
            <a:r>
              <a:rPr lang="tr-TR" dirty="0" smtClean="0"/>
              <a:t>İthalatçılar ve Dağıtıcılar</a:t>
            </a:r>
          </a:p>
          <a:p>
            <a:r>
              <a:rPr lang="tr-TR" dirty="0" smtClean="0"/>
              <a:t>Konut Finansmanı Kuruluşu</a:t>
            </a:r>
          </a:p>
          <a:p>
            <a:r>
              <a:rPr lang="tr-TR" dirty="0" smtClean="0"/>
              <a:t>Kredi Veren</a:t>
            </a:r>
          </a:p>
          <a:p>
            <a:r>
              <a:rPr lang="tr-TR" smtClean="0"/>
              <a:t>Servis İstasyonları</a:t>
            </a:r>
          </a:p>
        </p:txBody>
      </p:sp>
    </p:spTree>
    <p:extLst>
      <p:ext uri="{BB962C8B-B14F-4D97-AF65-F5344CB8AC3E}">
        <p14:creationId xmlns:p14="http://schemas.microsoft.com/office/powerpoint/2010/main" val="17609948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kyüzü">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Gökyüzü</Template>
  <TotalTime>25</TotalTime>
  <Words>338</Words>
  <Application>Microsoft Macintosh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Calibri</vt:lpstr>
      <vt:lpstr>Calibri Light</vt:lpstr>
      <vt:lpstr>Mangal</vt:lpstr>
      <vt:lpstr>Arial</vt:lpstr>
      <vt:lpstr>Gökyüzü</vt:lpstr>
      <vt:lpstr>Tüketici işlemi</vt:lpstr>
      <vt:lpstr>TÜKETİCİ İŞLEMİ</vt:lpstr>
      <vt:lpstr>Tüketici işleminin unsurları</vt:lpstr>
      <vt:lpstr>Satıcı-sağlayıcı olma</vt:lpstr>
      <vt:lpstr>TÜKETİCİ</vt:lpstr>
      <vt:lpstr>Tüketici</vt:lpstr>
      <vt:lpstr>konu</vt:lpstr>
      <vt:lpstr>Tüketici işleminde sorumlu kişiler</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işlemi</dc:title>
  <dc:creator>Tuğçe ORAL</dc:creator>
  <cp:lastModifiedBy>Tuğçe ORAL</cp:lastModifiedBy>
  <cp:revision>3</cp:revision>
  <dcterms:created xsi:type="dcterms:W3CDTF">2018-05-09T20:16:56Z</dcterms:created>
  <dcterms:modified xsi:type="dcterms:W3CDTF">2018-05-10T18:52:44Z</dcterms:modified>
</cp:coreProperties>
</file>